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3" autoAdjust="0"/>
    <p:restoredTop sz="90929"/>
  </p:normalViewPr>
  <p:slideViewPr>
    <p:cSldViewPr>
      <p:cViewPr>
        <p:scale>
          <a:sx n="180" d="100"/>
          <a:sy n="180" d="100"/>
        </p:scale>
        <p:origin x="-960" y="-4512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A53EC30-620C-2185-39D4-3087A27BAB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B1F5A7-FF6B-C636-5047-BCBBB4D27E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4DB77AD-BEFC-D744-CE78-8E02DBAFDD5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F563951-A289-9F95-8F42-AEB6304419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E8155186-A38A-4FC3-93FB-4583A9E4918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5E223057-029E-3B2B-66DB-CC2B585B35A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FB4CD0C-18CA-A16A-A8C2-9C044911C3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5007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994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29498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C9FF48-2ADF-E090-66E8-000A661E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1F4A-7C8F-4D57-B007-321316759F04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F59B03-650E-4FCB-2F3D-E352D2FE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6F7A6-432C-F08E-8D28-2C75BC5D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4163-525C-48AB-B169-0FB42C96D3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369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9E3F82-C0C2-6D95-7FCA-5C2A7DEC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5111-DB38-49AC-AA95-764C0209B16E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0BF5D-B9AC-B04C-A656-6543077B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3332DA-EDEC-68DE-EDDB-B8A05505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8DA79-E601-494B-8F31-7077D29110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566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664BE2-7F6A-663E-4662-3E6BB0FA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3D2E-EEDD-473E-8ABA-24A5CC26B190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0385F-2CA6-302F-FEF8-DD636196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1DA12-E129-0DAF-980F-29FDF947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AC0F4-982C-4B93-9BBD-03A47295BB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360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6176CC8-9A9E-EEC4-6514-1B198DA5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AF7E-33DB-48D5-B05F-CC96DA227415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D02E50D-281B-E3EE-1CF8-B04B9DF4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37DD0D-8A20-DB9C-406D-DC9183A0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0C36-3830-498A-8522-43BB07626A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6923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9BF8F4-D470-6F7F-2CDB-77ED695F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44B2-5AD9-489A-8719-E9801FBD499D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7D4F22F9-695B-4853-3D00-5314895F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EF0926A-29A3-D9C6-1522-066AD0A8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6EC6D-5998-4488-91DC-BC6A7923BE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9996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E6509E3-9D14-A8CD-6EA2-9B520AEE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B3A4-547B-4520-A8A4-3FC2C06EAC18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4571B0C-148B-A6AE-DAA9-D2A32ECD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10B973B-30E9-AC98-FDEA-BE11B6D4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9136E-47BC-49B8-9D44-A03B358E1A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268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7C5080A-2677-5DEA-E241-49B0896D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90F3-A1E5-46D4-86A2-AE73B4B13541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5E6143A-4C76-0AF9-AE60-19645B80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271FA13-B78F-78E7-2FB8-77F3954E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B2FBC-47E5-4C84-913B-8BCA3D360A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0025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D628F6-D4DE-2CC0-D729-38A0AB25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A7CD-C94A-4F37-AA35-A6CF04EB3823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B891361-7287-509A-2805-B9EEA565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479C40D-D002-2ECF-D6E5-0F2EBD68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1D406-0C33-4E65-BA1C-ED8D6CD02E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44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79256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1E8D6F2-02E3-52D8-31A0-57F81850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443F-D4AC-4524-9E14-9473154DF881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6B7FE41-127B-5C43-DAC2-D3DECBCC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AA88CB1-C454-A040-1D9A-1832EBF9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150B8-7E07-4CE7-BB9A-A600694F2B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4686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CF39F9-150D-01DA-E0A4-4CFDC122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29009-A826-4064-A6C8-55CEE03D343A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A08AB2-5D68-52D7-8A8E-5B749858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EF05B6-B858-47A2-FB9B-4341564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4193A-DFF6-4F3B-8243-8039F7E672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1701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FF4FF1-393C-37A1-98D8-F63B89AE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82F2-726F-49B3-8CA7-02D873897C7E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A21A88-C35C-C166-159B-8D55583D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60519E-C261-A2F1-221E-8245ABD8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547D7-E5E8-48A6-8205-6B29ACA31D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424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D6240C8-8177-2993-D82A-7EA84098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113E-37A6-428D-9A09-D646908FB903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B3B6FA1-1E39-9AE9-68C2-8E5366AE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ACF77F6-C65C-67C0-0E0E-28BF36B5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B812-324E-4B4E-87B7-68AE757576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5192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7F4067-6A8E-EBF7-AC4B-75491E57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EC3F-C199-40A8-864F-EC8A8CB2695C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0F7983-D380-AE0E-05A3-01B2C9F3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35692A-5D43-92A3-843D-8CD1F971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27E97-03D7-4A87-A0BC-198AA51BE8D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3279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75F6B9-93A8-E433-666E-B40E7984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DDF4E-E28D-47DB-A140-C48F5B10123B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8150D3-E8E3-B617-2AC2-2F443F3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AABBD5-CFA1-ED94-E603-93CEA93B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1DBC5-E68E-420E-9EBC-4F1C2178DC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45707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F25A37-0C4B-7022-72BE-2F41CF0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4445-4D82-4351-A029-31CC9670FA98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F974A9-E4DF-7D7C-8B92-15039F10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2D973A-186F-E556-6931-49F0EF3A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03186-48B7-4DC4-9735-9C3A195455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2132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619363-EC64-F9B8-4CB4-08C4CDC4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D3CE-FBC2-4D49-90A1-51581678DF3C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133E894-6B2B-79E1-6943-55C654C5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6F6EB2-C190-432A-F9A1-C86B2A44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DF79D-8ADC-47B8-BCA6-552BAFB4FC3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6092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148E99C-7882-C3DB-70E9-351B2378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76D1-B671-4016-A082-79AB8E10535C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F6D46E4-3F88-5F20-173B-90C0F905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E856F8-B2F6-5F9C-1DDD-2DD64F3C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557DE-BFB6-4A9C-952D-45E7E286B8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5817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BC72132-1BEA-07A0-C8A6-9425CE8C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6F2D-E259-4E5E-ACC4-1D902C5ED44B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A556B8DB-A0E6-769D-DAD0-18D078A8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AA5BDA0-EFAE-FA19-E371-3F08FE9F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C9185-A4C5-42FC-B454-367B02D3C5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064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433172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CD057DB-D9C0-CE8A-28CC-4904B94E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BF85-6BA4-45FF-A589-4B42ACBE9B34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83D3122-A1F8-3F12-1C05-9BF2ED0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816BBF4-0806-89D4-2382-4C92FA14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1A65-E283-4199-84D1-EF03B7E708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7966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AA5C3B-61EC-53EF-882D-5F1563AB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60F9-3974-4E70-BCCB-548609B719D1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8627CC-EB70-A981-C38E-1C4ABE6C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108AE06-C8FC-0215-14D5-EAE33E72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3119F-20E6-4408-9B16-9D8AC3CB82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6769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C2311A-3300-AFCB-7320-2CC489B6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1450-7CBE-49BA-834E-BC79A5114F74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D01CC0F-9FEB-964D-208C-D4321EEF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079B833-07FF-9536-28D7-9299BFF1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31345-64B7-457C-84A7-4D954229D3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2376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BE38F-C669-A73D-9F7D-67C5858A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E683-EE73-4BD2-8613-1745ADD40EA9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DA7B85-C2E6-D073-2193-F66FB61A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7CAEBA-EA92-4C62-4377-F87E25C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A6710-3466-45C1-B583-1BED02CFEE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0625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D4F2CB-91F7-3233-59CA-B1A7756F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96E3-B4BD-4F52-9E8D-294EF2119501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B2E6A4-D26A-920E-1891-0A733510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2158B8-ABC4-F2E3-EB97-A66BDE40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7A826-F29C-4EA7-8974-5F16CF846C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16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018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8649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206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02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3131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16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E574B0DB-24FC-70E4-0E38-8F7AFC826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6BD34AA7-3816-87F2-7F26-253C6B90CC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74A4E5-9523-C0BA-A50F-489F544F2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B20749-681D-4F9D-B935-896FC31C7636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9FCF82-6079-8E28-F0DC-20F68A924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4DD2F3-C83B-9E67-B7ED-E7DD5C015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D014926-D071-4003-9521-DC93C29F317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55DCD726-6D0C-4DEC-95DA-F5ECA58E7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0451F8B6-3876-0216-B1E5-36ED743D7F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E995A3-DE0C-C029-6C6F-AB2D0C04E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13F73B-BC02-4003-93E4-78C74325CD70}" type="datetimeFigureOut">
              <a:rPr lang="de-DE"/>
              <a:pPr>
                <a:defRPr/>
              </a:pPr>
              <a:t>13.12.2023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9FC0B8-4463-D870-1435-A7C9090E2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6D50CF-0ADB-1F61-0888-019E8EFB9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086609F-6A27-4425-ADCB-F497ABC921B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1FA99C34-7CA0-49E6-B9D5-CD119CE81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9EB0C267-8500-ED16-1412-65FA27066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1127EEE6-BA42-FE2F-0B07-DE14D28A07DB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492501" y="3910013"/>
            <a:ext cx="0" cy="6088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AA05B776-FE4B-7F25-5A84-75DC6BE70B9B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>
            <a:off x="3492501" y="4950619"/>
            <a:ext cx="0" cy="89360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6ADD5219-D9B3-9F26-B281-007C7A2C4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3816350"/>
            <a:ext cx="248126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pharmakologisch-toxikologischen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(Alter, Geschlecht, Allergien, Überempfindlichkeiten,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andere Erkrankungen, besondere Lebensumstände) um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eventuelle  Kontraindikationen zu erkennen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Begleitmedikation, um Interaktionen berücksichtigen zu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können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Unerwünschte Arzneimittelwirkungen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Inhaltsstoffe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Menge bzw. Konzentration der Inhaltsstoffe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Dosierung, Darreichungsform, Packungsgröße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D5832B6A-3A18-B41D-B091-C7810DFAF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852863"/>
            <a:ext cx="542925" cy="16557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103F9CA9-FAAD-0DB6-9D23-FAA837C7382D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500563" y="4734719"/>
            <a:ext cx="398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32597BF0-7694-C9DF-4DC0-8F2E81545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1239838"/>
            <a:ext cx="2484438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 liegen die Beschwerden vor?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Wie häufig treten die Beschwerden auf?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einen Arzt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(verordnet/SM)?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7C274B7E-6AAD-C7F8-F143-E103FD39F5CD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500563" y="2012951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9687F938-4A62-4620-3669-A38BBF32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768350"/>
            <a:ext cx="563563" cy="4556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FB54E5B0-9ECE-5C48-3C88-BFD7B421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2847975"/>
            <a:ext cx="563563" cy="9366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A459F0C4-E0B7-8F0D-E3EB-8A410DC0D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2832894"/>
            <a:ext cx="25209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Alter des Patienten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Unklare Symptomschilderung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Art, Dauer, Häufigkeit der Symptome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UAW aufgrund verordneter Arzneimittel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Arzneimittelmissbrauch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Selbstmedikation in Schwangerschaft/Stillzeit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FDBBFCC4-E1AB-A622-4F27-355B0FA821BD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4302919" y="3315494"/>
            <a:ext cx="59293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8B2FA342-7C07-D314-B1D6-857337BC6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844222"/>
            <a:ext cx="2016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Informationen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A4DCDDCE-7DEC-581A-B56A-BFFC80F24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5546725"/>
            <a:ext cx="2484438" cy="96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Informationen über das Arzneimittel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Anwendung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Anwendungsdauer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 und Nutzen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Häufige und relevante UAW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wichtige Hinweise/Warnhinweise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Grenzen der Selbstmedikation aufzeigen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Sachgerechte Aufbewahrung und Entsorgung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7ACFFA0E-1C69-24BC-EB55-B127F8C1D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5580063"/>
            <a:ext cx="542925" cy="89122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4E0DA36B-5229-9C64-3546-01EE2D1724F9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492501" y="6214109"/>
            <a:ext cx="0" cy="5506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0D0F4A04-2D3C-8295-EFDC-B297B8B9A142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 flipV="1">
            <a:off x="4500563" y="6029165"/>
            <a:ext cx="395287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129BE47D-D6E2-D896-E61A-9A9DD0284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3100388"/>
            <a:ext cx="27463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541A9DE5-24CF-E0D1-9559-6CA26C68A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140200"/>
            <a:ext cx="39528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5C68297C-5CE9-5614-D2DD-9FCB36024C29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249363" y="3499643"/>
            <a:ext cx="848519" cy="1621631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318203EF-59A3-3768-E539-546E75814207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E8EE9734-4B41-8ACB-A5C7-2D3D25CBB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773069"/>
            <a:ext cx="2016125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Eigendiagnose bzw. Arzneimittelwunsch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F1FFDBF3-7849-81A0-5685-97469D7C5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47044"/>
            <a:ext cx="2016125" cy="53181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52760552-E735-3E89-FFD6-DA88E04CC454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492501" y="1168356"/>
            <a:ext cx="0" cy="578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B60AEEE4-ED46-62B4-4E52-CB035605E033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492501" y="2278857"/>
            <a:ext cx="0" cy="4421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BE1355FE-9FAC-7BE2-4345-D19F43053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082" y="2720975"/>
            <a:ext cx="1620837" cy="11890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DD434AC4-2FD3-FE01-E853-5F72430C6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3148013"/>
            <a:ext cx="827087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2D6BF83F-20DB-3C45-6CC6-874A4A1219D0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 flipV="1">
            <a:off x="2578100" y="3309938"/>
            <a:ext cx="103982" cy="55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818EACE2-8F77-C33E-3A39-D855792CA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451881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EBE31DC7-BEF7-02EE-3AEA-8300CB94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9368592"/>
            <a:ext cx="2016125" cy="3952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pharma-</a:t>
            </a:r>
            <a:r>
              <a:rPr lang="de-DE" sz="900" b="1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zeutischer</a:t>
            </a: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Dienstleistungen</a:t>
            </a:r>
            <a:endParaRPr 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1">
            <a:extLst>
              <a:ext uri="{FF2B5EF4-FFF2-40B4-BE49-F238E27FC236}">
                <a16:creationId xmlns:a16="http://schemas.microsoft.com/office/drawing/2014/main" id="{3BADAD1A-B45C-AD7A-0BDF-7567E2767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731000"/>
            <a:ext cx="24844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Lebensalter, z. B. Säuglinge, Kleinkinder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83C9FEF0-134C-9973-1D66-75FA7516A9DD}"/>
              </a:ext>
            </a:extLst>
          </p:cNvPr>
          <p:cNvCxnSpPr>
            <a:cxnSpLocks noChangeShapeType="1"/>
            <a:stCxn id="5144" idx="3"/>
            <a:endCxn id="5153" idx="1"/>
          </p:cNvCxnSpPr>
          <p:nvPr/>
        </p:nvCxnSpPr>
        <p:spPr bwMode="auto">
          <a:xfrm>
            <a:off x="4500563" y="970713"/>
            <a:ext cx="395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FCC59904-85C9-A4CE-8A11-A1F02CD08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1266825"/>
            <a:ext cx="542925" cy="14763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A0489572-8941-9392-58BE-FCF88E30A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2732088"/>
            <a:ext cx="1512887" cy="1154112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FEABF229-0339-53A7-3D58-8C99B46CFACB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 flipV="1">
            <a:off x="1619250" y="3309938"/>
            <a:ext cx="1317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3BE71B3D-A2B3-8652-D536-DEC666B6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1881188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7CD4ECDD-0C04-64C2-9616-CAFFD6C018D9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63600" y="2276475"/>
            <a:ext cx="0" cy="455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D630612A-A6DE-DEB7-E95C-EECF20584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6764746"/>
            <a:ext cx="20161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AACB8F5D-015E-B156-BD32-D3B477B2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49" y="6661150"/>
            <a:ext cx="2592389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Zusatzempfehlungen/unterstützende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Applikationshilfen, Tablettenteiler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371D4271-DBF2-CBBB-8F6E-FA048310C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6678613"/>
            <a:ext cx="542925" cy="53974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08EB691B-EDC5-CCE0-9A52-BFA3BA14D5C9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500563" y="6949690"/>
            <a:ext cx="395286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71527C65-F8F5-3A2E-2A28-38CBD642B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7611678"/>
            <a:ext cx="20161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Abgabe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9FB4CF52-F2DF-0759-3DE1-1F381B16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7507288"/>
            <a:ext cx="2484438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Verifizierung </a:t>
            </a:r>
            <a:r>
              <a:rPr lang="de-DE" altLang="de-DE" sz="700" dirty="0" err="1">
                <a:latin typeface="Arial" panose="020B0604020202020204" pitchFamily="34" charset="0"/>
              </a:rPr>
              <a:t>securPharm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345EB6CF-186E-7040-0188-C045731F2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7526338"/>
            <a:ext cx="542925" cy="51803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993ADC37-1C6B-6EF3-05DE-F0CF7345DA68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500563" y="7795828"/>
            <a:ext cx="395287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463E036F-7201-DCD7-C622-AC36D5E2298E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492501" y="7134634"/>
            <a:ext cx="0" cy="4770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1" name="Text Box 10">
            <a:extLst>
              <a:ext uri="{FF2B5EF4-FFF2-40B4-BE49-F238E27FC236}">
                <a16:creationId xmlns:a16="http://schemas.microsoft.com/office/drawing/2014/main" id="{BB18E6FA-9980-877D-AE81-C304C5D1E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8564915"/>
            <a:ext cx="2016125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2" name="Text Box 37">
            <a:extLst>
              <a:ext uri="{FF2B5EF4-FFF2-40B4-BE49-F238E27FC236}">
                <a16:creationId xmlns:a16="http://schemas.microsoft.com/office/drawing/2014/main" id="{6022E628-F741-C77D-13DF-4C8888E6D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8509794"/>
            <a:ext cx="252095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 </a:t>
            </a: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(Kundenkarte)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Wird Patient in der Datei geführt wird, Daten aktualisieren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Wird Patient noch nicht in der Datei geführt wird, </a:t>
            </a:r>
          </a:p>
          <a:p>
            <a:pPr>
              <a:lnSpc>
                <a:spcPct val="90000"/>
              </a:lnSpc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 ggf. Aufnahme anbieten</a:t>
            </a: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12A67FA2-DC32-5E41-0C07-E65084A29715}"/>
              </a:ext>
            </a:extLst>
          </p:cNvPr>
          <p:cNvCxnSpPr>
            <a:cxnSpLocks noChangeShapeType="1"/>
            <a:stCxn id="3121" idx="2"/>
            <a:endCxn id="3105" idx="0"/>
          </p:cNvCxnSpPr>
          <p:nvPr/>
        </p:nvCxnSpPr>
        <p:spPr bwMode="auto">
          <a:xfrm>
            <a:off x="3492501" y="8934803"/>
            <a:ext cx="0" cy="433789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4" name="Gerade Verbindung mit Pfeil 78">
            <a:extLst>
              <a:ext uri="{FF2B5EF4-FFF2-40B4-BE49-F238E27FC236}">
                <a16:creationId xmlns:a16="http://schemas.microsoft.com/office/drawing/2014/main" id="{55ACBD8C-AED5-9CDB-6AE8-0C339E3761B1}"/>
              </a:ext>
            </a:extLst>
          </p:cNvPr>
          <p:cNvCxnSpPr>
            <a:cxnSpLocks noChangeShapeType="1"/>
            <a:stCxn id="5164" idx="2"/>
            <a:endCxn id="3121" idx="0"/>
          </p:cNvCxnSpPr>
          <p:nvPr/>
        </p:nvCxnSpPr>
        <p:spPr bwMode="auto">
          <a:xfrm>
            <a:off x="3492501" y="7979978"/>
            <a:ext cx="0" cy="584937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73188F81-C655-03A3-3D42-4B6A4BA329D2}"/>
              </a:ext>
            </a:extLst>
          </p:cNvPr>
          <p:cNvCxnSpPr>
            <a:cxnSpLocks noChangeShapeType="1"/>
            <a:stCxn id="3121" idx="3"/>
            <a:endCxn id="3122" idx="1"/>
          </p:cNvCxnSpPr>
          <p:nvPr/>
        </p:nvCxnSpPr>
        <p:spPr bwMode="auto">
          <a:xfrm>
            <a:off x="4500563" y="8749859"/>
            <a:ext cx="395287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E28752CE-FAEA-A6C0-A005-936F76590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8532812"/>
            <a:ext cx="542925" cy="448059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DDB7F4A1-6DD6-961A-88F5-F32F730ABD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900" y="8388350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543AA566-1DE1-B86E-CF44-A913E8D87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7352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7F396F95-EA6A-3712-4EDE-C5BB63D0B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447925"/>
            <a:ext cx="395287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61">
            <a:extLst>
              <a:ext uri="{FF2B5EF4-FFF2-40B4-BE49-F238E27FC236}">
                <a16:creationId xmlns:a16="http://schemas.microsoft.com/office/drawing/2014/main" id="{A6C6E38E-DFC1-B1E6-0D82-E65186B5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846388"/>
            <a:ext cx="11445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0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5179" name="Textfeld 1">
            <a:extLst>
              <a:ext uri="{FF2B5EF4-FFF2-40B4-BE49-F238E27FC236}">
                <a16:creationId xmlns:a16="http://schemas.microsoft.com/office/drawing/2014/main" id="{74BF8B68-1019-F991-4AC3-6E0091439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3062288"/>
            <a:ext cx="11493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6" name="Text Box 37">
            <a:extLst>
              <a:ext uri="{FF2B5EF4-FFF2-40B4-BE49-F238E27FC236}">
                <a16:creationId xmlns:a16="http://schemas.microsoft.com/office/drawing/2014/main" id="{F6B62C9D-4AD0-A56A-E7EE-21311CBBA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9132271"/>
            <a:ext cx="252095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Angebot weiterer pharmazeutischer Dienstleistungen</a:t>
            </a:r>
            <a:endParaRPr 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de-DE" sz="7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Insbesondere </a:t>
            </a:r>
            <a:r>
              <a:rPr lang="de-DE" sz="700" i="1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pDL</a:t>
            </a:r>
            <a:r>
              <a:rPr lang="de-DE" sz="7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nach § 129 Abs. 5e SGB V: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Standardisierte Risikoerfassung hoher Bluthochdruck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Erweiterte Einweisung in die korrekte Arzneimittel-</a:t>
            </a:r>
            <a:b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 </a:t>
            </a:r>
            <a:r>
              <a:rPr lang="de-DE" sz="7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anwendung</a:t>
            </a: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mit Üben der Inhalationstechnik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Erweiterte Medikationsberatung bei Polymedikation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Pharmazeutische Betreuung von Organtransplantierten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Pharmazeutische Betreuung bei oraler Tumortherapie</a:t>
            </a:r>
          </a:p>
        </p:txBody>
      </p:sp>
      <p:cxnSp>
        <p:nvCxnSpPr>
          <p:cNvPr id="7" name="Gerade Verbindung 110">
            <a:extLst>
              <a:ext uri="{FF2B5EF4-FFF2-40B4-BE49-F238E27FC236}">
                <a16:creationId xmlns:a16="http://schemas.microsoft.com/office/drawing/2014/main" id="{B80108C0-E46F-5A4C-8B5F-DBA71E9DDCF2}"/>
              </a:ext>
            </a:extLst>
          </p:cNvPr>
          <p:cNvCxnSpPr>
            <a:cxnSpLocks noChangeShapeType="1"/>
            <a:stCxn id="3105" idx="3"/>
            <a:endCxn id="6" idx="1"/>
          </p:cNvCxnSpPr>
          <p:nvPr/>
        </p:nvCxnSpPr>
        <p:spPr bwMode="auto">
          <a:xfrm>
            <a:off x="4500563" y="9566236"/>
            <a:ext cx="395287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8" name="Freeform 24">
            <a:extLst>
              <a:ext uri="{FF2B5EF4-FFF2-40B4-BE49-F238E27FC236}">
                <a16:creationId xmlns:a16="http://schemas.microsoft.com/office/drawing/2014/main" id="{0F9D66D3-7F30-2465-AA6C-7DD7FE6B3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9169527"/>
            <a:ext cx="542925" cy="785927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Benutzerdefiniert</PresentationFormat>
  <Paragraphs>90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StarBats</vt:lpstr>
      <vt:lpstr>Calibri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141</cp:revision>
  <dcterms:created xsi:type="dcterms:W3CDTF">2002-12-09T13:29:54Z</dcterms:created>
  <dcterms:modified xsi:type="dcterms:W3CDTF">2023-12-13T15:33:01Z</dcterms:modified>
</cp:coreProperties>
</file>