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>
        <p:scale>
          <a:sx n="130" d="100"/>
          <a:sy n="130" d="100"/>
        </p:scale>
        <p:origin x="3840" y="2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6776C8-477F-F4F3-963B-40A7C7E5C0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2" tIns="41902" rIns="83802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DD8A802-87E7-58DD-0922-90CF4C15D2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2" tIns="41902" rIns="83802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6DC2D35-75A8-A582-90E9-4CA1110D820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2" tIns="41902" rIns="83802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CA8B5A4-9B63-2DB1-7AA8-2F9ADCCC8D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12288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2" tIns="41902" rIns="83802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A8C6DC4-3E89-49B6-B23E-F754F7FEA6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6ADCF48D-A845-D32C-5548-40A3B9CFBFF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C92E5E4-CC36-AC7A-2D3A-114793735F2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7412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9045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1879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14246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656C98-7C5B-A738-FBD5-76E1DFE0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0C8D-A4F2-4D0B-9EBC-8F2DC20F82E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84E208-1FCA-D3FC-4D77-3001E930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3CCA16-AC06-526B-111E-2E253214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AF39E-17A5-4FC8-B31D-75017CFE763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17345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057925-9D3B-62BE-1F4B-7EB7356B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1E9A-EDAB-4FF4-874C-C8E92075F44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6CF1A9-33AF-7DFA-1C89-60478B32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D95379-1FC9-D961-A80E-86A6ABF2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FAC6-37A0-4078-8B29-EBAA5758B48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9686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B8FD47-506C-F603-0881-6F74AC0B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B142-08D1-4C77-8C89-7815303B450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41977C-05A2-03AF-352A-C7D26E951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D25D05-492E-A157-0D58-8157E342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A350C-ED27-49EC-88F9-D293A53FBA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9957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62DFCD7-0097-E21C-E7BC-5F975A0C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D7B83-DE02-4322-BBC5-6332D1F2C76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476C7C0-02E2-E528-0A98-FBEA1C0A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3D5D385-B94D-A383-83AD-10E6135D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22B34-B469-40D4-89E4-352AB8A57E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578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782A3AC-1E99-9452-08D3-AAC6A4DD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C8871-8DF8-4A4A-8345-1E87F4F6682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E631F7C-954F-B34C-7817-74AC3677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3E1BD58-DB90-880C-47A7-D79AA4D5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0FDBB-550D-4ABA-B1DC-84BB38DDAAC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6778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D3285FA-6707-5314-28A0-6DB52752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5B937-A38A-4EA3-9277-3FA65A533EF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2DDEFEE-C9C4-5AF0-E4B4-FDA174F1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01CD5E9-7C39-B165-BDCA-CAA65F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8DDA8-B8C2-4003-993C-EB28D870F99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3050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C255E99-D14F-D098-AE6B-B1FF14F5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38B8-8004-41FF-B3D5-C51D21B4C92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3DD60E2-831B-57B0-4F2A-01E691C4B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8B29D0E-4052-EF61-D1F3-434BE1462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D527D-876C-4C53-844B-E83741D376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8810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3B0138F-CF9C-A689-4ABB-A53C93D9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0EB7-F760-427A-9824-705347C6C78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E09471-721F-D08F-0436-952F33649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F519F1D-F5EC-7A87-644E-781341C5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CB81F-118C-4C95-AE93-0E27A4F069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546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62504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BB25FE8-7D07-9F2E-CAB6-D84B7D1C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F737-E520-4DEA-A69A-19EF05864D1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7C970C1-62DB-CDAB-7515-1CED0CB1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538B6B5-8706-DCB9-CE0B-EC4E78EA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FEBEA-AF70-4D92-8BAC-4591C7E5B4D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8491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071BAF-B715-BC83-2F81-1566FA95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1DDAC-81A9-4269-BF9A-F87D5BB992B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C78AD7-72F1-0332-852B-2EE024A5D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EAF14D-F0B9-497A-A292-D2FF5FBB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3289E-BF03-4282-8D76-9F6C767C2A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0564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9198B7-B2B8-A266-C7CF-7AFF0B1B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77EF-A661-49AA-BDFF-7653328FB9B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A645D9-321C-00DD-A1FC-341D6C91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02CAC1-EC81-901E-B0C9-2E8CF892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47FD1-37DE-4B7B-9EA2-92ADB11420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2784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E8CBF6B4-1219-39C1-2CFE-F0B7D8DE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4088-AE11-494C-91E0-FAF0E54BBAF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17D2F22-CB21-52C6-492D-3524FCE1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5B1A091-1232-1626-CF10-927F26B9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4716E-8C76-4A44-92F0-57C3C0C75C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1376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3A50B5-1A20-8DB1-15F1-D6168A22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3101-B948-466A-A03D-CB0736FA5A5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661FB3-60BE-EEE5-6F7F-7395B0DA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CDE0FF-E50C-50DE-41B5-C0FDE72F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E8AA3-D3FB-41EC-92F7-ED986EB502E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69370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E71F5-CAEE-8576-F5C6-E3451F97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A843B-3635-46D3-9D4A-65A76BA3B78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8A1BE9-FEC6-2F4B-E8C9-72DCD64C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51F252-B31D-8AB1-CF21-4CF76717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9ECC4-A4DB-4FF8-B548-44DE99ED0F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71337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D6C663-BD3C-4B67-1F04-6BEC83A9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01F5-385B-4D54-9DC0-DE90DB79A24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4919A-063A-2FF2-BD9F-11FE83F4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40DD9D-B0BC-CAC9-04F9-3687262B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ECA9A-6D82-484E-A43D-1492D033C1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2026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558363D-3FF0-18CC-7F5F-191B3DC0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F8C1-9BC8-4FE0-AD46-DBBC14438C2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2351D2D-54D7-9836-DE29-8391A113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3FBA83-D011-1592-D222-0C71C14E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BB62-3E70-43FD-83C9-EDB7387A319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64982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EEBCB28-3DAC-729C-1D1F-D25E5202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5D7CF-5102-4761-8D9D-0A9A3393560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E9BFE83-742A-50D3-1CF7-F0AB9C853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3B18A5-315E-5ECA-A379-9B906581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33C5E-044D-44C6-88A2-3C3F5D992FD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3780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2C7606E-6E95-8980-63FD-5DEB0E6F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6C7A-7DDF-417D-9DF3-C72589C846B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EE75D41-60F6-9608-050E-FC8B2008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B7BE878-9995-18CE-96B3-D8402A448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7085A-2785-44B8-8A53-D234FB87EBA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226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503147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368B83E-215B-8326-F8AD-336D1DD0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3677-FA28-42EC-A6DA-E32FD57044C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742E86B-24BC-3AB1-8C85-D5BB2E4B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05DF077-B4EC-5B57-2875-F4E0F384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B7FA-4891-47EB-B84B-1DFC63671D6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7656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50CB495-1268-CEF7-1CCF-212ED867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31D81-92DD-4A22-9B26-4D1A35D6910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BBB8DC2-F12E-2996-10AA-E240C705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1F5389-7644-4A17-43C4-72E15296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51F35-EFF1-4623-A511-BCAB96E8268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3283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C816DC2-BDBC-0F51-3B40-26337672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D183-7DCD-4CDA-9191-996F2C6D46E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CB7EB2-B45D-344C-0A6D-C5DDDD96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A4D475A-A015-4D8A-7620-20A5A31B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CDDE7-8C43-42D6-9998-724AF197362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5946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1AB694-6F9B-B9B9-8E83-1DF155621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DE2F-D0B3-488E-B313-EC1E23916A0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AB42B7-7823-E6F6-4262-2A54EA3C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B147D9-2075-DDB2-4D76-7C7E5E47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4BA37-D95E-475C-9185-C048DB3B23E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634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65D1DC-9301-F5AF-AB71-7BFE1E4D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F17AE-9127-4388-8A5A-5C236A3501F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ABC0CF-57F3-F195-EA42-55D343EC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753574-C7C2-04CD-8F4B-491183F3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2D834-0BD7-4AE0-8F07-9E5E07EB6A0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62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3807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591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9230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8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8894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0587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6C7C075-2A76-7418-D12B-1CCC8F4D6C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544AA4BE-B052-AC65-9841-DAF9B53C27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FE9D18-488B-036C-014B-BC375CC85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0DEE4E-225C-4F5A-A73E-6C116164E1C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808BF-DDBE-8837-D3E2-539B4FD4D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1D0FBB-1CDC-63FD-E916-8F86B49B7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277677-C1DA-4E4F-A826-92C74B8AC12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8858C50F-B1B0-D0A0-8290-45204E475D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39FF7F18-ABD9-643E-938A-785DE144F2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E9E99A-2D40-92F7-42E7-2AE136C0E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B965F-5D45-446A-86E1-0197F7FB7EF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153D60-7CF7-B8FE-21C1-6F0C7FD72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975926-DD4E-44FA-C91E-FFCDF288B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BF2570D-C860-4A8C-AC77-43F38E48942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97BF858A-B4EE-0F16-2025-1054BD692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12F1B5B7-AED1-4E0F-0685-54DBCBB6D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32C84761-AF9D-09B0-E612-D92FA3E279BE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 flipH="1">
            <a:off x="3201944" y="4489990"/>
            <a:ext cx="1" cy="65816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2A60E42B-9CD2-49CE-5BBC-60929620164B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>
            <a:off x="3201944" y="5579958"/>
            <a:ext cx="0" cy="1034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5E7874A0-DDFA-260F-19F1-2E2E0AC9C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4542527"/>
            <a:ext cx="324008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Beschwerden (Spannungskopfschmerz, Migräne?)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(Alter, Geschlecht,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Allergien, Überempfindlichkeiten)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(Asthma, Diabetes, Herzinsuffizienz, Ulcus,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dyspeptische Beschwerden?)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Begleitmedikation (Antikoagulantien, MTX, Glucocorticoide, Diuretika,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ACE-Hemmer, Beta-Blocker, AT-II-Antagonisten, Thrombozyten-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aggregationshemmer, Lithium?)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Darreichungsform (</a:t>
            </a:r>
            <a:r>
              <a:rPr lang="de-DE" altLang="de-DE" sz="700" dirty="0" err="1">
                <a:latin typeface="Arial" panose="020B0604020202020204" pitchFamily="34" charset="0"/>
              </a:rPr>
              <a:t>Tabl</a:t>
            </a:r>
            <a:r>
              <a:rPr lang="de-DE" altLang="de-DE" sz="700" dirty="0">
                <a:latin typeface="Arial" panose="020B0604020202020204" pitchFamily="34" charset="0"/>
              </a:rPr>
              <a:t>., </a:t>
            </a:r>
            <a:r>
              <a:rPr lang="de-DE" altLang="de-DE" sz="700" dirty="0" err="1">
                <a:latin typeface="Arial" panose="020B0604020202020204" pitchFamily="34" charset="0"/>
              </a:rPr>
              <a:t>Kps</a:t>
            </a:r>
            <a:r>
              <a:rPr lang="de-DE" altLang="de-DE" sz="700" dirty="0">
                <a:latin typeface="Arial" panose="020B0604020202020204" pitchFamily="34" charset="0"/>
              </a:rPr>
              <a:t>., </a:t>
            </a:r>
            <a:r>
              <a:rPr lang="de-DE" altLang="de-DE" sz="700" dirty="0" err="1">
                <a:latin typeface="Arial" panose="020B0604020202020204" pitchFamily="34" charset="0"/>
              </a:rPr>
              <a:t>Brausetabl</a:t>
            </a:r>
            <a:r>
              <a:rPr lang="de-DE" altLang="de-DE" sz="700" dirty="0">
                <a:latin typeface="Arial" panose="020B0604020202020204" pitchFamily="34" charset="0"/>
              </a:rPr>
              <a:t>., Zäpfchen, Saft?)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Dosierung/Konzentration, Reichweite/Packungsgröße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Zeit bis zum Wirkungseintritt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Zusätzliche Inhaltsstoffe (Wirkstoffkombination sinnvoll?)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198ED0A8-4970-0526-5DC8-B160BE6FC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571896"/>
            <a:ext cx="542925" cy="15843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5C8E974A-0BA0-CD14-A224-F6825083F5E0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66338" y="5364058"/>
            <a:ext cx="253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3914B27B-8A17-8B55-F37B-D0C2A5D57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201738"/>
            <a:ext cx="3240087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(Lokalisation, Seitenbetonung,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pulsierend, dumpf, stechend, anfallsartig, Verstärkung durch körperliche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Aktivität, Kopfschmerz bei grippalem Infekt?)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wann? (Akut, chronisch, Dauerkopfschmerz?)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Wie häufig treten die Beschwerden auf?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(&gt; 15 Tage/Monat, &gt; 4 Migräneattacken/Monat?)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die Beschwerden auf? Nachts? Ursache erkennbar?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(Lichtscheu, Lärmempfindlichkeit, Übelkeit,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Erbrechen, Sehstörung, Schwindel, Nackensteifigkeit?)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( Hypertonie, Glaukom, </a:t>
            </a:r>
            <a:r>
              <a:rPr lang="de-DE" altLang="de-DE" sz="700" dirty="0" err="1">
                <a:latin typeface="Arial" panose="020B0604020202020204" pitchFamily="34" charset="0"/>
              </a:rPr>
              <a:t>Atopiker</a:t>
            </a:r>
            <a:r>
              <a:rPr lang="de-DE" altLang="de-DE" sz="700" dirty="0">
                <a:latin typeface="Arial" panose="020B0604020202020204" pitchFamily="34" charset="0"/>
              </a:rPr>
              <a:t>/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Allergiker/Asthmatiker, Morbus Crohn/Colitis ulcerosa, stark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eingeschränkte Nieren-/Leberfunktion?)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Ca.-Antagonisten, Nitrate, Alpha-2-Agonisten, </a:t>
            </a:r>
            <a:r>
              <a:rPr lang="de-DE" altLang="de-DE" sz="700" dirty="0" err="1">
                <a:latin typeface="Arial" panose="020B0604020202020204" pitchFamily="34" charset="0"/>
              </a:rPr>
              <a:t>Antide</a:t>
            </a:r>
            <a:r>
              <a:rPr lang="de-DE" altLang="de-DE" sz="700" dirty="0"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pressiva</a:t>
            </a:r>
            <a:r>
              <a:rPr lang="de-DE" altLang="de-DE" sz="700" dirty="0">
                <a:latin typeface="Arial" panose="020B0604020202020204" pitchFamily="34" charset="0"/>
              </a:rPr>
              <a:t>, ACE-Hemmer, AT-II-Antagonisten, Antiepileptika, Parkinsonmittel,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Psychostimulantien</a:t>
            </a:r>
            <a:r>
              <a:rPr lang="de-DE" altLang="de-DE" sz="700" dirty="0">
                <a:latin typeface="Arial" panose="020B0604020202020204" pitchFamily="34" charset="0"/>
              </a:rPr>
              <a:t>, Sexualhormone, Virostatika, Zytostatika, Immunsupp.)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77506E2C-1ECF-2EE7-FEFB-1B110F7206B7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>
            <a:off x="4065544" y="2314350"/>
            <a:ext cx="254044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921845AC-A5CD-5B3D-A97C-C615D1788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735012"/>
            <a:ext cx="563562" cy="4127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9C93398C-90DB-5EC4-9927-78AC975E3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503807"/>
            <a:ext cx="563562" cy="99922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6326D08A-088B-311D-FD51-E0052E506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3472507"/>
            <a:ext cx="32400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Cluster-Kopfschmerz, Dauerkopfschmerz, Kopfschmerz mit Nacken-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steifigkeit</a:t>
            </a:r>
            <a:r>
              <a:rPr lang="de-DE" altLang="de-DE" sz="700" dirty="0">
                <a:latin typeface="Arial" panose="020B0604020202020204" pitchFamily="34" charset="0"/>
              </a:rPr>
              <a:t>, mit anhaltender Übelkeit, Erbrechen, Kopfschmerzen nach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Schädeltrauma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AM-bedingte Kopfschmerzen, Verdacht auf Influenza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</a:t>
            </a:r>
            <a:r>
              <a:rPr lang="de-DE" altLang="de-DE" sz="700" dirty="0" err="1">
                <a:latin typeface="Arial" panose="020B0604020202020204" pitchFamily="34" charset="0"/>
              </a:rPr>
              <a:t>Glaukomanfall</a:t>
            </a:r>
            <a:r>
              <a:rPr lang="de-DE" altLang="de-DE" sz="700" dirty="0">
                <a:latin typeface="Arial" panose="020B0604020202020204" pitchFamily="34" charset="0"/>
              </a:rPr>
              <a:t>, Verdacht auf </a:t>
            </a:r>
            <a:r>
              <a:rPr lang="de-DE" altLang="de-DE" sz="700" dirty="0" err="1">
                <a:latin typeface="Arial" panose="020B0604020202020204" pitchFamily="34" charset="0"/>
              </a:rPr>
              <a:t>Analgetikaabusus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Nieren-/Leberfunktion eingeschränkt; Dialysepatient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700" dirty="0">
                <a:latin typeface="Arial" panose="020B0604020202020204" pitchFamily="34" charset="0"/>
              </a:rPr>
              <a:t>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extrem hoher Bluthochdruck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Anwender des Arzneimittels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8E661AA0-5F1E-FE81-EA08-B17F1A179DE4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>
            <a:off x="3832182" y="4003422"/>
            <a:ext cx="4874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88F878F8-B42A-738C-DDAE-BDFC447D7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44" y="6614320"/>
            <a:ext cx="1727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Informationen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5136" name="Text Box 37">
            <a:extLst>
              <a:ext uri="{FF2B5EF4-FFF2-40B4-BE49-F238E27FC236}">
                <a16:creationId xmlns:a16="http://schemas.microsoft.com/office/drawing/2014/main" id="{CEC8A53B-FB40-C621-65BB-F77968F8C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913" y="6171399"/>
            <a:ext cx="3236912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Informationsinhalte am Beispiel Ibuprofen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Dos.: Erwachsene Einzeldosis 200-400 mg, Einnahmeabstand mind. 6 Std.,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max.1200 mg/Tag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err="1">
                <a:latin typeface="Arial" panose="020B0604020202020204" pitchFamily="34" charset="0"/>
              </a:rPr>
              <a:t>Anw</a:t>
            </a:r>
            <a:r>
              <a:rPr lang="de-DE" altLang="de-DE" sz="700" dirty="0">
                <a:latin typeface="Arial" panose="020B0604020202020204" pitchFamily="34" charset="0"/>
              </a:rPr>
              <a:t>.: in der Regel zu oder direkt nach der Mahlzeit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Behandlungsdauer: nur einmalig oder kurzfristig, max. 3 Tage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Wirkung: schmerzhemmend und fiebersenkend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UAW: GIT-Beschwerden, Überempfindlichkeitsreaktion, Nieren- bzw.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Leberfunktionsstörungen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Arzneimittel kühl und trocken aufbewahren 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Persistieren der Beschwerden über längeren Zeitraum (3-4 Tage oder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&gt; 10 Tage Kopfschmerz im Monat) bzw. Verschlechterung der Symptome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650E23AE-0D1C-C808-FE5F-13B81379E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088" y="6201970"/>
            <a:ext cx="542925" cy="11945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661C10F9-0FF2-90EC-33A6-10FF5B7F669F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201944" y="6984207"/>
            <a:ext cx="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71CD5EB2-A8B0-B271-0C29-DD57E0B23DEA}"/>
              </a:ext>
            </a:extLst>
          </p:cNvPr>
          <p:cNvCxnSpPr>
            <a:cxnSpLocks noChangeShapeType="1"/>
            <a:stCxn id="5135" idx="3"/>
            <a:endCxn id="5136" idx="1"/>
          </p:cNvCxnSpPr>
          <p:nvPr/>
        </p:nvCxnSpPr>
        <p:spPr bwMode="auto">
          <a:xfrm flipV="1">
            <a:off x="4065544" y="6799263"/>
            <a:ext cx="252369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CF6B28F8-883E-C7D9-3626-6E9C2F906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4388" y="3736268"/>
            <a:ext cx="274637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1B3901EF-B297-9125-8C3F-86A2DD79A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427538"/>
            <a:ext cx="39528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4529D86C-4493-1FD4-6289-7B938C65E484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154413" y="4180920"/>
            <a:ext cx="838349" cy="152792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95DA3E15-E641-A4EA-C836-8BC7CEF8D50B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Kopfschmerzen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7835EA99-5DF6-6ACA-2AF9-1FC8C947C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44" y="647700"/>
            <a:ext cx="1727200" cy="58737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Kopfschmerzen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D1D3BA4B-8A57-D2A0-C4C0-254059674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44" y="2048444"/>
            <a:ext cx="1727200" cy="531812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D1EBEB4C-6BAB-DAA3-C778-FCDFBE5BD125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01944" y="1235075"/>
            <a:ext cx="0" cy="81336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02D0821F-CED5-C233-F1D4-B186C1F475BF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01944" y="2580256"/>
            <a:ext cx="1" cy="93659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9CFB9EE1-DE7C-F114-0F32-EB4EA2035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07" y="3516853"/>
            <a:ext cx="1260475" cy="973137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D2806BC0-8617-96AA-E826-D0F33B357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613" y="3841496"/>
            <a:ext cx="827087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6DD535F3-A87E-3079-815F-555801AB2CE1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 flipV="1">
            <a:off x="2425700" y="4003421"/>
            <a:ext cx="146007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F61BDA75-4C3E-1FB4-55B1-BE7C35699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550" y="5148158"/>
            <a:ext cx="1728788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1D76129B-B50B-9998-0A34-E5D20281C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44" y="9512910"/>
            <a:ext cx="1727200" cy="5351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Text Box 31">
            <a:extLst>
              <a:ext uri="{FF2B5EF4-FFF2-40B4-BE49-F238E27FC236}">
                <a16:creationId xmlns:a16="http://schemas.microsoft.com/office/drawing/2014/main" id="{47554611-8D86-FC87-F3DC-0FB92CBA7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701322"/>
            <a:ext cx="3240087" cy="4801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Lebensalter, z. B. Kinder 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Begleitumstände, z. B. Schwangerschaft, Stillzeit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993E3046-5EFE-8F4D-853E-A5880981CD25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01944" y="8788922"/>
            <a:ext cx="0" cy="19055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A3A8F6E6-AFA8-BD73-FFA2-E0F2C2B62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1237388"/>
            <a:ext cx="542925" cy="21539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8A8736B0-DD12-2ECD-C62B-60F8C3678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481134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A8310298-F517-CA1B-0B18-A09196B9CCCE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>
            <a:off x="1476375" y="4003421"/>
            <a:ext cx="122238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EBC50080-C22D-9AF5-ADDF-B3D077FA6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2195513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217A5C4A-ECF9-5CA7-BCA0-BBD315D3C7BD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09625" y="2590800"/>
            <a:ext cx="0" cy="89033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C5C85650-CF1E-B08A-BEDD-AB0CAE4DC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44" y="7741444"/>
            <a:ext cx="1727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1F7E9EAD-B12F-B64A-0015-39736DFED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7443948"/>
            <a:ext cx="3230562" cy="96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Pfefferminzöl bei Spannungskopfschmerz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Spaziergang an der frischen Luft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Bei Migräne Ruhe, Licht- und Bewegungsarmut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Autogenes Training; regelmäßiger Ausdauersport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Kopfschmerzkalender führen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5601B767-A805-3DD8-002F-9FDD4ADB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7440613"/>
            <a:ext cx="542925" cy="9715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5CD4B313-D01C-4C2E-F7F3-2CE0E193C688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>
            <a:off x="4065544" y="7926388"/>
            <a:ext cx="26039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270F841F-22C4-378C-AA9A-486FEEA67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44" y="8420622"/>
            <a:ext cx="1727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BB9D1239-2C9F-457A-0060-A185C55A9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8413478"/>
            <a:ext cx="323373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91A2AFF1-BAB9-251F-3FDB-9C8EB5B27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8442847"/>
            <a:ext cx="542925" cy="323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496DC79E-0031-6D55-6E41-591DD31298F7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65544" y="8604772"/>
            <a:ext cx="26039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96172AB9-4172-3A08-EB15-6E17A26AD30E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01944" y="8111332"/>
            <a:ext cx="0" cy="3092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Text Box 10">
            <a:extLst>
              <a:ext uri="{FF2B5EF4-FFF2-40B4-BE49-F238E27FC236}">
                <a16:creationId xmlns:a16="http://schemas.microsoft.com/office/drawing/2014/main" id="{A4424070-458B-A12B-037F-BE2128BB9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44" y="8979481"/>
            <a:ext cx="1727200" cy="36988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4" name="Text Box 37">
            <a:extLst>
              <a:ext uri="{FF2B5EF4-FFF2-40B4-BE49-F238E27FC236}">
                <a16:creationId xmlns:a16="http://schemas.microsoft.com/office/drawing/2014/main" id="{1A893DF0-EA54-7D59-AC8D-9879A4AB0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956676"/>
            <a:ext cx="3097212" cy="4154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altLang="de-DE" sz="7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Pflege der Patientendatei</a:t>
            </a:r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 (Kundenkarte)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in der Datei geführt, Daten aktualisieren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noch nicht in der Datei geführt, ggf. Aufnahme anbieten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EFA10461-C01F-C205-481B-1C3E71640666}"/>
              </a:ext>
            </a:extLst>
          </p:cNvPr>
          <p:cNvCxnSpPr>
            <a:cxnSpLocks noChangeShapeType="1"/>
            <a:stCxn id="3122" idx="2"/>
            <a:endCxn id="3105" idx="0"/>
          </p:cNvCxnSpPr>
          <p:nvPr/>
        </p:nvCxnSpPr>
        <p:spPr bwMode="auto">
          <a:xfrm>
            <a:off x="3201944" y="9349369"/>
            <a:ext cx="0" cy="163541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" name="Gerade Verbindung mit Pfeil 78">
            <a:extLst>
              <a:ext uri="{FF2B5EF4-FFF2-40B4-BE49-F238E27FC236}">
                <a16:creationId xmlns:a16="http://schemas.microsoft.com/office/drawing/2014/main" id="{A469CDB8-DE52-FA19-E044-DB9C1A8635B1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01944" y="8788922"/>
            <a:ext cx="0" cy="190559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B35E3B3D-F484-F402-1BB1-9DFB3ECF671E}"/>
              </a:ext>
            </a:extLst>
          </p:cNvPr>
          <p:cNvCxnSpPr>
            <a:cxnSpLocks noChangeShapeType="1"/>
            <a:stCxn id="3122" idx="3"/>
            <a:endCxn id="3124" idx="1"/>
          </p:cNvCxnSpPr>
          <p:nvPr/>
        </p:nvCxnSpPr>
        <p:spPr bwMode="auto">
          <a:xfrm>
            <a:off x="4065544" y="9164425"/>
            <a:ext cx="254044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E854C7AD-DCC2-AB73-3661-CE27CA401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8965988"/>
            <a:ext cx="542925" cy="396875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3127" name="Gerade Verbindung 161">
            <a:extLst>
              <a:ext uri="{FF2B5EF4-FFF2-40B4-BE49-F238E27FC236}">
                <a16:creationId xmlns:a16="http://schemas.microsoft.com/office/drawing/2014/main" id="{D50C3FDE-C263-F1B9-47FB-1A64D2FFB4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7643" y="8856736"/>
            <a:ext cx="716438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prstDash val="lgDash"/>
            <a:round/>
            <a:headEnd/>
            <a:tailEnd/>
          </a:ln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1C5E1296-6495-E1EC-8A41-83E901BD0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" y="4743195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62462D15-FF26-D29A-9D9D-27AA92A5B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955925"/>
            <a:ext cx="395287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3">
            <a:extLst>
              <a:ext uri="{FF2B5EF4-FFF2-40B4-BE49-F238E27FC236}">
                <a16:creationId xmlns:a16="http://schemas.microsoft.com/office/drawing/2014/main" id="{1BA8CFA5-07FD-EC26-92EE-94569EF12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3749421"/>
            <a:ext cx="12017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4">
            <a:extLst>
              <a:ext uri="{FF2B5EF4-FFF2-40B4-BE49-F238E27FC236}">
                <a16:creationId xmlns:a16="http://schemas.microsoft.com/office/drawing/2014/main" id="{E8D5C72E-0113-5D55-C88C-4B4AAB63B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611309"/>
            <a:ext cx="1038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2" name="Text Box 37">
            <a:extLst>
              <a:ext uri="{FF2B5EF4-FFF2-40B4-BE49-F238E27FC236}">
                <a16:creationId xmlns:a16="http://schemas.microsoft.com/office/drawing/2014/main" id="{0769BFF5-4E84-D9EB-6233-3A11B4360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9626608"/>
            <a:ext cx="309721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rgbClr val="7F7F7F"/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rgbClr val="7F7F7F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rgbClr val="7F7F7F"/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rgbClr val="7F7F7F"/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rgbClr val="7F7F7F"/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4" name="Gerade Verbindung 110">
            <a:extLst>
              <a:ext uri="{FF2B5EF4-FFF2-40B4-BE49-F238E27FC236}">
                <a16:creationId xmlns:a16="http://schemas.microsoft.com/office/drawing/2014/main" id="{2DA4ACCF-7172-3CC9-B1B3-E85758A707FA}"/>
              </a:ext>
            </a:extLst>
          </p:cNvPr>
          <p:cNvCxnSpPr>
            <a:cxnSpLocks noChangeShapeType="1"/>
            <a:stCxn id="3105" idx="3"/>
            <a:endCxn id="2" idx="1"/>
          </p:cNvCxnSpPr>
          <p:nvPr/>
        </p:nvCxnSpPr>
        <p:spPr bwMode="auto">
          <a:xfrm>
            <a:off x="4065544" y="9780496"/>
            <a:ext cx="260394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5" name="Freeform 24">
            <a:extLst>
              <a:ext uri="{FF2B5EF4-FFF2-40B4-BE49-F238E27FC236}">
                <a16:creationId xmlns:a16="http://schemas.microsoft.com/office/drawing/2014/main" id="{5AC766C3-E6E8-3D8C-4917-50D2266BC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9631370"/>
            <a:ext cx="542925" cy="303015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34" name="Gerade Verbindung 100">
            <a:extLst>
              <a:ext uri="{FF2B5EF4-FFF2-40B4-BE49-F238E27FC236}">
                <a16:creationId xmlns:a16="http://schemas.microsoft.com/office/drawing/2014/main" id="{F345B954-A81C-B143-4225-CDC3DA905564}"/>
              </a:ext>
            </a:extLst>
          </p:cNvPr>
          <p:cNvCxnSpPr>
            <a:cxnSpLocks noChangeShapeType="1"/>
            <a:stCxn id="5144" idx="3"/>
            <a:endCxn id="3106" idx="1"/>
          </p:cNvCxnSpPr>
          <p:nvPr/>
        </p:nvCxnSpPr>
        <p:spPr bwMode="auto">
          <a:xfrm>
            <a:off x="4065544" y="941388"/>
            <a:ext cx="2540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Benutzerdefiniert</PresentationFormat>
  <Paragraphs>94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145</cp:revision>
  <cp:lastPrinted>2016-10-19T14:25:10Z</cp:lastPrinted>
  <dcterms:created xsi:type="dcterms:W3CDTF">2002-12-09T13:29:54Z</dcterms:created>
  <dcterms:modified xsi:type="dcterms:W3CDTF">2023-12-15T13:36:28Z</dcterms:modified>
</cp:coreProperties>
</file>