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7559675" cy="1008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24" userDrawn="1">
          <p15:clr>
            <a:srgbClr val="A4A3A4"/>
          </p15:clr>
        </p15:guide>
        <p15:guide id="2" pos="30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84" autoAdjust="0"/>
    <p:restoredTop sz="94660"/>
  </p:normalViewPr>
  <p:slideViewPr>
    <p:cSldViewPr snapToGrid="0">
      <p:cViewPr varScale="1">
        <p:scale>
          <a:sx n="87" d="100"/>
          <a:sy n="87" d="100"/>
        </p:scale>
        <p:origin x="546" y="114"/>
      </p:cViewPr>
      <p:guideLst>
        <p:guide orient="horz" pos="5624"/>
        <p:guide pos="30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649770"/>
            <a:ext cx="6425724" cy="3509551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294662"/>
            <a:ext cx="5669756" cy="2433817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03.09.2024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7470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03.09.2024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8781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36700"/>
            <a:ext cx="1630055" cy="8542864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36700"/>
            <a:ext cx="4795669" cy="8542864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03.09.2024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619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03.09.2024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81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513159"/>
            <a:ext cx="6520220" cy="4193259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746088"/>
            <a:ext cx="6520220" cy="2205136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03.09.2024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2383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683500"/>
            <a:ext cx="3212862" cy="639606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683500"/>
            <a:ext cx="3212862" cy="639606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03.09.2024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146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36702"/>
            <a:ext cx="6520220" cy="194845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471154"/>
            <a:ext cx="3198096" cy="121107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682228"/>
            <a:ext cx="3198096" cy="541600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471154"/>
            <a:ext cx="3213847" cy="121107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682228"/>
            <a:ext cx="3213847" cy="541600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03.09.2024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32911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03.09.2024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7619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03.09.2024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12547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72042"/>
            <a:ext cx="2438192" cy="235214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451426"/>
            <a:ext cx="3827085" cy="716377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24188"/>
            <a:ext cx="2438192" cy="5602681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03.09.2024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3574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72042"/>
            <a:ext cx="2438192" cy="235214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451426"/>
            <a:ext cx="3827085" cy="716377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24188"/>
            <a:ext cx="2438192" cy="5602681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03.09.2024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130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36702"/>
            <a:ext cx="6520220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683500"/>
            <a:ext cx="6520220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343248"/>
            <a:ext cx="170092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879C5-CB3C-462F-A52E-FF92D1E0258D}" type="datetimeFigureOut">
              <a:rPr lang="de-DE" smtClean="0"/>
              <a:t>03.09.2024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343248"/>
            <a:ext cx="255139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343248"/>
            <a:ext cx="170092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3728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29"/>
          <p:cNvSpPr txBox="1"/>
          <p:nvPr/>
        </p:nvSpPr>
        <p:spPr>
          <a:xfrm>
            <a:off x="203200" y="70752"/>
            <a:ext cx="7107147" cy="5027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de-DE" sz="1600" b="1" dirty="0">
                <a:latin typeface="Arial" pitchFamily="34" charset="0"/>
                <a:cs typeface="Arial" pitchFamily="34" charset="0"/>
              </a:rPr>
              <a:t>Durchführung von Schutzimpfungen in öffentlichen Apotheken</a:t>
            </a:r>
          </a:p>
          <a:p>
            <a:pPr algn="ctr">
              <a:defRPr/>
            </a:pPr>
            <a:r>
              <a:rPr lang="de-DE" sz="1000" dirty="0">
                <a:latin typeface="Arial" pitchFamily="34" charset="0"/>
                <a:cs typeface="Arial" pitchFamily="34" charset="0"/>
              </a:rPr>
              <a:t>Stand</a:t>
            </a:r>
            <a:r>
              <a:rPr lang="de-DE" sz="1067" dirty="0">
                <a:latin typeface="Arial" pitchFamily="34" charset="0"/>
                <a:cs typeface="Arial" pitchFamily="34" charset="0"/>
              </a:rPr>
              <a:t>: 2</a:t>
            </a:r>
            <a:r>
              <a:rPr lang="de-DE" sz="1000" dirty="0">
                <a:latin typeface="Arial" pitchFamily="34" charset="0"/>
                <a:cs typeface="Arial" pitchFamily="34" charset="0"/>
              </a:rPr>
              <a:t>1.08.2024</a:t>
            </a:r>
          </a:p>
        </p:txBody>
      </p:sp>
      <p:sp>
        <p:nvSpPr>
          <p:cNvPr id="6" name="Flussdiagramm: Alternativer Prozess 43"/>
          <p:cNvSpPr>
            <a:spLocks noChangeArrowheads="1"/>
          </p:cNvSpPr>
          <p:nvPr/>
        </p:nvSpPr>
        <p:spPr bwMode="auto">
          <a:xfrm>
            <a:off x="542952" y="1153641"/>
            <a:ext cx="2199600" cy="403672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Patient mit Wunsch nach </a:t>
            </a:r>
          </a:p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Schutzimpfung </a:t>
            </a:r>
          </a:p>
        </p:txBody>
      </p:sp>
      <p:sp>
        <p:nvSpPr>
          <p:cNvPr id="9" name="Freeform 24"/>
          <p:cNvSpPr>
            <a:spLocks noChangeArrowheads="1"/>
          </p:cNvSpPr>
          <p:nvPr/>
        </p:nvSpPr>
        <p:spPr bwMode="auto">
          <a:xfrm>
            <a:off x="3773248" y="618921"/>
            <a:ext cx="497936" cy="1472305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3791084" y="662913"/>
            <a:ext cx="35621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Kapitel 1</a:t>
            </a:r>
          </a:p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Voraussetzungen</a:t>
            </a:r>
          </a:p>
          <a:p>
            <a:r>
              <a:rPr lang="de-DE" sz="700" u="sng" dirty="0">
                <a:latin typeface="Arial" panose="020B0604020202020204" pitchFamily="34" charset="0"/>
                <a:cs typeface="Arial" panose="020B0604020202020204" pitchFamily="34" charset="0"/>
              </a:rPr>
              <a:t>Apotheke: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Qualifikation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Zugehörigkeit des Impfenden zum Personal der Apotheke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Räumliche Ausstattung, sowie Meldung der Räumlichkeiten (sofern nicht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  ausschließlich aufsuchendes Impfen durchgeführt wird)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Betriebshaftpflicht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Festlegung im QMS</a:t>
            </a:r>
          </a:p>
          <a:p>
            <a:r>
              <a:rPr lang="de-DE" sz="700" u="sng" dirty="0">
                <a:latin typeface="Arial" panose="020B0604020202020204" pitchFamily="34" charset="0"/>
                <a:cs typeface="Arial" panose="020B0604020202020204" pitchFamily="34" charset="0"/>
              </a:rPr>
              <a:t>Patient: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Influenza-Impfung: Mindestalter 18 Jahre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COVID-19-Impfung: Mindestalter 12 Jahre  </a:t>
            </a:r>
          </a:p>
        </p:txBody>
      </p:sp>
      <p:sp>
        <p:nvSpPr>
          <p:cNvPr id="21" name="Flussdiagramm: Prozess 77"/>
          <p:cNvSpPr>
            <a:spLocks noChangeArrowheads="1"/>
          </p:cNvSpPr>
          <p:nvPr/>
        </p:nvSpPr>
        <p:spPr bwMode="auto">
          <a:xfrm>
            <a:off x="539801" y="2988371"/>
            <a:ext cx="2199600" cy="666735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Feststellen, ob der Patient geimpft werden kann</a:t>
            </a:r>
          </a:p>
        </p:txBody>
      </p:sp>
      <p:sp>
        <p:nvSpPr>
          <p:cNvPr id="33" name="Raute 32"/>
          <p:cNvSpPr/>
          <p:nvPr/>
        </p:nvSpPr>
        <p:spPr>
          <a:xfrm>
            <a:off x="538804" y="4231041"/>
            <a:ext cx="2199600" cy="763200"/>
          </a:xfrm>
          <a:prstGeom prst="diamond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7" name="Freeform 24"/>
          <p:cNvSpPr>
            <a:spLocks noChangeArrowheads="1"/>
          </p:cNvSpPr>
          <p:nvPr/>
        </p:nvSpPr>
        <p:spPr bwMode="auto">
          <a:xfrm>
            <a:off x="3780123" y="2205330"/>
            <a:ext cx="473075" cy="436133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46" name="Textfeld 45"/>
          <p:cNvSpPr txBox="1"/>
          <p:nvPr/>
        </p:nvSpPr>
        <p:spPr>
          <a:xfrm>
            <a:off x="3773147" y="2223357"/>
            <a:ext cx="356212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Kapitel 3</a:t>
            </a:r>
          </a:p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Terminvereinbarung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 Ggf. um Verwurf bei Impfstoffen in Mehrdosenbehältnissen zu vermeiden</a:t>
            </a:r>
          </a:p>
        </p:txBody>
      </p:sp>
      <p:sp>
        <p:nvSpPr>
          <p:cNvPr id="55" name="Freeform 24"/>
          <p:cNvSpPr>
            <a:spLocks noChangeArrowheads="1"/>
          </p:cNvSpPr>
          <p:nvPr/>
        </p:nvSpPr>
        <p:spPr bwMode="auto">
          <a:xfrm>
            <a:off x="3779837" y="2976531"/>
            <a:ext cx="461963" cy="690414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60" name="Textfeld 59"/>
          <p:cNvSpPr txBox="1"/>
          <p:nvPr/>
        </p:nvSpPr>
        <p:spPr>
          <a:xfrm>
            <a:off x="3768440" y="2945220"/>
            <a:ext cx="35715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Kapitel 4</a:t>
            </a:r>
          </a:p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Beurteilung der Eignung des Patienten für die Schutzimpfung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Individuelle Beurteilung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Berücksichtigung der Impf- und Genesungshistorie des Patienten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Berücksichtigung der Kontraindikationen in der Fachinformation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Ggf. Empfehlung zum Arztbesuch</a:t>
            </a:r>
          </a:p>
        </p:txBody>
      </p:sp>
      <p:sp>
        <p:nvSpPr>
          <p:cNvPr id="80" name="Flussdiagramm: Alternativer Prozess 43"/>
          <p:cNvSpPr>
            <a:spLocks noChangeArrowheads="1"/>
          </p:cNvSpPr>
          <p:nvPr/>
        </p:nvSpPr>
        <p:spPr bwMode="auto">
          <a:xfrm>
            <a:off x="3910722" y="4306385"/>
            <a:ext cx="3187602" cy="612511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Impfung zu einem späteren Zeitpunkt empfehlen oder</a:t>
            </a:r>
          </a:p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Patient ggf. an einen Arzt verweisen</a:t>
            </a:r>
          </a:p>
        </p:txBody>
      </p:sp>
      <p:cxnSp>
        <p:nvCxnSpPr>
          <p:cNvPr id="82" name="Gerade Verbindung mit Pfeil 81"/>
          <p:cNvCxnSpPr>
            <a:cxnSpLocks/>
            <a:stCxn id="21" idx="2"/>
            <a:endCxn id="33" idx="0"/>
          </p:cNvCxnSpPr>
          <p:nvPr/>
        </p:nvCxnSpPr>
        <p:spPr>
          <a:xfrm flipH="1">
            <a:off x="1638604" y="3655106"/>
            <a:ext cx="997" cy="5759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feld 61"/>
          <p:cNvSpPr txBox="1"/>
          <p:nvPr/>
        </p:nvSpPr>
        <p:spPr>
          <a:xfrm>
            <a:off x="838616" y="4411027"/>
            <a:ext cx="162877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Kann der Patient geimpft werden?</a:t>
            </a:r>
          </a:p>
        </p:txBody>
      </p:sp>
      <p:sp>
        <p:nvSpPr>
          <p:cNvPr id="28" name="Rechteck 27"/>
          <p:cNvSpPr/>
          <p:nvPr/>
        </p:nvSpPr>
        <p:spPr>
          <a:xfrm>
            <a:off x="2777996" y="4448971"/>
            <a:ext cx="87095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</a:rPr>
              <a:t>Patient nicht </a:t>
            </a:r>
            <a:br>
              <a:rPr lang="de-DE" sz="8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</a:rPr>
              <a:t>impffähig</a:t>
            </a:r>
            <a:endParaRPr lang="de-DE" sz="800" dirty="0"/>
          </a:p>
        </p:txBody>
      </p:sp>
      <p:sp>
        <p:nvSpPr>
          <p:cNvPr id="48" name="Flussdiagramm: Prozess 77"/>
          <p:cNvSpPr>
            <a:spLocks noChangeArrowheads="1"/>
          </p:cNvSpPr>
          <p:nvPr/>
        </p:nvSpPr>
        <p:spPr bwMode="auto">
          <a:xfrm>
            <a:off x="542952" y="2215721"/>
            <a:ext cx="2199600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Ggf. Terminvereinbarung</a:t>
            </a:r>
          </a:p>
        </p:txBody>
      </p:sp>
      <p:sp>
        <p:nvSpPr>
          <p:cNvPr id="69" name="Raute 68"/>
          <p:cNvSpPr/>
          <p:nvPr/>
        </p:nvSpPr>
        <p:spPr>
          <a:xfrm>
            <a:off x="538803" y="6752473"/>
            <a:ext cx="2199600" cy="763200"/>
          </a:xfrm>
          <a:prstGeom prst="diamond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824215" y="6942861"/>
            <a:ext cx="162877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Patient bestätigt den Wunsch zur Impfung?</a:t>
            </a:r>
          </a:p>
        </p:txBody>
      </p:sp>
      <p:sp>
        <p:nvSpPr>
          <p:cNvPr id="71" name="Freeform 24"/>
          <p:cNvSpPr>
            <a:spLocks noChangeArrowheads="1"/>
          </p:cNvSpPr>
          <p:nvPr/>
        </p:nvSpPr>
        <p:spPr bwMode="auto">
          <a:xfrm>
            <a:off x="3791235" y="7788309"/>
            <a:ext cx="461963" cy="846386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72" name="Textfeld 71"/>
          <p:cNvSpPr txBox="1"/>
          <p:nvPr/>
        </p:nvSpPr>
        <p:spPr>
          <a:xfrm>
            <a:off x="3768440" y="7823228"/>
            <a:ext cx="3306914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Kapitel 15/1.6</a:t>
            </a:r>
          </a:p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Hygienemaßnahmen/Arbeitsschutzmaßnahmen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Hygieneplan und Betriebsanweisung beachten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Schutzkittel anziehen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Hände desinfizieren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Ggf. Einmalhandschuhe anziehen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Ggf. Atemschutz benutzen</a:t>
            </a:r>
          </a:p>
        </p:txBody>
      </p:sp>
      <p:sp>
        <p:nvSpPr>
          <p:cNvPr id="75" name="Flussdiagramm: Prozess 77"/>
          <p:cNvSpPr>
            <a:spLocks noChangeArrowheads="1"/>
          </p:cNvSpPr>
          <p:nvPr/>
        </p:nvSpPr>
        <p:spPr bwMode="auto">
          <a:xfrm>
            <a:off x="538803" y="5663646"/>
            <a:ext cx="2199600" cy="337096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Aufklärungsgespräch mit dem Patienten führen</a:t>
            </a:r>
          </a:p>
        </p:txBody>
      </p:sp>
      <p:cxnSp>
        <p:nvCxnSpPr>
          <p:cNvPr id="94" name="Gerade Verbindung mit Pfeil 93"/>
          <p:cNvCxnSpPr>
            <a:stCxn id="6" idx="2"/>
            <a:endCxn id="48" idx="0"/>
          </p:cNvCxnSpPr>
          <p:nvPr/>
        </p:nvCxnSpPr>
        <p:spPr>
          <a:xfrm>
            <a:off x="1642752" y="1557313"/>
            <a:ext cx="0" cy="6584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Gerade Verbindung mit Pfeil 129"/>
          <p:cNvCxnSpPr>
            <a:cxnSpLocks/>
            <a:stCxn id="48" idx="2"/>
            <a:endCxn id="21" idx="0"/>
          </p:cNvCxnSpPr>
          <p:nvPr/>
        </p:nvCxnSpPr>
        <p:spPr>
          <a:xfrm flipH="1">
            <a:off x="1639601" y="2647521"/>
            <a:ext cx="3151" cy="3408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Gerade Verbindung mit Pfeil 137"/>
          <p:cNvCxnSpPr>
            <a:cxnSpLocks/>
            <a:stCxn id="33" idx="2"/>
          </p:cNvCxnSpPr>
          <p:nvPr/>
        </p:nvCxnSpPr>
        <p:spPr>
          <a:xfrm flipH="1">
            <a:off x="1638603" y="4994241"/>
            <a:ext cx="1" cy="6694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Gerade Verbindung mit Pfeil 139"/>
          <p:cNvCxnSpPr>
            <a:cxnSpLocks/>
            <a:endCxn id="80" idx="1"/>
          </p:cNvCxnSpPr>
          <p:nvPr/>
        </p:nvCxnSpPr>
        <p:spPr>
          <a:xfrm flipV="1">
            <a:off x="3600116" y="4612641"/>
            <a:ext cx="310606" cy="40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/>
          <p:cNvCxnSpPr>
            <a:cxnSpLocks/>
            <a:stCxn id="33" idx="3"/>
          </p:cNvCxnSpPr>
          <p:nvPr/>
        </p:nvCxnSpPr>
        <p:spPr>
          <a:xfrm>
            <a:off x="2738404" y="4612641"/>
            <a:ext cx="21872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hteck 51"/>
          <p:cNvSpPr/>
          <p:nvPr/>
        </p:nvSpPr>
        <p:spPr>
          <a:xfrm>
            <a:off x="3121025" y="7026351"/>
            <a:ext cx="38296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</a:rPr>
              <a:t>nein</a:t>
            </a:r>
            <a:endParaRPr lang="de-DE" sz="800" dirty="0"/>
          </a:p>
        </p:txBody>
      </p:sp>
      <p:cxnSp>
        <p:nvCxnSpPr>
          <p:cNvPr id="15" name="Gerader Verbinder 14"/>
          <p:cNvCxnSpPr>
            <a:stCxn id="69" idx="3"/>
          </p:cNvCxnSpPr>
          <p:nvPr/>
        </p:nvCxnSpPr>
        <p:spPr>
          <a:xfrm flipV="1">
            <a:off x="2738403" y="7127527"/>
            <a:ext cx="406734" cy="65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lussdiagramm: Dokument 1">
            <a:extLst>
              <a:ext uri="{FF2B5EF4-FFF2-40B4-BE49-F238E27FC236}">
                <a16:creationId xmlns:a16="http://schemas.microsoft.com/office/drawing/2014/main" id="{1D7AAD43-BC59-ADB8-9635-423A5FD5AC3C}"/>
              </a:ext>
            </a:extLst>
          </p:cNvPr>
          <p:cNvSpPr/>
          <p:nvPr/>
        </p:nvSpPr>
        <p:spPr>
          <a:xfrm>
            <a:off x="2213737" y="3415381"/>
            <a:ext cx="1061884" cy="657954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800" b="1" dirty="0">
                <a:latin typeface="Arial" panose="020B0604020202020204" pitchFamily="34" charset="0"/>
                <a:cs typeface="Arial" panose="020B0604020202020204" pitchFamily="34" charset="0"/>
              </a:rPr>
              <a:t>SOP</a:t>
            </a:r>
          </a:p>
          <a:p>
            <a:pPr algn="ctr"/>
            <a:r>
              <a:rPr lang="de-DE" sz="800" b="1" dirty="0">
                <a:latin typeface="Arial" panose="020B0604020202020204" pitchFamily="34" charset="0"/>
                <a:cs typeface="Arial" panose="020B0604020202020204" pitchFamily="34" charset="0"/>
              </a:rPr>
              <a:t>Durchführung der Schutzimpfung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6B41D8A4-D2D3-B9D3-B578-C06D863779F5}"/>
              </a:ext>
            </a:extLst>
          </p:cNvPr>
          <p:cNvSpPr txBox="1"/>
          <p:nvPr/>
        </p:nvSpPr>
        <p:spPr>
          <a:xfrm>
            <a:off x="3769485" y="5211586"/>
            <a:ext cx="357153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Kapitel 5</a:t>
            </a:r>
          </a:p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Aufklärungsgespräch mit dem Patienten</a:t>
            </a:r>
          </a:p>
          <a:p>
            <a:r>
              <a:rPr lang="de-DE" sz="700" u="sng" dirty="0">
                <a:latin typeface="Arial" panose="020B0604020202020204" pitchFamily="34" charset="0"/>
                <a:cs typeface="Arial" panose="020B0604020202020204" pitchFamily="34" charset="0"/>
              </a:rPr>
              <a:t>Patient mündlich aufklären gemäß § 35 a Abs. 4 ApBetrO über: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Information über den Nutzen der Impfung und die zu verhütende Krankheit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Hinweise auf mögliche Nebenwirkungen, Komplikationen und Kontraindikationen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Empfehlungen und Verhaltensmaßnahmen im Anschluss an die Schutzimpfung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Informationen über Beginn und Dauer der Schutzimpfung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Hinweise zu Auffrischimpfungen</a:t>
            </a:r>
          </a:p>
          <a:p>
            <a:r>
              <a:rPr lang="de-DE" sz="700" u="sng" dirty="0">
                <a:latin typeface="Arial" panose="020B0604020202020204" pitchFamily="34" charset="0"/>
                <a:cs typeface="Arial" panose="020B0604020202020204" pitchFamily="34" charset="0"/>
              </a:rPr>
              <a:t>Materialien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Verwendung von Aufklärungsbögen, Anamnesebögen und Vorlage zur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  Einwilligungserklärung</a:t>
            </a:r>
          </a:p>
        </p:txBody>
      </p:sp>
      <p:sp>
        <p:nvSpPr>
          <p:cNvPr id="20" name="Freeform 24">
            <a:extLst>
              <a:ext uri="{FF2B5EF4-FFF2-40B4-BE49-F238E27FC236}">
                <a16:creationId xmlns:a16="http://schemas.microsoft.com/office/drawing/2014/main" id="{8C7D10C1-B603-2120-D40D-7FDA772D6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1235" y="5206435"/>
            <a:ext cx="461963" cy="1269225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23" name="Flussdiagramm: Alternativer Prozess 43">
            <a:extLst>
              <a:ext uri="{FF2B5EF4-FFF2-40B4-BE49-F238E27FC236}">
                <a16:creationId xmlns:a16="http://schemas.microsoft.com/office/drawing/2014/main" id="{8032CAD6-A0C1-579C-EF4A-339F9F9044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0722" y="6821271"/>
            <a:ext cx="3187602" cy="612511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Keine Impfung bzw. Impfung zu einem späteren Zeitpunkt empfehlen oder Patient an einen Arzt verweisen</a:t>
            </a:r>
          </a:p>
        </p:txBody>
      </p:sp>
      <p:sp>
        <p:nvSpPr>
          <p:cNvPr id="24" name="Flussdiagramm: Prozess 77">
            <a:extLst>
              <a:ext uri="{FF2B5EF4-FFF2-40B4-BE49-F238E27FC236}">
                <a16:creationId xmlns:a16="http://schemas.microsoft.com/office/drawing/2014/main" id="{BFB3803F-0E46-E1CC-9BD2-34BE78D2F7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802" y="8083060"/>
            <a:ext cx="2199600" cy="337096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Hygiene- und Arbeitsschutzmaßnahmen</a:t>
            </a:r>
          </a:p>
        </p:txBody>
      </p:sp>
      <p:sp>
        <p:nvSpPr>
          <p:cNvPr id="25" name="Flussdiagramm: Prozess 77">
            <a:extLst>
              <a:ext uri="{FF2B5EF4-FFF2-40B4-BE49-F238E27FC236}">
                <a16:creationId xmlns:a16="http://schemas.microsoft.com/office/drawing/2014/main" id="{B86CD707-E80B-5394-07AF-BC363E7CF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802" y="9037032"/>
            <a:ext cx="2199600" cy="337096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Vorbereitung des Impfstoffs zur Applikation</a:t>
            </a:r>
          </a:p>
        </p:txBody>
      </p:sp>
      <p:sp>
        <p:nvSpPr>
          <p:cNvPr id="27" name="Freeform 24">
            <a:extLst>
              <a:ext uri="{FF2B5EF4-FFF2-40B4-BE49-F238E27FC236}">
                <a16:creationId xmlns:a16="http://schemas.microsoft.com/office/drawing/2014/main" id="{F4A47101-337F-1EB7-E862-7132E988A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2808" y="8836248"/>
            <a:ext cx="461963" cy="738664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5F1465D4-9933-383A-B06D-5C04691C0CA4}"/>
              </a:ext>
            </a:extLst>
          </p:cNvPr>
          <p:cNvSpPr txBox="1"/>
          <p:nvPr/>
        </p:nvSpPr>
        <p:spPr>
          <a:xfrm>
            <a:off x="3791410" y="8836248"/>
            <a:ext cx="33069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Kapitel 6</a:t>
            </a:r>
          </a:p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Vorbereitung des Impfstoffs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Ggf. Aufziehen der Spritze nach Vorgaben des Herstellers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Vorbereitete Spritze/Fertigspritze aus dem Kühleschrank nehmen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Spritze kurz temperieren lassen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Sichtprüfung der Suspension/Dispersion/Emulsion</a:t>
            </a:r>
          </a:p>
        </p:txBody>
      </p:sp>
      <p:cxnSp>
        <p:nvCxnSpPr>
          <p:cNvPr id="34" name="Gerade Verbindung mit Pfeil 33">
            <a:extLst>
              <a:ext uri="{FF2B5EF4-FFF2-40B4-BE49-F238E27FC236}">
                <a16:creationId xmlns:a16="http://schemas.microsoft.com/office/drawing/2014/main" id="{C532E7AA-051A-1AAF-AF9B-632AC73DBA67}"/>
              </a:ext>
            </a:extLst>
          </p:cNvPr>
          <p:cNvCxnSpPr>
            <a:cxnSpLocks/>
            <a:stCxn id="75" idx="2"/>
            <a:endCxn id="69" idx="0"/>
          </p:cNvCxnSpPr>
          <p:nvPr/>
        </p:nvCxnSpPr>
        <p:spPr>
          <a:xfrm>
            <a:off x="1638603" y="6000742"/>
            <a:ext cx="0" cy="7517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C46C2621-C764-A830-F67A-A9B18FE67C88}"/>
              </a:ext>
            </a:extLst>
          </p:cNvPr>
          <p:cNvCxnSpPr>
            <a:cxnSpLocks/>
            <a:stCxn id="69" idx="2"/>
            <a:endCxn id="24" idx="0"/>
          </p:cNvCxnSpPr>
          <p:nvPr/>
        </p:nvCxnSpPr>
        <p:spPr>
          <a:xfrm flipH="1">
            <a:off x="1638602" y="7515673"/>
            <a:ext cx="1" cy="5673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>
            <a:extLst>
              <a:ext uri="{FF2B5EF4-FFF2-40B4-BE49-F238E27FC236}">
                <a16:creationId xmlns:a16="http://schemas.microsoft.com/office/drawing/2014/main" id="{0B29FD1F-BCDE-5B94-3B1D-83F1173631E1}"/>
              </a:ext>
            </a:extLst>
          </p:cNvPr>
          <p:cNvCxnSpPr>
            <a:cxnSpLocks/>
            <a:stCxn id="24" idx="2"/>
            <a:endCxn id="25" idx="0"/>
          </p:cNvCxnSpPr>
          <p:nvPr/>
        </p:nvCxnSpPr>
        <p:spPr>
          <a:xfrm>
            <a:off x="1638602" y="8420156"/>
            <a:ext cx="0" cy="6168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>
            <a:extLst>
              <a:ext uri="{FF2B5EF4-FFF2-40B4-BE49-F238E27FC236}">
                <a16:creationId xmlns:a16="http://schemas.microsoft.com/office/drawing/2014/main" id="{5251CDFC-182C-A76F-38E5-7E1103814D6B}"/>
              </a:ext>
            </a:extLst>
          </p:cNvPr>
          <p:cNvCxnSpPr>
            <a:cxnSpLocks/>
            <a:stCxn id="52" idx="3"/>
            <a:endCxn id="23" idx="1"/>
          </p:cNvCxnSpPr>
          <p:nvPr/>
        </p:nvCxnSpPr>
        <p:spPr>
          <a:xfrm flipV="1">
            <a:off x="3503988" y="7127527"/>
            <a:ext cx="406734" cy="65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r Verbinder 56">
            <a:extLst>
              <a:ext uri="{FF2B5EF4-FFF2-40B4-BE49-F238E27FC236}">
                <a16:creationId xmlns:a16="http://schemas.microsoft.com/office/drawing/2014/main" id="{1C6E393E-93C9-2D23-F75D-44F54D91132A}"/>
              </a:ext>
            </a:extLst>
          </p:cNvPr>
          <p:cNvCxnSpPr>
            <a:cxnSpLocks/>
            <a:stCxn id="24" idx="3"/>
            <a:endCxn id="72" idx="1"/>
          </p:cNvCxnSpPr>
          <p:nvPr/>
        </p:nvCxnSpPr>
        <p:spPr>
          <a:xfrm flipV="1">
            <a:off x="2738402" y="8246421"/>
            <a:ext cx="1030038" cy="51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49DC40A0-44E1-EEDA-3AD5-08ACE2D15010}"/>
              </a:ext>
            </a:extLst>
          </p:cNvPr>
          <p:cNvCxnSpPr>
            <a:cxnSpLocks/>
            <a:stCxn id="25" idx="3"/>
            <a:endCxn id="29" idx="1"/>
          </p:cNvCxnSpPr>
          <p:nvPr/>
        </p:nvCxnSpPr>
        <p:spPr>
          <a:xfrm>
            <a:off x="2738402" y="9205580"/>
            <a:ext cx="1053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r Verbinder 73">
            <a:extLst>
              <a:ext uri="{FF2B5EF4-FFF2-40B4-BE49-F238E27FC236}">
                <a16:creationId xmlns:a16="http://schemas.microsoft.com/office/drawing/2014/main" id="{3E178CBA-5D71-5C19-8E12-A6E530013460}"/>
              </a:ext>
            </a:extLst>
          </p:cNvPr>
          <p:cNvCxnSpPr>
            <a:cxnSpLocks/>
            <a:stCxn id="75" idx="3"/>
          </p:cNvCxnSpPr>
          <p:nvPr/>
        </p:nvCxnSpPr>
        <p:spPr>
          <a:xfrm>
            <a:off x="2738403" y="5832194"/>
            <a:ext cx="1052832" cy="18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r Verbinder 78">
            <a:extLst>
              <a:ext uri="{FF2B5EF4-FFF2-40B4-BE49-F238E27FC236}">
                <a16:creationId xmlns:a16="http://schemas.microsoft.com/office/drawing/2014/main" id="{6EF4C4EF-F906-DE95-47AF-34C19731615D}"/>
              </a:ext>
            </a:extLst>
          </p:cNvPr>
          <p:cNvCxnSpPr>
            <a:cxnSpLocks/>
            <a:stCxn id="21" idx="3"/>
            <a:endCxn id="60" idx="1"/>
          </p:cNvCxnSpPr>
          <p:nvPr/>
        </p:nvCxnSpPr>
        <p:spPr>
          <a:xfrm flipV="1">
            <a:off x="2739401" y="3314552"/>
            <a:ext cx="1029039" cy="71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r Verbinder 84">
            <a:extLst>
              <a:ext uri="{FF2B5EF4-FFF2-40B4-BE49-F238E27FC236}">
                <a16:creationId xmlns:a16="http://schemas.microsoft.com/office/drawing/2014/main" id="{54AA4C67-9D4D-F47A-D9F1-00B1BB81CB51}"/>
              </a:ext>
            </a:extLst>
          </p:cNvPr>
          <p:cNvCxnSpPr>
            <a:cxnSpLocks/>
            <a:stCxn id="48" idx="3"/>
            <a:endCxn id="46" idx="1"/>
          </p:cNvCxnSpPr>
          <p:nvPr/>
        </p:nvCxnSpPr>
        <p:spPr>
          <a:xfrm flipV="1">
            <a:off x="2742552" y="2431106"/>
            <a:ext cx="1030595" cy="5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r Verbinder 90">
            <a:extLst>
              <a:ext uri="{FF2B5EF4-FFF2-40B4-BE49-F238E27FC236}">
                <a16:creationId xmlns:a16="http://schemas.microsoft.com/office/drawing/2014/main" id="{29143467-A0CA-CDB1-EA0D-AE751E67C94F}"/>
              </a:ext>
            </a:extLst>
          </p:cNvPr>
          <p:cNvCxnSpPr>
            <a:cxnSpLocks/>
            <a:stCxn id="6" idx="3"/>
            <a:endCxn id="14" idx="1"/>
          </p:cNvCxnSpPr>
          <p:nvPr/>
        </p:nvCxnSpPr>
        <p:spPr>
          <a:xfrm flipV="1">
            <a:off x="2742552" y="1355411"/>
            <a:ext cx="1048532" cy="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Gerade Verbindung mit Pfeil 138">
            <a:extLst>
              <a:ext uri="{FF2B5EF4-FFF2-40B4-BE49-F238E27FC236}">
                <a16:creationId xmlns:a16="http://schemas.microsoft.com/office/drawing/2014/main" id="{12D91EF0-F281-49A2-D311-D700AC9B41D3}"/>
              </a:ext>
            </a:extLst>
          </p:cNvPr>
          <p:cNvCxnSpPr>
            <a:cxnSpLocks/>
            <a:stCxn id="25" idx="2"/>
          </p:cNvCxnSpPr>
          <p:nvPr/>
        </p:nvCxnSpPr>
        <p:spPr>
          <a:xfrm>
            <a:off x="1638602" y="9374128"/>
            <a:ext cx="0" cy="4439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490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ussdiagramm: Prozess 77"/>
          <p:cNvSpPr>
            <a:spLocks noChangeArrowheads="1"/>
          </p:cNvSpPr>
          <p:nvPr/>
        </p:nvSpPr>
        <p:spPr bwMode="auto">
          <a:xfrm>
            <a:off x="655263" y="853297"/>
            <a:ext cx="2005096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Patienten impfbereit machen</a:t>
            </a:r>
          </a:p>
        </p:txBody>
      </p:sp>
      <p:sp>
        <p:nvSpPr>
          <p:cNvPr id="3" name="Flussdiagramm: Prozess 77"/>
          <p:cNvSpPr>
            <a:spLocks noChangeArrowheads="1"/>
          </p:cNvSpPr>
          <p:nvPr/>
        </p:nvSpPr>
        <p:spPr bwMode="auto">
          <a:xfrm>
            <a:off x="655263" y="1983424"/>
            <a:ext cx="2005096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Injektion des Impfstoffs</a:t>
            </a:r>
          </a:p>
        </p:txBody>
      </p:sp>
      <p:sp>
        <p:nvSpPr>
          <p:cNvPr id="4" name="Flussdiagramm: Prozess 77"/>
          <p:cNvSpPr>
            <a:spLocks noChangeArrowheads="1"/>
          </p:cNvSpPr>
          <p:nvPr/>
        </p:nvSpPr>
        <p:spPr bwMode="auto">
          <a:xfrm>
            <a:off x="655263" y="2928311"/>
            <a:ext cx="2005096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Nachsorge</a:t>
            </a:r>
          </a:p>
        </p:txBody>
      </p:sp>
      <p:sp>
        <p:nvSpPr>
          <p:cNvPr id="5" name="Flussdiagramm: Prozess 77"/>
          <p:cNvSpPr>
            <a:spLocks noChangeArrowheads="1"/>
          </p:cNvSpPr>
          <p:nvPr/>
        </p:nvSpPr>
        <p:spPr bwMode="auto">
          <a:xfrm>
            <a:off x="655409" y="3735618"/>
            <a:ext cx="2005096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Entsorgung</a:t>
            </a:r>
          </a:p>
        </p:txBody>
      </p:sp>
      <p:sp>
        <p:nvSpPr>
          <p:cNvPr id="6" name="Flussdiagramm: Prozess 77"/>
          <p:cNvSpPr>
            <a:spLocks noChangeArrowheads="1"/>
          </p:cNvSpPr>
          <p:nvPr/>
        </p:nvSpPr>
        <p:spPr bwMode="auto">
          <a:xfrm>
            <a:off x="648909" y="5105647"/>
            <a:ext cx="2011773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Dokumentation    </a:t>
            </a:r>
          </a:p>
        </p:txBody>
      </p:sp>
      <p:sp>
        <p:nvSpPr>
          <p:cNvPr id="7" name="Flussdiagramm: Prozess 77"/>
          <p:cNvSpPr>
            <a:spLocks noChangeArrowheads="1"/>
          </p:cNvSpPr>
          <p:nvPr/>
        </p:nvSpPr>
        <p:spPr bwMode="auto">
          <a:xfrm>
            <a:off x="644254" y="6368803"/>
            <a:ext cx="201612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Impfsurveillance</a:t>
            </a:r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</p:txBody>
      </p:sp>
      <p:sp>
        <p:nvSpPr>
          <p:cNvPr id="10" name="Flussdiagramm: Prozess 77"/>
          <p:cNvSpPr>
            <a:spLocks noChangeArrowheads="1"/>
          </p:cNvSpPr>
          <p:nvPr/>
        </p:nvSpPr>
        <p:spPr bwMode="auto">
          <a:xfrm>
            <a:off x="3324158" y="7665400"/>
            <a:ext cx="3305187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Bei Schwindel oder Unwohlsein auf die Liege legen;</a:t>
            </a:r>
          </a:p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ggf. Notfallmaßnahmen    </a:t>
            </a:r>
          </a:p>
        </p:txBody>
      </p:sp>
      <p:sp>
        <p:nvSpPr>
          <p:cNvPr id="11" name="Raute 10"/>
          <p:cNvSpPr/>
          <p:nvPr/>
        </p:nvSpPr>
        <p:spPr>
          <a:xfrm>
            <a:off x="659845" y="7499700"/>
            <a:ext cx="1993921" cy="763200"/>
          </a:xfrm>
          <a:prstGeom prst="diamond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Flussdiagramm: Alternativer Prozess 43"/>
          <p:cNvSpPr>
            <a:spLocks noChangeArrowheads="1"/>
          </p:cNvSpPr>
          <p:nvPr/>
        </p:nvSpPr>
        <p:spPr bwMode="auto">
          <a:xfrm>
            <a:off x="644234" y="8795200"/>
            <a:ext cx="2016145" cy="555268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Arbeitsbereich säubern und desinfizieren und Verbrauchsmaterial auffüllen  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1022895" y="7740993"/>
            <a:ext cx="1247775" cy="2308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Patientenbefinden?</a:t>
            </a:r>
          </a:p>
        </p:txBody>
      </p:sp>
      <p:cxnSp>
        <p:nvCxnSpPr>
          <p:cNvPr id="14" name="Gerader Verbinder 13"/>
          <p:cNvCxnSpPr>
            <a:cxnSpLocks/>
            <a:stCxn id="2" idx="3"/>
          </p:cNvCxnSpPr>
          <p:nvPr/>
        </p:nvCxnSpPr>
        <p:spPr>
          <a:xfrm flipV="1">
            <a:off x="2660359" y="1068789"/>
            <a:ext cx="878759" cy="408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24"/>
          <p:cNvSpPr>
            <a:spLocks noChangeArrowheads="1"/>
          </p:cNvSpPr>
          <p:nvPr/>
        </p:nvSpPr>
        <p:spPr bwMode="auto">
          <a:xfrm>
            <a:off x="3546809" y="683586"/>
            <a:ext cx="461963" cy="785198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cxnSp>
        <p:nvCxnSpPr>
          <p:cNvPr id="18" name="Gerader Verbinder 17"/>
          <p:cNvCxnSpPr>
            <a:cxnSpLocks/>
            <a:stCxn id="3" idx="3"/>
          </p:cNvCxnSpPr>
          <p:nvPr/>
        </p:nvCxnSpPr>
        <p:spPr>
          <a:xfrm>
            <a:off x="2660359" y="2199324"/>
            <a:ext cx="88560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3502256" y="653027"/>
            <a:ext cx="340995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Kapitel 7.1</a:t>
            </a:r>
          </a:p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Patient impfbereit machen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Patient auf die Liege bzw. den Stuhl setzen oder legen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Oberarm auswählen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Einstichstelle mit geeignetem Hautdesinfektionsmittel desinfizieren (sprühen,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  wischen, sprühen)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Desinfektionsmittel vollständig abtrocknen lassen </a:t>
            </a:r>
          </a:p>
        </p:txBody>
      </p:sp>
      <p:sp>
        <p:nvSpPr>
          <p:cNvPr id="21" name="Freeform 24"/>
          <p:cNvSpPr>
            <a:spLocks noChangeArrowheads="1"/>
          </p:cNvSpPr>
          <p:nvPr/>
        </p:nvSpPr>
        <p:spPr bwMode="auto">
          <a:xfrm>
            <a:off x="3543127" y="1635570"/>
            <a:ext cx="461963" cy="1044500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22" name="Freeform 24"/>
          <p:cNvSpPr>
            <a:spLocks noChangeArrowheads="1"/>
          </p:cNvSpPr>
          <p:nvPr/>
        </p:nvSpPr>
        <p:spPr bwMode="auto">
          <a:xfrm>
            <a:off x="3543127" y="2857553"/>
            <a:ext cx="461963" cy="589962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cxnSp>
        <p:nvCxnSpPr>
          <p:cNvPr id="23" name="Gerader Verbinder 22"/>
          <p:cNvCxnSpPr/>
          <p:nvPr/>
        </p:nvCxnSpPr>
        <p:spPr>
          <a:xfrm flipV="1">
            <a:off x="2660360" y="3142307"/>
            <a:ext cx="885609" cy="332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/>
          <p:cNvCxnSpPr/>
          <p:nvPr/>
        </p:nvCxnSpPr>
        <p:spPr>
          <a:xfrm>
            <a:off x="2649331" y="3943909"/>
            <a:ext cx="905114" cy="683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hteck 25"/>
          <p:cNvSpPr/>
          <p:nvPr/>
        </p:nvSpPr>
        <p:spPr>
          <a:xfrm>
            <a:off x="3502256" y="1628933"/>
            <a:ext cx="3778250" cy="10618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Kapitel 7.2</a:t>
            </a:r>
          </a:p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Injektion des Impfstoffes 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Arm locker herunterhängen/liegen lassen 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700" dirty="0" err="1">
                <a:latin typeface="Arial" panose="020B0604020202020204" pitchFamily="34" charset="0"/>
                <a:cs typeface="Arial" panose="020B0604020202020204" pitchFamily="34" charset="0"/>
              </a:rPr>
              <a:t>i.m</a:t>
            </a: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. Applikation in den Deltamuskel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Drei Querfinger (ohne Daumen) unterhalb der Schulterhöhe senkrecht zur Hautoberfläche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  in die höchste Erhebung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Kanüle ca. 2 cm tief einstechen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Ggf. Aspirieren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Gleichmäßige und vollständige Injektion </a:t>
            </a:r>
          </a:p>
        </p:txBody>
      </p:sp>
      <p:sp>
        <p:nvSpPr>
          <p:cNvPr id="27" name="Freeform 24"/>
          <p:cNvSpPr>
            <a:spLocks noChangeArrowheads="1"/>
          </p:cNvSpPr>
          <p:nvPr/>
        </p:nvSpPr>
        <p:spPr bwMode="auto">
          <a:xfrm>
            <a:off x="3543126" y="3618316"/>
            <a:ext cx="461963" cy="664859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28" name="Freeform 24"/>
          <p:cNvSpPr>
            <a:spLocks noChangeArrowheads="1"/>
          </p:cNvSpPr>
          <p:nvPr/>
        </p:nvSpPr>
        <p:spPr bwMode="auto">
          <a:xfrm>
            <a:off x="3554444" y="4486653"/>
            <a:ext cx="461963" cy="1584094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cxnSp>
        <p:nvCxnSpPr>
          <p:cNvPr id="29" name="Gerader Verbinder 28"/>
          <p:cNvCxnSpPr>
            <a:cxnSpLocks/>
            <a:stCxn id="6" idx="3"/>
          </p:cNvCxnSpPr>
          <p:nvPr/>
        </p:nvCxnSpPr>
        <p:spPr>
          <a:xfrm flipV="1">
            <a:off x="2660682" y="5312244"/>
            <a:ext cx="885287" cy="9303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hteck 29"/>
          <p:cNvSpPr/>
          <p:nvPr/>
        </p:nvSpPr>
        <p:spPr>
          <a:xfrm>
            <a:off x="3493186" y="2839101"/>
            <a:ext cx="3778250" cy="63094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Kapitel 7.3 </a:t>
            </a:r>
          </a:p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Nachsorge 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Zellstofftupfer sanft auf die Einstichstelle drücken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Einstichstelle bei bestehender Blutung mit Wundschnellverband versorgen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Patient verbleibt 15 min unter Aufsicht in den Apothekenräumen</a:t>
            </a:r>
          </a:p>
        </p:txBody>
      </p:sp>
      <p:cxnSp>
        <p:nvCxnSpPr>
          <p:cNvPr id="31" name="Gerader Verbinder 30"/>
          <p:cNvCxnSpPr/>
          <p:nvPr/>
        </p:nvCxnSpPr>
        <p:spPr>
          <a:xfrm>
            <a:off x="2660359" y="6765220"/>
            <a:ext cx="894086" cy="500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hteck 31"/>
          <p:cNvSpPr/>
          <p:nvPr/>
        </p:nvSpPr>
        <p:spPr>
          <a:xfrm>
            <a:off x="3493186" y="3585712"/>
            <a:ext cx="377825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Kapitel 8 </a:t>
            </a:r>
          </a:p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Entsorgung  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Spritze mit Kanüle, benutze Tupfer und Einmalhandschuhe in gesondert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  gekennzeichneten durchstichsicheren und Abfallbehälter für potenziell infektiöse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  Abfälle mit Verletzungsgefahr entsorgen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Mülltrennung beachten  </a:t>
            </a:r>
          </a:p>
        </p:txBody>
      </p:sp>
      <p:sp>
        <p:nvSpPr>
          <p:cNvPr id="34" name="Freeform 24"/>
          <p:cNvSpPr>
            <a:spLocks noChangeArrowheads="1"/>
          </p:cNvSpPr>
          <p:nvPr/>
        </p:nvSpPr>
        <p:spPr bwMode="auto">
          <a:xfrm>
            <a:off x="3546054" y="6341564"/>
            <a:ext cx="461963" cy="522878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35" name="Freeform 24"/>
          <p:cNvSpPr>
            <a:spLocks noChangeArrowheads="1"/>
          </p:cNvSpPr>
          <p:nvPr/>
        </p:nvSpPr>
        <p:spPr bwMode="auto">
          <a:xfrm>
            <a:off x="3554445" y="8979374"/>
            <a:ext cx="327610" cy="200552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36" name="Rechteck 35"/>
          <p:cNvSpPr/>
          <p:nvPr/>
        </p:nvSpPr>
        <p:spPr>
          <a:xfrm>
            <a:off x="3502256" y="4472749"/>
            <a:ext cx="3778250" cy="17081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Kapitel 9</a:t>
            </a:r>
          </a:p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Dokumentation </a:t>
            </a:r>
          </a:p>
          <a:p>
            <a:r>
              <a:rPr lang="de-DE" sz="700" u="sng" dirty="0">
                <a:latin typeface="Arial" panose="020B0604020202020204" pitchFamily="34" charset="0"/>
                <a:cs typeface="Arial" panose="020B0604020202020204" pitchFamily="34" charset="0"/>
              </a:rPr>
              <a:t>Im Impfausweis/Impfbescheinigung des Patienten:</a:t>
            </a:r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Datum der Impfung  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Bezeichnung und Chargen-Bezeichnung des Impfstoffes (Vignette einkleben)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Name der Krankheit, gegen die geimpft wurde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Name und Anschrift der Apotheke (Stempel) 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Name und Unterschrift des impfenden Apothekers</a:t>
            </a:r>
          </a:p>
          <a:p>
            <a:r>
              <a:rPr lang="de-DE" sz="700" u="sng" dirty="0">
                <a:latin typeface="Arial" panose="020B0604020202020204" pitchFamily="34" charset="0"/>
                <a:cs typeface="Arial" panose="020B0604020202020204" pitchFamily="34" charset="0"/>
              </a:rPr>
              <a:t>Dokumentation in der Patientenakte: </a:t>
            </a: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Datum der Impfung  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Bezeichnung und Chargen-Bezeichnung des Impfstoffes (Vignette einkleben)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Name der Krankheit, gegen die geimpft wurde  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Name und Unterschrift des impfenden Apothekers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Aufbewahrung 10 Jahre</a:t>
            </a:r>
          </a:p>
          <a:p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3502256" y="6323093"/>
            <a:ext cx="32085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Kapitel 10</a:t>
            </a:r>
          </a:p>
          <a:p>
            <a:r>
              <a:rPr lang="de-DE" sz="700" b="1" dirty="0" err="1">
                <a:latin typeface="Arial" panose="020B0604020202020204" pitchFamily="34" charset="0"/>
                <a:cs typeface="Arial" panose="020B0604020202020204" pitchFamily="34" charset="0"/>
              </a:rPr>
              <a:t>Impfsurveillance</a:t>
            </a:r>
            <a:endParaRPr lang="de-DE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Verpflichtend im festgelegten zeitlichen Abstand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Meldung ans RKI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3493186" y="8974499"/>
            <a:ext cx="268498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Arbeitsbereich in einem einwandfreien Zustand hinterlassen </a:t>
            </a:r>
          </a:p>
        </p:txBody>
      </p:sp>
      <p:cxnSp>
        <p:nvCxnSpPr>
          <p:cNvPr id="41" name="Gerade Verbindung mit Pfeil 40"/>
          <p:cNvCxnSpPr>
            <a:cxnSpLocks/>
            <a:endCxn id="2" idx="0"/>
          </p:cNvCxnSpPr>
          <p:nvPr/>
        </p:nvCxnSpPr>
        <p:spPr>
          <a:xfrm>
            <a:off x="1652303" y="600667"/>
            <a:ext cx="5508" cy="2526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>
            <a:cxnSpLocks/>
            <a:stCxn id="2" idx="2"/>
            <a:endCxn id="3" idx="0"/>
          </p:cNvCxnSpPr>
          <p:nvPr/>
        </p:nvCxnSpPr>
        <p:spPr>
          <a:xfrm>
            <a:off x="1657811" y="1285097"/>
            <a:ext cx="0" cy="6983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>
            <a:cxnSpLocks/>
            <a:stCxn id="3" idx="2"/>
            <a:endCxn id="4" idx="0"/>
          </p:cNvCxnSpPr>
          <p:nvPr/>
        </p:nvCxnSpPr>
        <p:spPr>
          <a:xfrm>
            <a:off x="1657811" y="2415224"/>
            <a:ext cx="0" cy="5130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cxnSpLocks/>
            <a:stCxn id="4" idx="2"/>
            <a:endCxn id="5" idx="0"/>
          </p:cNvCxnSpPr>
          <p:nvPr/>
        </p:nvCxnSpPr>
        <p:spPr>
          <a:xfrm>
            <a:off x="1657811" y="3360111"/>
            <a:ext cx="146" cy="3755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>
            <a:stCxn id="5" idx="2"/>
            <a:endCxn id="6" idx="0"/>
          </p:cNvCxnSpPr>
          <p:nvPr/>
        </p:nvCxnSpPr>
        <p:spPr>
          <a:xfrm flipH="1">
            <a:off x="1654796" y="4167418"/>
            <a:ext cx="3161" cy="9382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>
            <a:cxnSpLocks/>
            <a:stCxn id="6" idx="2"/>
            <a:endCxn id="7" idx="0"/>
          </p:cNvCxnSpPr>
          <p:nvPr/>
        </p:nvCxnSpPr>
        <p:spPr>
          <a:xfrm flipH="1">
            <a:off x="1652317" y="5537447"/>
            <a:ext cx="2479" cy="8313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>
            <a:stCxn id="7" idx="2"/>
            <a:endCxn id="11" idx="0"/>
          </p:cNvCxnSpPr>
          <p:nvPr/>
        </p:nvCxnSpPr>
        <p:spPr>
          <a:xfrm>
            <a:off x="1652317" y="6800603"/>
            <a:ext cx="4489" cy="6990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>
            <a:stCxn id="11" idx="2"/>
            <a:endCxn id="12" idx="0"/>
          </p:cNvCxnSpPr>
          <p:nvPr/>
        </p:nvCxnSpPr>
        <p:spPr>
          <a:xfrm flipH="1">
            <a:off x="1652307" y="8262900"/>
            <a:ext cx="4499" cy="5323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r Verbinder 50"/>
          <p:cNvCxnSpPr>
            <a:stCxn id="12" idx="3"/>
          </p:cNvCxnSpPr>
          <p:nvPr/>
        </p:nvCxnSpPr>
        <p:spPr>
          <a:xfrm>
            <a:off x="2660379" y="9072834"/>
            <a:ext cx="894065" cy="6816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feld 51"/>
          <p:cNvSpPr txBox="1"/>
          <p:nvPr/>
        </p:nvSpPr>
        <p:spPr>
          <a:xfrm>
            <a:off x="378823" y="209006"/>
            <a:ext cx="995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Fortsetzung</a:t>
            </a:r>
          </a:p>
        </p:txBody>
      </p:sp>
      <p:cxnSp>
        <p:nvCxnSpPr>
          <p:cNvPr id="60" name="Gerade Verbindung mit Pfeil 59"/>
          <p:cNvCxnSpPr>
            <a:stCxn id="11" idx="3"/>
            <a:endCxn id="10" idx="1"/>
          </p:cNvCxnSpPr>
          <p:nvPr/>
        </p:nvCxnSpPr>
        <p:spPr>
          <a:xfrm>
            <a:off x="2653766" y="7881300"/>
            <a:ext cx="67039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hteck 18">
            <a:extLst>
              <a:ext uri="{FF2B5EF4-FFF2-40B4-BE49-F238E27FC236}">
                <a16:creationId xmlns:a16="http://schemas.microsoft.com/office/drawing/2014/main" id="{D37A3B59-11D7-8CD1-0F04-556E9E127922}"/>
              </a:ext>
            </a:extLst>
          </p:cNvPr>
          <p:cNvSpPr/>
          <p:nvPr/>
        </p:nvSpPr>
        <p:spPr>
          <a:xfrm>
            <a:off x="4976751" y="8194334"/>
            <a:ext cx="320858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Kapitel 12</a:t>
            </a:r>
          </a:p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Meldung zur Arzneimittelsicherheit</a:t>
            </a:r>
          </a:p>
        </p:txBody>
      </p:sp>
      <p:sp>
        <p:nvSpPr>
          <p:cNvPr id="24" name="Freeform 24">
            <a:extLst>
              <a:ext uri="{FF2B5EF4-FFF2-40B4-BE49-F238E27FC236}">
                <a16:creationId xmlns:a16="http://schemas.microsoft.com/office/drawing/2014/main" id="{B44FADED-85C6-9B73-89B6-A6E295AD6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6751" y="8193371"/>
            <a:ext cx="461963" cy="307777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ECE90367-353C-2DE8-D149-9F9ED4577195}"/>
              </a:ext>
            </a:extLst>
          </p:cNvPr>
          <p:cNvCxnSpPr>
            <a:cxnSpLocks/>
          </p:cNvCxnSpPr>
          <p:nvPr/>
        </p:nvCxnSpPr>
        <p:spPr>
          <a:xfrm>
            <a:off x="4082686" y="8360365"/>
            <a:ext cx="894065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8B2C698C-A23F-F1D2-CF07-B2A970D1AA1C}"/>
              </a:ext>
            </a:extLst>
          </p:cNvPr>
          <p:cNvCxnSpPr>
            <a:cxnSpLocks/>
          </p:cNvCxnSpPr>
          <p:nvPr/>
        </p:nvCxnSpPr>
        <p:spPr>
          <a:xfrm>
            <a:off x="4082686" y="8096478"/>
            <a:ext cx="0" cy="26388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6288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624</Words>
  <Application>Microsoft Office PowerPoint</Application>
  <PresentationFormat>Benutzerdefiniert</PresentationFormat>
  <Paragraphs>122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Brüggemann, Britt</dc:creator>
  <cp:lastModifiedBy>Reimer, Elisabeth</cp:lastModifiedBy>
  <cp:revision>170</cp:revision>
  <dcterms:created xsi:type="dcterms:W3CDTF">2020-10-23T10:52:47Z</dcterms:created>
  <dcterms:modified xsi:type="dcterms:W3CDTF">2024-09-03T12:21:36Z</dcterms:modified>
</cp:coreProperties>
</file>