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3" y="58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05.07.2023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50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Durchführung von Schutzimpfungen in öffentlichen Apotheken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</a:t>
            </a:r>
            <a:r>
              <a:rPr lang="de-DE" sz="1067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16.03.2023</a:t>
            </a: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542952" y="1153641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Wunsch nach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Schutzimpfung </a:t>
            </a:r>
          </a:p>
        </p:txBody>
      </p:sp>
      <p:sp>
        <p:nvSpPr>
          <p:cNvPr id="9" name="Freeform 24"/>
          <p:cNvSpPr>
            <a:spLocks noChangeArrowheads="1"/>
          </p:cNvSpPr>
          <p:nvPr/>
        </p:nvSpPr>
        <p:spPr bwMode="auto">
          <a:xfrm>
            <a:off x="3773248" y="618921"/>
            <a:ext cx="497936" cy="147230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791084" y="662913"/>
            <a:ext cx="3562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Voraussetzungen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Apotheke: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Qualifikation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Zugehörigkeit des Impfenden zum Personal der Apotheke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Räumliche Ausstattung, sowie Meldung der Räumlichkeiten (sofern nicht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ausschließlich aufsuchendes Impfen durchgeführt wird)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Betriebshaftpflicht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Festlegung im QMS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Patient: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Influenza-Impfung: Mindestalter 18 Jahre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COVID-19-Impfung: Mindestalter 12 Jahre  </a:t>
            </a:r>
          </a:p>
        </p:txBody>
      </p:sp>
      <p:sp>
        <p:nvSpPr>
          <p:cNvPr id="21" name="Flussdiagramm: Prozess 77"/>
          <p:cNvSpPr>
            <a:spLocks noChangeArrowheads="1"/>
          </p:cNvSpPr>
          <p:nvPr/>
        </p:nvSpPr>
        <p:spPr bwMode="auto">
          <a:xfrm>
            <a:off x="539801" y="2988371"/>
            <a:ext cx="2199600" cy="666735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Feststellen, ob der Patient geimpft werden kann</a:t>
            </a:r>
          </a:p>
        </p:txBody>
      </p:sp>
      <p:sp>
        <p:nvSpPr>
          <p:cNvPr id="33" name="Raute 32"/>
          <p:cNvSpPr/>
          <p:nvPr/>
        </p:nvSpPr>
        <p:spPr>
          <a:xfrm>
            <a:off x="538804" y="4231041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3780123" y="2205330"/>
            <a:ext cx="473075" cy="43613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3773147" y="2223357"/>
            <a:ext cx="35621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3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Terminvereinbarung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 Ggf. um Verwurf bei Impfstoffen in Mehrdosenbehältnissen zu vermeiden</a:t>
            </a:r>
          </a:p>
        </p:txBody>
      </p:sp>
      <p:sp>
        <p:nvSpPr>
          <p:cNvPr id="55" name="Freeform 24"/>
          <p:cNvSpPr>
            <a:spLocks noChangeArrowheads="1"/>
          </p:cNvSpPr>
          <p:nvPr/>
        </p:nvSpPr>
        <p:spPr bwMode="auto">
          <a:xfrm>
            <a:off x="3779837" y="2976531"/>
            <a:ext cx="461963" cy="69041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768440" y="2945220"/>
            <a:ext cx="3571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4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Eignung des Patienten für die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Individuelle Beurteilung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Berücksichtigung der Impf- und Genesungshistorie des Patienten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Berücksichtigung der Kontraindikationen in der Fachinformation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Empfehlung zum Arztbesuch</a:t>
            </a:r>
          </a:p>
        </p:txBody>
      </p:sp>
      <p:sp>
        <p:nvSpPr>
          <p:cNvPr id="80" name="Flussdiagramm: Alternativer Prozess 43"/>
          <p:cNvSpPr>
            <a:spLocks noChangeArrowheads="1"/>
          </p:cNvSpPr>
          <p:nvPr/>
        </p:nvSpPr>
        <p:spPr bwMode="auto">
          <a:xfrm>
            <a:off x="3910722" y="4306385"/>
            <a:ext cx="3187602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Impfung zu einem späteren Zeitpunkt empfehlen oder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ggf. an einen Arzt verweisen</a:t>
            </a:r>
          </a:p>
        </p:txBody>
      </p:sp>
      <p:cxnSp>
        <p:nvCxnSpPr>
          <p:cNvPr id="82" name="Gerade Verbindung mit Pfeil 81"/>
          <p:cNvCxnSpPr>
            <a:cxnSpLocks/>
            <a:stCxn id="21" idx="2"/>
            <a:endCxn id="33" idx="0"/>
          </p:cNvCxnSpPr>
          <p:nvPr/>
        </p:nvCxnSpPr>
        <p:spPr>
          <a:xfrm flipH="1">
            <a:off x="1638604" y="3655106"/>
            <a:ext cx="997" cy="575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38616" y="4411027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Kann der Patient geimpft werden?</a:t>
            </a:r>
          </a:p>
        </p:txBody>
      </p:sp>
      <p:sp>
        <p:nvSpPr>
          <p:cNvPr id="28" name="Rechteck 27"/>
          <p:cNvSpPr/>
          <p:nvPr/>
        </p:nvSpPr>
        <p:spPr>
          <a:xfrm>
            <a:off x="2777996" y="4448971"/>
            <a:ext cx="87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Patient nicht </a:t>
            </a:r>
            <a:b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impffähig</a:t>
            </a:r>
            <a:endParaRPr lang="de-DE" sz="800" dirty="0"/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542952" y="2215721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Ggf. Terminvereinbarung</a:t>
            </a:r>
          </a:p>
        </p:txBody>
      </p:sp>
      <p:sp>
        <p:nvSpPr>
          <p:cNvPr id="69" name="Raute 68"/>
          <p:cNvSpPr/>
          <p:nvPr/>
        </p:nvSpPr>
        <p:spPr>
          <a:xfrm>
            <a:off x="538803" y="6752473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824215" y="6942861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bestätigt den Wunsch zur Impfung?</a:t>
            </a: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3791235" y="7788309"/>
            <a:ext cx="461963" cy="84638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768440" y="7823228"/>
            <a:ext cx="330691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15/1.6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Hygienemaßnahmen/Arbeitsschutzmaßnahmen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Hygieneplan und Betriebsanweisung beachten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Schutzkittel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Hände desinfizieren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Einmalhandschuhe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Atemschutz benutzen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538803" y="5663646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 führen</a:t>
            </a:r>
          </a:p>
        </p:txBody>
      </p:sp>
      <p:cxnSp>
        <p:nvCxnSpPr>
          <p:cNvPr id="94" name="Gerade Verbindung mit Pfeil 93"/>
          <p:cNvCxnSpPr>
            <a:stCxn id="6" idx="2"/>
            <a:endCxn id="48" idx="0"/>
          </p:cNvCxnSpPr>
          <p:nvPr/>
        </p:nvCxnSpPr>
        <p:spPr>
          <a:xfrm>
            <a:off x="1642752" y="1557313"/>
            <a:ext cx="0" cy="658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>
            <a:cxnSpLocks/>
            <a:stCxn id="48" idx="2"/>
            <a:endCxn id="21" idx="0"/>
          </p:cNvCxnSpPr>
          <p:nvPr/>
        </p:nvCxnSpPr>
        <p:spPr>
          <a:xfrm flipH="1">
            <a:off x="1639601" y="2647521"/>
            <a:ext cx="3151" cy="3408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>
            <a:cxnSpLocks/>
            <a:stCxn id="33" idx="2"/>
          </p:cNvCxnSpPr>
          <p:nvPr/>
        </p:nvCxnSpPr>
        <p:spPr>
          <a:xfrm flipH="1">
            <a:off x="1638603" y="4994241"/>
            <a:ext cx="1" cy="669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>
            <a:cxnSpLocks/>
            <a:endCxn id="80" idx="1"/>
          </p:cNvCxnSpPr>
          <p:nvPr/>
        </p:nvCxnSpPr>
        <p:spPr>
          <a:xfrm flipV="1">
            <a:off x="3600116" y="4612641"/>
            <a:ext cx="310606" cy="4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>
            <a:cxnSpLocks/>
            <a:stCxn id="33" idx="3"/>
          </p:cNvCxnSpPr>
          <p:nvPr/>
        </p:nvCxnSpPr>
        <p:spPr>
          <a:xfrm>
            <a:off x="2738404" y="4612641"/>
            <a:ext cx="218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3121025" y="7026351"/>
            <a:ext cx="3829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nein</a:t>
            </a:r>
            <a:endParaRPr lang="de-DE" sz="800" dirty="0"/>
          </a:p>
        </p:txBody>
      </p:sp>
      <p:cxnSp>
        <p:nvCxnSpPr>
          <p:cNvPr id="15" name="Gerader Verbinder 14"/>
          <p:cNvCxnSpPr>
            <a:stCxn id="69" idx="3"/>
          </p:cNvCxnSpPr>
          <p:nvPr/>
        </p:nvCxnSpPr>
        <p:spPr>
          <a:xfrm flipV="1">
            <a:off x="2738403" y="7127527"/>
            <a:ext cx="406734" cy="6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ussdiagramm: Dokument 1">
            <a:extLst>
              <a:ext uri="{FF2B5EF4-FFF2-40B4-BE49-F238E27FC236}">
                <a16:creationId xmlns:a16="http://schemas.microsoft.com/office/drawing/2014/main" id="{1D7AAD43-BC59-ADB8-9635-423A5FD5AC3C}"/>
              </a:ext>
            </a:extLst>
          </p:cNvPr>
          <p:cNvSpPr/>
          <p:nvPr/>
        </p:nvSpPr>
        <p:spPr>
          <a:xfrm>
            <a:off x="2213737" y="3415381"/>
            <a:ext cx="1061884" cy="65795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SOP</a:t>
            </a:r>
          </a:p>
          <a:p>
            <a:pPr algn="ctr"/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Durchführung der Schutzimpfung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41D8A4-D2D3-B9D3-B578-C06D863779F5}"/>
              </a:ext>
            </a:extLst>
          </p:cNvPr>
          <p:cNvSpPr txBox="1"/>
          <p:nvPr/>
        </p:nvSpPr>
        <p:spPr>
          <a:xfrm>
            <a:off x="3769485" y="5211586"/>
            <a:ext cx="35715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5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Patient mündlich aufklären gemäß § 35 a Abs. 4 ApBetrO über: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Information über den Nutzen der Impfung und die zu verhütende Krankheit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Hinweise auf mögliche Nebenwirkungen, Komplikationen und Kontraindikationen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Empfehlungen und Verhaltensmaßnahmen im Anschluss an die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Informationen über Beginn und Dauer der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Hinweise zu Auffrischimpfungen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Materialien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Verwendung von Aufklärungsbögen, Anamnesebögen und Vorlage zur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Einwilligungserklärung</a:t>
            </a: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8C7D10C1-B603-2120-D40D-7FDA772D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35" y="5206435"/>
            <a:ext cx="461963" cy="12692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3" name="Flussdiagramm: Alternativer Prozess 43">
            <a:extLst>
              <a:ext uri="{FF2B5EF4-FFF2-40B4-BE49-F238E27FC236}">
                <a16:creationId xmlns:a16="http://schemas.microsoft.com/office/drawing/2014/main" id="{8032CAD6-A0C1-579C-EF4A-339F9F90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722" y="6821271"/>
            <a:ext cx="3187602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Keine Impfung bzw. Impfung zu einem späteren Zeitpunkt empfehlen oder Patient an einen Arzt verweisen</a:t>
            </a:r>
          </a:p>
        </p:txBody>
      </p:sp>
      <p:sp>
        <p:nvSpPr>
          <p:cNvPr id="24" name="Flussdiagramm: Prozess 77">
            <a:extLst>
              <a:ext uri="{FF2B5EF4-FFF2-40B4-BE49-F238E27FC236}">
                <a16:creationId xmlns:a16="http://schemas.microsoft.com/office/drawing/2014/main" id="{BFB3803F-0E46-E1CC-9BD2-34BE78D2F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02" y="8083060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Hygiene- und Arbeitsschutzmaßnahmen</a:t>
            </a:r>
          </a:p>
        </p:txBody>
      </p:sp>
      <p:sp>
        <p:nvSpPr>
          <p:cNvPr id="25" name="Flussdiagramm: Prozess 77">
            <a:extLst>
              <a:ext uri="{FF2B5EF4-FFF2-40B4-BE49-F238E27FC236}">
                <a16:creationId xmlns:a16="http://schemas.microsoft.com/office/drawing/2014/main" id="{B86CD707-E80B-5394-07AF-BC363E7CF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02" y="9037032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Vorbereitung des Impfstoffs zur Applikation</a:t>
            </a:r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4A47101-337F-1EB7-E862-7132E988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808" y="8836248"/>
            <a:ext cx="461963" cy="73866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F1465D4-9933-383A-B06D-5C04691C0CA4}"/>
              </a:ext>
            </a:extLst>
          </p:cNvPr>
          <p:cNvSpPr txBox="1"/>
          <p:nvPr/>
        </p:nvSpPr>
        <p:spPr>
          <a:xfrm>
            <a:off x="3791410" y="8836248"/>
            <a:ext cx="3306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6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Vorbereitung des Impfstoffs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Aufziehen der Spritze nach Vorgaben des Herstellers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Vorbereitete Spritze/Fertigspritze aus dem Kühleschrank nehmen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Spritze kurz temperieren lassen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Sichtprüfung der Suspension/Dispersion/Emulsion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C532E7AA-051A-1AAF-AF9B-632AC73DBA67}"/>
              </a:ext>
            </a:extLst>
          </p:cNvPr>
          <p:cNvCxnSpPr>
            <a:cxnSpLocks/>
            <a:stCxn id="75" idx="2"/>
            <a:endCxn id="69" idx="0"/>
          </p:cNvCxnSpPr>
          <p:nvPr/>
        </p:nvCxnSpPr>
        <p:spPr>
          <a:xfrm>
            <a:off x="1638603" y="6000742"/>
            <a:ext cx="0" cy="751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C46C2621-C764-A830-F67A-A9B18FE67C88}"/>
              </a:ext>
            </a:extLst>
          </p:cNvPr>
          <p:cNvCxnSpPr>
            <a:cxnSpLocks/>
            <a:stCxn id="69" idx="2"/>
            <a:endCxn id="24" idx="0"/>
          </p:cNvCxnSpPr>
          <p:nvPr/>
        </p:nvCxnSpPr>
        <p:spPr>
          <a:xfrm flipH="1">
            <a:off x="1638602" y="7515673"/>
            <a:ext cx="1" cy="5673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0B29FD1F-BCDE-5B94-3B1D-83F1173631E1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1638602" y="8420156"/>
            <a:ext cx="0" cy="616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5251CDFC-182C-A76F-38E5-7E1103814D6B}"/>
              </a:ext>
            </a:extLst>
          </p:cNvPr>
          <p:cNvCxnSpPr>
            <a:cxnSpLocks/>
            <a:stCxn id="52" idx="3"/>
            <a:endCxn id="23" idx="1"/>
          </p:cNvCxnSpPr>
          <p:nvPr/>
        </p:nvCxnSpPr>
        <p:spPr>
          <a:xfrm flipV="1">
            <a:off x="3503988" y="7127527"/>
            <a:ext cx="406734" cy="65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1C6E393E-93C9-2D23-F75D-44F54D91132A}"/>
              </a:ext>
            </a:extLst>
          </p:cNvPr>
          <p:cNvCxnSpPr>
            <a:cxnSpLocks/>
            <a:stCxn id="24" idx="3"/>
            <a:endCxn id="72" idx="1"/>
          </p:cNvCxnSpPr>
          <p:nvPr/>
        </p:nvCxnSpPr>
        <p:spPr>
          <a:xfrm flipV="1">
            <a:off x="2738402" y="8246421"/>
            <a:ext cx="1030038" cy="5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49DC40A0-44E1-EEDA-3AD5-08ACE2D15010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2738402" y="9205580"/>
            <a:ext cx="1053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3E178CBA-5D71-5C19-8E12-A6E530013460}"/>
              </a:ext>
            </a:extLst>
          </p:cNvPr>
          <p:cNvCxnSpPr>
            <a:cxnSpLocks/>
            <a:stCxn id="75" idx="3"/>
          </p:cNvCxnSpPr>
          <p:nvPr/>
        </p:nvCxnSpPr>
        <p:spPr>
          <a:xfrm>
            <a:off x="2738403" y="5832194"/>
            <a:ext cx="1052832" cy="18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6EF4C4EF-F906-DE95-47AF-34C19731615D}"/>
              </a:ext>
            </a:extLst>
          </p:cNvPr>
          <p:cNvCxnSpPr>
            <a:cxnSpLocks/>
            <a:stCxn id="21" idx="3"/>
            <a:endCxn id="60" idx="1"/>
          </p:cNvCxnSpPr>
          <p:nvPr/>
        </p:nvCxnSpPr>
        <p:spPr>
          <a:xfrm flipV="1">
            <a:off x="2739401" y="3314552"/>
            <a:ext cx="1029039" cy="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54AA4C67-9D4D-F47A-D9F1-00B1BB81CB51}"/>
              </a:ext>
            </a:extLst>
          </p:cNvPr>
          <p:cNvCxnSpPr>
            <a:cxnSpLocks/>
            <a:stCxn id="48" idx="3"/>
            <a:endCxn id="46" idx="1"/>
          </p:cNvCxnSpPr>
          <p:nvPr/>
        </p:nvCxnSpPr>
        <p:spPr>
          <a:xfrm flipV="1">
            <a:off x="2742552" y="2431106"/>
            <a:ext cx="1030595" cy="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29143467-A0CA-CDB1-EA0D-AE751E67C94F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742552" y="1355411"/>
            <a:ext cx="1048532" cy="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12D91EF0-F281-49A2-D311-D700AC9B41D3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638602" y="9374128"/>
            <a:ext cx="0" cy="443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Prozess 77"/>
          <p:cNvSpPr>
            <a:spLocks noChangeArrowheads="1"/>
          </p:cNvSpPr>
          <p:nvPr/>
        </p:nvSpPr>
        <p:spPr bwMode="auto">
          <a:xfrm>
            <a:off x="655263" y="853297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Patienten impfbereit machen</a:t>
            </a:r>
          </a:p>
        </p:txBody>
      </p:sp>
      <p:sp>
        <p:nvSpPr>
          <p:cNvPr id="3" name="Flussdiagramm: Prozess 77"/>
          <p:cNvSpPr>
            <a:spLocks noChangeArrowheads="1"/>
          </p:cNvSpPr>
          <p:nvPr/>
        </p:nvSpPr>
        <p:spPr bwMode="auto">
          <a:xfrm>
            <a:off x="655263" y="1983424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Injektion des Impfstoffs</a:t>
            </a:r>
          </a:p>
        </p:txBody>
      </p:sp>
      <p:sp>
        <p:nvSpPr>
          <p:cNvPr id="4" name="Flussdiagramm: Prozess 77"/>
          <p:cNvSpPr>
            <a:spLocks noChangeArrowheads="1"/>
          </p:cNvSpPr>
          <p:nvPr/>
        </p:nvSpPr>
        <p:spPr bwMode="auto">
          <a:xfrm>
            <a:off x="655263" y="2928311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Nachsorge</a:t>
            </a: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655409" y="3735618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Entsorgung</a:t>
            </a: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648909" y="5105647"/>
            <a:ext cx="201177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Dokumentation    </a:t>
            </a: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644254" y="636880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" name="Flussdiagramm: Prozess 77"/>
          <p:cNvSpPr>
            <a:spLocks noChangeArrowheads="1"/>
          </p:cNvSpPr>
          <p:nvPr/>
        </p:nvSpPr>
        <p:spPr bwMode="auto">
          <a:xfrm>
            <a:off x="3324158" y="7665400"/>
            <a:ext cx="330518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Bei Schwindel oder Unwohlsein auf die Liege legen;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ggf. Notfallmaßnahmen    </a:t>
            </a:r>
          </a:p>
        </p:txBody>
      </p:sp>
      <p:sp>
        <p:nvSpPr>
          <p:cNvPr id="11" name="Raute 10"/>
          <p:cNvSpPr/>
          <p:nvPr/>
        </p:nvSpPr>
        <p:spPr>
          <a:xfrm>
            <a:off x="659845" y="7499700"/>
            <a:ext cx="1993921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lussdiagramm: Alternativer Prozess 43"/>
          <p:cNvSpPr>
            <a:spLocks noChangeArrowheads="1"/>
          </p:cNvSpPr>
          <p:nvPr/>
        </p:nvSpPr>
        <p:spPr bwMode="auto">
          <a:xfrm>
            <a:off x="644234" y="8795200"/>
            <a:ext cx="2016145" cy="5552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Arbeitsbereich säubern und desinfizieren und Verbrauchsmaterial auffüllen 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022895" y="7740993"/>
            <a:ext cx="124777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Patientenbefinden?</a:t>
            </a:r>
          </a:p>
        </p:txBody>
      </p:sp>
      <p:cxnSp>
        <p:nvCxnSpPr>
          <p:cNvPr id="14" name="Gerader Verbinder 13"/>
          <p:cNvCxnSpPr>
            <a:cxnSpLocks/>
            <a:stCxn id="2" idx="3"/>
          </p:cNvCxnSpPr>
          <p:nvPr/>
        </p:nvCxnSpPr>
        <p:spPr>
          <a:xfrm flipV="1">
            <a:off x="2660359" y="1068789"/>
            <a:ext cx="878759" cy="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4"/>
          <p:cNvSpPr>
            <a:spLocks noChangeArrowheads="1"/>
          </p:cNvSpPr>
          <p:nvPr/>
        </p:nvSpPr>
        <p:spPr bwMode="auto">
          <a:xfrm>
            <a:off x="3546809" y="683586"/>
            <a:ext cx="461963" cy="7851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8" name="Gerader Verbinder 17"/>
          <p:cNvCxnSpPr>
            <a:cxnSpLocks/>
            <a:stCxn id="3" idx="3"/>
          </p:cNvCxnSpPr>
          <p:nvPr/>
        </p:nvCxnSpPr>
        <p:spPr>
          <a:xfrm>
            <a:off x="2660359" y="2199324"/>
            <a:ext cx="88560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02256" y="653027"/>
            <a:ext cx="34099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7.1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Patient impfbereit machen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 auf die Liege bzw. den Stuhl setzen oder legen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Oberarm auswählen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Einstichstelle mit geeignetem Hautdesinfektionsmittel desinfizieren (sprühen,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wischen, sprühen)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Desinfektionsmittel vollständig abtrocknen lassen </a:t>
            </a:r>
          </a:p>
        </p:txBody>
      </p:sp>
      <p:sp>
        <p:nvSpPr>
          <p:cNvPr id="21" name="Freeform 24"/>
          <p:cNvSpPr>
            <a:spLocks noChangeArrowheads="1"/>
          </p:cNvSpPr>
          <p:nvPr/>
        </p:nvSpPr>
        <p:spPr bwMode="auto">
          <a:xfrm>
            <a:off x="3543127" y="1635570"/>
            <a:ext cx="461963" cy="10445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" name="Freeform 24"/>
          <p:cNvSpPr>
            <a:spLocks noChangeArrowheads="1"/>
          </p:cNvSpPr>
          <p:nvPr/>
        </p:nvSpPr>
        <p:spPr bwMode="auto">
          <a:xfrm>
            <a:off x="3543127" y="2857553"/>
            <a:ext cx="461963" cy="5899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>
          <a:xfrm flipV="1">
            <a:off x="2660360" y="3142307"/>
            <a:ext cx="885609" cy="3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2649331" y="3943909"/>
            <a:ext cx="905114" cy="68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02256" y="1628933"/>
            <a:ext cx="377825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7.2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Injektion des Impfstoffes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Arm locker herunterhängen/liegen lassen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. Applikation in den Deltamuskel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Drei Querfinger (ohne Daumen) unterhalb der Schulterhöhe senkrecht zur Hautoberfläche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in die höchste Erhebung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Kanüle ca. 2 cm tief einstechen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. Aspirieren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Gleichmäßige und vollständige Injektion </a:t>
            </a:r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543126" y="3618316"/>
            <a:ext cx="461963" cy="66485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" name="Freeform 24"/>
          <p:cNvSpPr>
            <a:spLocks noChangeArrowheads="1"/>
          </p:cNvSpPr>
          <p:nvPr/>
        </p:nvSpPr>
        <p:spPr bwMode="auto">
          <a:xfrm>
            <a:off x="3554444" y="4486653"/>
            <a:ext cx="461963" cy="158409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9" name="Gerader Verbinder 28"/>
          <p:cNvCxnSpPr>
            <a:cxnSpLocks/>
            <a:stCxn id="6" idx="3"/>
          </p:cNvCxnSpPr>
          <p:nvPr/>
        </p:nvCxnSpPr>
        <p:spPr>
          <a:xfrm flipV="1">
            <a:off x="2660682" y="5312244"/>
            <a:ext cx="885287" cy="930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3493186" y="2839101"/>
            <a:ext cx="377825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7.3 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Nachsorge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Zellstofftupfer sanft auf die Einstichstelle drücken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Einstichstelle bei bestehender Blutung mit Wundschnellverband versorgen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 verbleibt 15 min unter Aufsicht in den Apothekenräumen</a:t>
            </a:r>
          </a:p>
        </p:txBody>
      </p:sp>
      <p:cxnSp>
        <p:nvCxnSpPr>
          <p:cNvPr id="31" name="Gerader Verbinder 30"/>
          <p:cNvCxnSpPr/>
          <p:nvPr/>
        </p:nvCxnSpPr>
        <p:spPr>
          <a:xfrm>
            <a:off x="2660359" y="6765220"/>
            <a:ext cx="894086" cy="500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3493186" y="3585712"/>
            <a:ext cx="3778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8 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Spritze mit Kanüle, benutze Tupfer und Einmalhandschuhe in gesondert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gekennzeichneten durchstichsicheren und Abfallbehälter für potenziell infektiöse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Abfälle mit Verletzungsgefahr entsorgen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Mülltrennung beachten  </a:t>
            </a:r>
          </a:p>
        </p:txBody>
      </p:sp>
      <p:sp>
        <p:nvSpPr>
          <p:cNvPr id="34" name="Freeform 24"/>
          <p:cNvSpPr>
            <a:spLocks noChangeArrowheads="1"/>
          </p:cNvSpPr>
          <p:nvPr/>
        </p:nvSpPr>
        <p:spPr bwMode="auto">
          <a:xfrm>
            <a:off x="3546054" y="6341564"/>
            <a:ext cx="461963" cy="52287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5" name="Freeform 24"/>
          <p:cNvSpPr>
            <a:spLocks noChangeArrowheads="1"/>
          </p:cNvSpPr>
          <p:nvPr/>
        </p:nvSpPr>
        <p:spPr bwMode="auto">
          <a:xfrm>
            <a:off x="3554445" y="8979374"/>
            <a:ext cx="327610" cy="2005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3502256" y="4472749"/>
            <a:ext cx="377825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9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Dokumentation 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Im Impfausweis/Impfbescheinigung des Patienten:</a:t>
            </a: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Datum 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der Krankheit, gegen die geimpft wurde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Anschrift der Apotheke (Stempel)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Dokumentation in der Patientenakte: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Datum 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der Krankheit, gegen die geimpft wurde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Aufbewahrung 10 Jahre</a:t>
            </a: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502256" y="6323093"/>
            <a:ext cx="3208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10</a:t>
            </a:r>
          </a:p>
          <a:p>
            <a:r>
              <a:rPr lang="de-DE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Verpflichtend im festgelegten zeitlichen Abstand zur Impfung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Meldung ans DIM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493186" y="8974499"/>
            <a:ext cx="26849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Arbeitsbereich in einem einwandfreien Zustand hinterlassen </a:t>
            </a:r>
          </a:p>
        </p:txBody>
      </p:sp>
      <p:cxnSp>
        <p:nvCxnSpPr>
          <p:cNvPr id="41" name="Gerade Verbindung mit Pfeil 40"/>
          <p:cNvCxnSpPr>
            <a:cxnSpLocks/>
            <a:endCxn id="2" idx="0"/>
          </p:cNvCxnSpPr>
          <p:nvPr/>
        </p:nvCxnSpPr>
        <p:spPr>
          <a:xfrm>
            <a:off x="1652303" y="600667"/>
            <a:ext cx="5508" cy="252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cxnSpLocks/>
            <a:stCxn id="2" idx="2"/>
            <a:endCxn id="3" idx="0"/>
          </p:cNvCxnSpPr>
          <p:nvPr/>
        </p:nvCxnSpPr>
        <p:spPr>
          <a:xfrm>
            <a:off x="1657811" y="1285097"/>
            <a:ext cx="0" cy="698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cxnSpLocks/>
            <a:stCxn id="3" idx="2"/>
            <a:endCxn id="4" idx="0"/>
          </p:cNvCxnSpPr>
          <p:nvPr/>
        </p:nvCxnSpPr>
        <p:spPr>
          <a:xfrm>
            <a:off x="1657811" y="2415224"/>
            <a:ext cx="0" cy="513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cxnSpLocks/>
            <a:stCxn id="4" idx="2"/>
            <a:endCxn id="5" idx="0"/>
          </p:cNvCxnSpPr>
          <p:nvPr/>
        </p:nvCxnSpPr>
        <p:spPr>
          <a:xfrm>
            <a:off x="1657811" y="3360111"/>
            <a:ext cx="146" cy="375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5" idx="2"/>
            <a:endCxn id="6" idx="0"/>
          </p:cNvCxnSpPr>
          <p:nvPr/>
        </p:nvCxnSpPr>
        <p:spPr>
          <a:xfrm flipH="1">
            <a:off x="1654796" y="4167418"/>
            <a:ext cx="3161" cy="938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cxnSpLocks/>
            <a:stCxn id="6" idx="2"/>
            <a:endCxn id="7" idx="0"/>
          </p:cNvCxnSpPr>
          <p:nvPr/>
        </p:nvCxnSpPr>
        <p:spPr>
          <a:xfrm flipH="1">
            <a:off x="1652317" y="5537447"/>
            <a:ext cx="2479" cy="831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7" idx="2"/>
            <a:endCxn id="11" idx="0"/>
          </p:cNvCxnSpPr>
          <p:nvPr/>
        </p:nvCxnSpPr>
        <p:spPr>
          <a:xfrm>
            <a:off x="1652317" y="6800603"/>
            <a:ext cx="4489" cy="699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  <a:endCxn id="12" idx="0"/>
          </p:cNvCxnSpPr>
          <p:nvPr/>
        </p:nvCxnSpPr>
        <p:spPr>
          <a:xfrm flipH="1">
            <a:off x="1652307" y="8262900"/>
            <a:ext cx="4499" cy="532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2" idx="3"/>
          </p:cNvCxnSpPr>
          <p:nvPr/>
        </p:nvCxnSpPr>
        <p:spPr>
          <a:xfrm>
            <a:off x="2660379" y="9072834"/>
            <a:ext cx="894065" cy="68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78823" y="20900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  <p:cxnSp>
        <p:nvCxnSpPr>
          <p:cNvPr id="60" name="Gerade Verbindung mit Pfeil 59"/>
          <p:cNvCxnSpPr>
            <a:stCxn id="11" idx="3"/>
            <a:endCxn id="10" idx="1"/>
          </p:cNvCxnSpPr>
          <p:nvPr/>
        </p:nvCxnSpPr>
        <p:spPr>
          <a:xfrm>
            <a:off x="2653766" y="7881300"/>
            <a:ext cx="6703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D37A3B59-11D7-8CD1-0F04-556E9E127922}"/>
              </a:ext>
            </a:extLst>
          </p:cNvPr>
          <p:cNvSpPr/>
          <p:nvPr/>
        </p:nvSpPr>
        <p:spPr>
          <a:xfrm>
            <a:off x="4976751" y="8194334"/>
            <a:ext cx="32085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12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Meldung zur Arzneimittelsicherheit</a:t>
            </a:r>
          </a:p>
        </p:txBody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B44FADED-85C6-9B73-89B6-A6E295AD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751" y="8193371"/>
            <a:ext cx="461963" cy="30777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ECE90367-353C-2DE8-D149-9F9ED4577195}"/>
              </a:ext>
            </a:extLst>
          </p:cNvPr>
          <p:cNvCxnSpPr>
            <a:cxnSpLocks/>
          </p:cNvCxnSpPr>
          <p:nvPr/>
        </p:nvCxnSpPr>
        <p:spPr>
          <a:xfrm>
            <a:off x="4082686" y="8360365"/>
            <a:ext cx="89406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8B2C698C-A23F-F1D2-CF07-B2A970D1AA1C}"/>
              </a:ext>
            </a:extLst>
          </p:cNvPr>
          <p:cNvCxnSpPr>
            <a:cxnSpLocks/>
          </p:cNvCxnSpPr>
          <p:nvPr/>
        </p:nvCxnSpPr>
        <p:spPr>
          <a:xfrm>
            <a:off x="4082686" y="8096478"/>
            <a:ext cx="0" cy="2638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626</Words>
  <Application>Microsoft Office PowerPoint</Application>
  <PresentationFormat>Benutzerdefiniert</PresentationFormat>
  <Paragraphs>122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169</cp:revision>
  <dcterms:created xsi:type="dcterms:W3CDTF">2020-10-23T10:52:47Z</dcterms:created>
  <dcterms:modified xsi:type="dcterms:W3CDTF">2023-07-05T11:46:58Z</dcterms:modified>
</cp:coreProperties>
</file>