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7559675" cy="10080625"/>
  <p:notesSz cx="6797675" cy="99266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>
          <p15:clr>
            <a:srgbClr val="A4A3A4"/>
          </p15:clr>
        </p15:guide>
        <p15:guide id="2" pos="145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4">
          <p15:clr>
            <a:srgbClr val="A4A3A4"/>
          </p15:clr>
        </p15:guide>
        <p15:guide id="2" pos="19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102" d="100"/>
          <a:sy n="102" d="100"/>
        </p:scale>
        <p:origin x="4584" y="92"/>
      </p:cViewPr>
      <p:guideLst>
        <p:guide orient="horz" pos="5670"/>
        <p:guide pos="1451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4"/>
        <p:guide pos="19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CA36F99-8CED-2892-676D-568B388C7D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6084ACAE-BE78-33FF-E2B3-17182F106D2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69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57BC40B-B382-4257-C8ED-58A23F13E00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5B15AFA-03D2-7C11-52F3-7550E71B393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6988" y="94091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786" tIns="41893" rIns="83786" bIns="41893" numCol="1" anchor="b" anchorCtr="0" compatLnSpc="1">
            <a:prstTxWarp prst="textNoShape">
              <a:avLst/>
            </a:prstTxWarp>
          </a:bodyPr>
          <a:lstStyle>
            <a:lvl1pPr algn="r">
              <a:defRPr sz="1100" smtClean="0"/>
            </a:lvl1pPr>
          </a:lstStyle>
          <a:p>
            <a:pPr>
              <a:defRPr/>
            </a:pPr>
            <a:fld id="{D224083E-D228-4B9B-8149-448ADE5160F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5ED7E6DC-1122-AFCF-9398-19B53B0DB011}"/>
              </a:ext>
            </a:extLst>
          </p:cNvPr>
          <p:cNvSpPr>
            <a:spLocks noChangeArrowheads="1"/>
          </p:cNvSpPr>
          <p:nvPr>
            <p:ph type="sldImg"/>
          </p:nvPr>
        </p:nvSpPr>
        <p:spPr bwMode="auto">
          <a:xfrm>
            <a:off x="2111375" y="954088"/>
            <a:ext cx="2573338" cy="34337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0AE73EE-4517-84A2-C7EC-4FEB7A2489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2813"/>
            <a:ext cx="4697412" cy="381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903300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2939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535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13996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51015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90205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38744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7582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208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200096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85222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3">
            <a:extLst>
              <a:ext uri="{FF2B5EF4-FFF2-40B4-BE49-F238E27FC236}">
                <a16:creationId xmlns:a16="http://schemas.microsoft.com/office/drawing/2014/main" id="{57243ED1-D904-2EFA-C3D0-777F3B15E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684213"/>
            <a:ext cx="1800225" cy="36036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75" name="Text Box 4">
            <a:extLst>
              <a:ext uri="{FF2B5EF4-FFF2-40B4-BE49-F238E27FC236}">
                <a16:creationId xmlns:a16="http://schemas.microsoft.com/office/drawing/2014/main" id="{DA56056B-9E0A-6A64-4FC4-31CBA4DC86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68421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Bedarf für Defekturarzneimittel</a:t>
            </a:r>
          </a:p>
        </p:txBody>
      </p:sp>
      <p:sp>
        <p:nvSpPr>
          <p:cNvPr id="3076" name="Text Box 5">
            <a:extLst>
              <a:ext uri="{FF2B5EF4-FFF2-40B4-BE49-F238E27FC236}">
                <a16:creationId xmlns:a16="http://schemas.microsoft.com/office/drawing/2014/main" id="{CBE7CF48-CB67-B001-0AEC-A6DC9391D8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260475"/>
            <a:ext cx="1800225" cy="358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Einordnung des Defekturarzneimittels</a:t>
            </a:r>
          </a:p>
        </p:txBody>
      </p:sp>
      <p:sp>
        <p:nvSpPr>
          <p:cNvPr id="3077" name="Text Box 10">
            <a:extLst>
              <a:ext uri="{FF2B5EF4-FFF2-40B4-BE49-F238E27FC236}">
                <a16:creationId xmlns:a16="http://schemas.microsoft.com/office/drawing/2014/main" id="{376A76C7-8AC4-8ECB-14C3-C0F6D4EE31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960813"/>
            <a:ext cx="1800225" cy="508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2.2/6.2.1.1 Erstellung einer Herstellungs- und Prüfanweisung</a:t>
            </a:r>
          </a:p>
        </p:txBody>
      </p:sp>
      <p:sp>
        <p:nvSpPr>
          <p:cNvPr id="3078" name="Text Box 11">
            <a:extLst>
              <a:ext uri="{FF2B5EF4-FFF2-40B4-BE49-F238E27FC236}">
                <a16:creationId xmlns:a16="http://schemas.microsoft.com/office/drawing/2014/main" id="{B6FF0DFD-BE3B-C9A3-6282-8E2372D57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6196013"/>
            <a:ext cx="1800225" cy="3603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2.8 Vorbereitung des Arbeitsplatzes</a:t>
            </a:r>
          </a:p>
        </p:txBody>
      </p:sp>
      <p:sp>
        <p:nvSpPr>
          <p:cNvPr id="3079" name="Freeform 24">
            <a:extLst>
              <a:ext uri="{FF2B5EF4-FFF2-40B4-BE49-F238E27FC236}">
                <a16:creationId xmlns:a16="http://schemas.microsoft.com/office/drawing/2014/main" id="{B1F34989-F1E8-0BF5-358F-CB2D266450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112838"/>
            <a:ext cx="539750" cy="67468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0" name="Text Box 31">
            <a:extLst>
              <a:ext uri="{FF2B5EF4-FFF2-40B4-BE49-F238E27FC236}">
                <a16:creationId xmlns:a16="http://schemas.microsoft.com/office/drawing/2014/main" id="{7B7B3D1D-23BB-B881-E941-99999BE82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112838"/>
            <a:ext cx="2987675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-85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Vorratsherstellung für Standgefäß: Arzneimittel-Bulkware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Fertigarzneimittel ohne Zulassung: Verlängerte Rezeptur/100er</a:t>
            </a:r>
            <a:br>
              <a:rPr lang="de-DE" altLang="de-DE" sz="700">
                <a:latin typeface="Arial" panose="020B0604020202020204" pitchFamily="34" charset="0"/>
              </a:rPr>
            </a:br>
            <a:r>
              <a:rPr lang="de-DE" altLang="de-DE" sz="700">
                <a:latin typeface="Arial" panose="020B0604020202020204" pitchFamily="34" charset="0"/>
              </a:rPr>
              <a:t>Regelung (§ 21 Abs. 2 AMG)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Fertigarzneimittel mit Zulassung: Standardzulassung (§ 36 AMG, Meldepflicht beachten), echte/fiktive Zulassung (§ 21 Abs. 3 AMG)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Stammzubereitungen</a:t>
            </a:r>
          </a:p>
        </p:txBody>
      </p:sp>
      <p:sp>
        <p:nvSpPr>
          <p:cNvPr id="1033" name="Text Box 37">
            <a:extLst>
              <a:ext uri="{FF2B5EF4-FFF2-40B4-BE49-F238E27FC236}">
                <a16:creationId xmlns:a16="http://schemas.microsoft.com/office/drawing/2014/main" id="{7C790FA7-E3BB-408A-26D6-DB65F96BE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8138" y="6048375"/>
            <a:ext cx="3240087" cy="6746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2.8 Vorbereitung des Arbeitsplatzes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Hygienemaßnahmen entsprechend den Hygieneplänen durchführen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Wirk- und Hilfsstoffe, Geräte und Primärpackmittel am Arbeitsplatz bereitstellen; ggf. gereinigte und desinfizierte Standgefäße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Arbeitsschutzmaßnahmen ergreifen entsprechend Betriebsanweisung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Herstellungsprotokoll bereitlegen</a:t>
            </a:r>
          </a:p>
        </p:txBody>
      </p:sp>
      <p:sp>
        <p:nvSpPr>
          <p:cNvPr id="3082" name="Line 45">
            <a:extLst>
              <a:ext uri="{FF2B5EF4-FFF2-40B4-BE49-F238E27FC236}">
                <a16:creationId xmlns:a16="http://schemas.microsoft.com/office/drawing/2014/main" id="{8C18F9DD-BAA6-D616-018A-83D49D784F1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7412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3" name="Line 47">
            <a:extLst>
              <a:ext uri="{FF2B5EF4-FFF2-40B4-BE49-F238E27FC236}">
                <a16:creationId xmlns:a16="http://schemas.microsoft.com/office/drawing/2014/main" id="{DC1486E7-6EC2-ABEF-1EF1-3EDBB228A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74120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4" name="Freeform 24">
            <a:extLst>
              <a:ext uri="{FF2B5EF4-FFF2-40B4-BE49-F238E27FC236}">
                <a16:creationId xmlns:a16="http://schemas.microsoft.com/office/drawing/2014/main" id="{E16B1327-7F2C-590A-10DF-ACB696BCD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2225675"/>
            <a:ext cx="539750" cy="23050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0" name="Text Box 12">
            <a:extLst>
              <a:ext uri="{FF2B5EF4-FFF2-40B4-BE49-F238E27FC236}">
                <a16:creationId xmlns:a16="http://schemas.microsoft.com/office/drawing/2014/main" id="{B9868610-A027-BACD-780D-3C8A6113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4788" y="4787900"/>
            <a:ext cx="2016125" cy="6842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ts val="0"/>
              </a:spcBef>
              <a:defRPr/>
            </a:pPr>
            <a:r>
              <a:rPr lang="de-DE" altLang="de-DE" sz="900" b="1" dirty="0">
                <a:latin typeface="Arial" pitchFamily="34" charset="0"/>
              </a:rPr>
              <a:t>Verweis auf Leitlinie zur Qualitätssicherung</a:t>
            </a:r>
          </a:p>
          <a:p>
            <a:pPr marL="85725" indent="-85725" 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Prüfung und Lagerung der Ausgangsstoffe</a:t>
            </a:r>
          </a:p>
          <a:p>
            <a:pPr marL="85725" indent="-85725" 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Prüfung und Lagerung der Primärpackmittel</a:t>
            </a:r>
          </a:p>
          <a:p>
            <a:pPr marL="85725" indent="-85725" algn="ctr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Hygienemanagement</a:t>
            </a:r>
          </a:p>
        </p:txBody>
      </p:sp>
      <p:sp>
        <p:nvSpPr>
          <p:cNvPr id="3086" name="Freeform 68">
            <a:extLst>
              <a:ext uri="{FF2B5EF4-FFF2-40B4-BE49-F238E27FC236}">
                <a16:creationId xmlns:a16="http://schemas.microsoft.com/office/drawing/2014/main" id="{76DFB163-5180-585B-ADDB-4734E48E7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4787900"/>
            <a:ext cx="2016125" cy="684213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44" name="Text Box 37">
            <a:extLst>
              <a:ext uri="{FF2B5EF4-FFF2-40B4-BE49-F238E27FC236}">
                <a16:creationId xmlns:a16="http://schemas.microsoft.com/office/drawing/2014/main" id="{E325659E-D7FA-28A9-9FE9-BCBF442CD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2225675"/>
            <a:ext cx="3095625" cy="2322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2.2 Herstellungsanweisung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Festlegungen treffen zu: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Ausgangsstoffen, ggf. Verwendung von Rezepturkonzentraten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Ansatz, ggf. Ansatzüberschuss, ggf. Wirkstoff-Produktionszuschlag, ggf. </a:t>
            </a:r>
            <a:r>
              <a:rPr lang="de-DE" altLang="de-DE" sz="700" dirty="0" err="1">
                <a:latin typeface="Arial" pitchFamily="34" charset="0"/>
              </a:rPr>
              <a:t>Einwaagekorrektur</a:t>
            </a:r>
            <a:r>
              <a:rPr lang="de-DE" altLang="de-DE" sz="700" dirty="0">
                <a:latin typeface="Arial" pitchFamily="34" charset="0"/>
              </a:rPr>
              <a:t> bei Gehaltsabweichung des Wirkstoffs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Herstellungstechnik und Ausrüstungsgegenständen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Primären Verpackungsmitteln und ggf. Applikationshilfen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Hygienemaßnahmen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Arbeitsschutzmaßnahmen bei Verwendung von Gefahrstoffen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Vorbereitung des Arbeitsplatzes, ggf. technischen und organisatorischen Maßnahmen zur Vermeidung von Kreuzkontaminationen und Verwechslungen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Darstellung des Rechenweges, falls erforderlich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Einzelnen Arbeitsschritten mit Sollwerten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Auswahl der geeigneten Waage, Wägetechnik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 err="1">
                <a:latin typeface="Arial" pitchFamily="34" charset="0"/>
              </a:rPr>
              <a:t>Inprozesskontrollen</a:t>
            </a:r>
            <a:r>
              <a:rPr lang="de-DE" altLang="de-DE" sz="700" dirty="0">
                <a:latin typeface="Arial" pitchFamily="34" charset="0"/>
              </a:rPr>
              <a:t> (Sollwerten, Geräteparametern)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 (einschließlich Herstellungsdatum, Verfallsdatum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Lagerungsbedingungen und ggf. Vorsichtsmaßnahmen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Freigabeprüfung und Dokumentation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Defekturarzneimittel möglichst nach standardisierten und anerkannten bzw. davon abgeleiteten Herstellungsvorschriften zubereiten.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Herstellungsanweisung ist vom zuständigen Apotheker zu unterschreiben</a:t>
            </a:r>
          </a:p>
        </p:txBody>
      </p:sp>
      <p:sp>
        <p:nvSpPr>
          <p:cNvPr id="3088" name="Freeform 24">
            <a:extLst>
              <a:ext uri="{FF2B5EF4-FFF2-40B4-BE49-F238E27FC236}">
                <a16:creationId xmlns:a16="http://schemas.microsoft.com/office/drawing/2014/main" id="{34E46031-CB41-DE70-134D-A3D4B4E512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6550" y="6048375"/>
            <a:ext cx="539750" cy="6477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89" name="Text Box 11">
            <a:extLst>
              <a:ext uri="{FF2B5EF4-FFF2-40B4-BE49-F238E27FC236}">
                <a16:creationId xmlns:a16="http://schemas.microsoft.com/office/drawing/2014/main" id="{78E6FDF0-7866-01D5-A680-160FF26F6A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8243888"/>
            <a:ext cx="1800225" cy="504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3 Herstellung des Defekturarzneimittels und Herstellungsdokumentation</a:t>
            </a:r>
          </a:p>
        </p:txBody>
      </p:sp>
      <p:sp>
        <p:nvSpPr>
          <p:cNvPr id="1042" name="Text Box 41">
            <a:extLst>
              <a:ext uri="{FF2B5EF4-FFF2-40B4-BE49-F238E27FC236}">
                <a16:creationId xmlns:a16="http://schemas.microsoft.com/office/drawing/2014/main" id="{998B648E-F681-93F7-29B7-FD2C1A38E2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6075" y="7396163"/>
            <a:ext cx="3232150" cy="22256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3.1 Herstellungsprotokoll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gemäß § 8 Abs. 2 ApBetrO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Angaben im Herstellungsprotokoll: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Bezeichnung des Arzneimittels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Darreichungsform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Angabe der Herstellungsanweisung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Evtl. ergriffene Arbeitsschutzmaßnahmen/Hygienemaßnahmen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Ausgangsstoffe nach Art, Menge, Qualität, Charge, Prüfnummer und Verfallsdatum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Primärpackmittel mit Charge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der Einwaagen (Ist-und Soll-Einwaage), ggf. Unterschrift bei „Vier-Augen-Prinzip“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Verwendetet </a:t>
            </a:r>
            <a:r>
              <a:rPr lang="de-DE" altLang="de-DE" sz="700" dirty="0" err="1">
                <a:latin typeface="Arial" pitchFamily="34" charset="0"/>
              </a:rPr>
              <a:t>Waagentypen</a:t>
            </a:r>
            <a:endParaRPr lang="de-DE" altLang="de-DE" sz="700" dirty="0">
              <a:latin typeface="Arial" pitchFamily="34" charset="0"/>
            </a:endParaRP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Dokumentation der Herstellungsparameter, z. B. </a:t>
            </a:r>
            <a:r>
              <a:rPr lang="de-DE" altLang="de-DE" sz="700" dirty="0" err="1">
                <a:latin typeface="Arial" pitchFamily="34" charset="0"/>
              </a:rPr>
              <a:t>Rührzeit</a:t>
            </a:r>
            <a:r>
              <a:rPr lang="de-DE" altLang="de-DE" sz="700" dirty="0">
                <a:latin typeface="Arial" pitchFamily="34" charset="0"/>
              </a:rPr>
              <a:t>, Drehzahl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Ergebnisse der </a:t>
            </a:r>
            <a:r>
              <a:rPr lang="de-DE" altLang="de-DE" sz="700" dirty="0" err="1">
                <a:latin typeface="Arial" pitchFamily="34" charset="0"/>
              </a:rPr>
              <a:t>Inprozesskontrollen</a:t>
            </a:r>
            <a:endParaRPr lang="de-DE" altLang="de-DE" sz="700" dirty="0">
              <a:latin typeface="Arial" pitchFamily="34" charset="0"/>
            </a:endParaRP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Herstellungsdatum oder Chargenbezeichnung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Herstellende Person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Laufzeit oder Verwendbarkeitsfrist, Aufbrauchsfrist  (der gebrauchsfertigen Zubereitung nach Anbruch)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Ausbeute (Gesamtmenge und Anzahl der abgefüllten Gebinde)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Datum, Unterschrift des verantwortlichen Apothekers (Freigabe zur Prüfung)</a:t>
            </a:r>
          </a:p>
        </p:txBody>
      </p:sp>
      <p:sp>
        <p:nvSpPr>
          <p:cNvPr id="1043" name="Text Box 41">
            <a:extLst>
              <a:ext uri="{FF2B5EF4-FFF2-40B4-BE49-F238E27FC236}">
                <a16:creationId xmlns:a16="http://schemas.microsoft.com/office/drawing/2014/main" id="{28D99541-7D02-30E3-6139-3E27B05AA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6769100"/>
            <a:ext cx="3240088" cy="57626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3 Herstellung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Ungestörtes Arbeiten möglichst ohne Unterbrechung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Umsetzung der Herstellungsanweisung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„Vier-Augen-Prinzip“ insbesondere in kritischen Fällen beachten</a:t>
            </a:r>
            <a:br>
              <a:rPr lang="de-DE" altLang="de-DE" sz="700" dirty="0">
                <a:latin typeface="Arial" pitchFamily="34" charset="0"/>
              </a:rPr>
            </a:br>
            <a:r>
              <a:rPr lang="de-DE" altLang="de-DE" sz="700" dirty="0">
                <a:latin typeface="Arial" pitchFamily="34" charset="0"/>
              </a:rPr>
              <a:t>(NRF I.2.3.2.)</a:t>
            </a:r>
          </a:p>
        </p:txBody>
      </p:sp>
      <p:sp>
        <p:nvSpPr>
          <p:cNvPr id="3092" name="Freeform 40">
            <a:extLst>
              <a:ext uri="{FF2B5EF4-FFF2-40B4-BE49-F238E27FC236}">
                <a16:creationId xmlns:a16="http://schemas.microsoft.com/office/drawing/2014/main" id="{EA91AAFF-1850-E5C2-6007-B46372E66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7391400"/>
            <a:ext cx="539750" cy="21859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93" name="Freeform 40">
            <a:extLst>
              <a:ext uri="{FF2B5EF4-FFF2-40B4-BE49-F238E27FC236}">
                <a16:creationId xmlns:a16="http://schemas.microsoft.com/office/drawing/2014/main" id="{6A0524CF-85C9-E1C8-C9E1-60EF57E61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6769100"/>
            <a:ext cx="539750" cy="5207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2" name="Textfeld 29">
            <a:extLst>
              <a:ext uri="{FF2B5EF4-FFF2-40B4-BE49-F238E27FC236}">
                <a16:creationId xmlns:a16="http://schemas.microsoft.com/office/drawing/2014/main" id="{A240AE97-E43F-704A-2EC4-47A42A9C7354}"/>
              </a:ext>
            </a:extLst>
          </p:cNvPr>
          <p:cNvSpPr txBox="1"/>
          <p:nvPr/>
        </p:nvSpPr>
        <p:spPr>
          <a:xfrm>
            <a:off x="438150" y="123825"/>
            <a:ext cx="6683375" cy="4302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Herstellung der Defekturarzneimittel</a:t>
            </a:r>
            <a:br>
              <a:rPr lang="de-DE" sz="1400" b="1" dirty="0">
                <a:latin typeface="Arial" pitchFamily="34" charset="0"/>
                <a:cs typeface="Arial" pitchFamily="34" charset="0"/>
              </a:rPr>
            </a:br>
            <a:r>
              <a:rPr lang="de-DE" sz="800" dirty="0">
                <a:latin typeface="Arial" pitchFamily="34" charset="0"/>
                <a:cs typeface="Arial" pitchFamily="34" charset="0"/>
              </a:rPr>
              <a:t>Stand der Revision: 23.11.2022</a:t>
            </a:r>
          </a:p>
        </p:txBody>
      </p:sp>
      <p:sp>
        <p:nvSpPr>
          <p:cNvPr id="3095" name="Freeform 24">
            <a:extLst>
              <a:ext uri="{FF2B5EF4-FFF2-40B4-BE49-F238E27FC236}">
                <a16:creationId xmlns:a16="http://schemas.microsoft.com/office/drawing/2014/main" id="{442EE553-327D-2E54-B856-7B25D244A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787900"/>
            <a:ext cx="539750" cy="6842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1" name="Textfeld 61">
            <a:extLst>
              <a:ext uri="{FF2B5EF4-FFF2-40B4-BE49-F238E27FC236}">
                <a16:creationId xmlns:a16="http://schemas.microsoft.com/office/drawing/2014/main" id="{09F542DF-0AE6-2135-074A-6868121676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4770438"/>
            <a:ext cx="3095625" cy="7381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700" b="1" dirty="0">
                <a:latin typeface="Arial" pitchFamily="34" charset="0"/>
                <a:cs typeface="Arial" pitchFamily="34" charset="0"/>
              </a:rPr>
              <a:t>6.2.1.1 Prüfanweisung</a:t>
            </a:r>
          </a:p>
          <a:p>
            <a:pPr>
              <a:defRPr/>
            </a:pPr>
            <a:r>
              <a:rPr lang="de-DE" altLang="de-DE" sz="700" u="sng" dirty="0">
                <a:latin typeface="Arial" pitchFamily="34" charset="0"/>
                <a:cs typeface="Arial" pitchFamily="34" charset="0"/>
              </a:rPr>
              <a:t>Festlegungen treffen zu: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Probennahme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Prüfmethode (ggf. Verweis auf standardisierte Prüfvorschrift)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Art der Prüfung einschließlich zulässigen Soll- und Grenzwerten</a:t>
            </a:r>
          </a:p>
          <a:p>
            <a:pPr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Die Prüfanweisung ist vom verantwortlichen Apotheker zu unterschreiben.</a:t>
            </a:r>
          </a:p>
        </p:txBody>
      </p:sp>
      <p:sp>
        <p:nvSpPr>
          <p:cNvPr id="3097" name="Flussdiagramm: Verbindungsstelle 176">
            <a:extLst>
              <a:ext uri="{FF2B5EF4-FFF2-40B4-BE49-F238E27FC236}">
                <a16:creationId xmlns:a16="http://schemas.microsoft.com/office/drawing/2014/main" id="{E01748E8-BE8C-D5F0-74F6-020BCD822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9217025"/>
            <a:ext cx="360363" cy="360363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3098" name="Text Box 54">
            <a:extLst>
              <a:ext uri="{FF2B5EF4-FFF2-40B4-BE49-F238E27FC236}">
                <a16:creationId xmlns:a16="http://schemas.microsoft.com/office/drawing/2014/main" id="{2760664F-120D-8260-54A9-C91DB35E0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9288463"/>
            <a:ext cx="3079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 b="1">
                <a:latin typeface="Arial" panose="020B0604020202020204" pitchFamily="34" charset="0"/>
              </a:rPr>
              <a:t>A</a:t>
            </a:r>
          </a:p>
        </p:txBody>
      </p:sp>
      <p:cxnSp>
        <p:nvCxnSpPr>
          <p:cNvPr id="3099" name="Gerade Verbindung mit Pfeil 8">
            <a:extLst>
              <a:ext uri="{FF2B5EF4-FFF2-40B4-BE49-F238E27FC236}">
                <a16:creationId xmlns:a16="http://schemas.microsoft.com/office/drawing/2014/main" id="{D66CEE9E-DA15-5DB1-98C5-BCD8D8BD5C06}"/>
              </a:ext>
            </a:extLst>
          </p:cNvPr>
          <p:cNvCxnSpPr>
            <a:cxnSpLocks noChangeShapeType="1"/>
            <a:stCxn id="3111" idx="2"/>
            <a:endCxn id="3077" idx="0"/>
          </p:cNvCxnSpPr>
          <p:nvPr/>
        </p:nvCxnSpPr>
        <p:spPr bwMode="auto">
          <a:xfrm>
            <a:off x="1331913" y="2176463"/>
            <a:ext cx="0" cy="1784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0" name="Gerade Verbindung 10">
            <a:extLst>
              <a:ext uri="{FF2B5EF4-FFF2-40B4-BE49-F238E27FC236}">
                <a16:creationId xmlns:a16="http://schemas.microsoft.com/office/drawing/2014/main" id="{8345BCFD-FF25-9DE6-E64D-9025CEE96906}"/>
              </a:ext>
            </a:extLst>
          </p:cNvPr>
          <p:cNvCxnSpPr>
            <a:cxnSpLocks noChangeShapeType="1"/>
            <a:stCxn id="3076" idx="3"/>
            <a:endCxn id="3080" idx="1"/>
          </p:cNvCxnSpPr>
          <p:nvPr/>
        </p:nvCxnSpPr>
        <p:spPr bwMode="auto">
          <a:xfrm>
            <a:off x="2232025" y="1439863"/>
            <a:ext cx="1908175" cy="95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1" name="Gerade Verbindung mit Pfeil 12">
            <a:extLst>
              <a:ext uri="{FF2B5EF4-FFF2-40B4-BE49-F238E27FC236}">
                <a16:creationId xmlns:a16="http://schemas.microsoft.com/office/drawing/2014/main" id="{2BC4CD7C-A64C-9B5C-E7A1-50A0E570B55F}"/>
              </a:ext>
            </a:extLst>
          </p:cNvPr>
          <p:cNvCxnSpPr>
            <a:cxnSpLocks noChangeShapeType="1"/>
            <a:stCxn id="3075" idx="2"/>
            <a:endCxn id="3076" idx="0"/>
          </p:cNvCxnSpPr>
          <p:nvPr/>
        </p:nvCxnSpPr>
        <p:spPr bwMode="auto">
          <a:xfrm>
            <a:off x="1331913" y="1044575"/>
            <a:ext cx="0" cy="2159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2" name="Gerade Verbindung 14">
            <a:extLst>
              <a:ext uri="{FF2B5EF4-FFF2-40B4-BE49-F238E27FC236}">
                <a16:creationId xmlns:a16="http://schemas.microsoft.com/office/drawing/2014/main" id="{FCF0620F-7AAF-43BF-E014-313DF3E29010}"/>
              </a:ext>
            </a:extLst>
          </p:cNvPr>
          <p:cNvCxnSpPr>
            <a:cxnSpLocks noChangeShapeType="1"/>
            <a:stCxn id="3077" idx="3"/>
            <a:endCxn id="1044" idx="1"/>
          </p:cNvCxnSpPr>
          <p:nvPr/>
        </p:nvCxnSpPr>
        <p:spPr bwMode="auto">
          <a:xfrm flipV="1">
            <a:off x="2232025" y="3386138"/>
            <a:ext cx="1908175" cy="8286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3" name="Gerade Verbindung 16">
            <a:extLst>
              <a:ext uri="{FF2B5EF4-FFF2-40B4-BE49-F238E27FC236}">
                <a16:creationId xmlns:a16="http://schemas.microsoft.com/office/drawing/2014/main" id="{EBEFE777-CA55-1ED0-EDE3-249497BDF15B}"/>
              </a:ext>
            </a:extLst>
          </p:cNvPr>
          <p:cNvCxnSpPr>
            <a:cxnSpLocks noChangeShapeType="1"/>
            <a:stCxn id="3077" idx="3"/>
            <a:endCxn id="1061" idx="1"/>
          </p:cNvCxnSpPr>
          <p:nvPr/>
        </p:nvCxnSpPr>
        <p:spPr bwMode="auto">
          <a:xfrm>
            <a:off x="2232025" y="4214813"/>
            <a:ext cx="1908175" cy="9239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4" name="Gerade Verbindung mit Pfeil 18">
            <a:extLst>
              <a:ext uri="{FF2B5EF4-FFF2-40B4-BE49-F238E27FC236}">
                <a16:creationId xmlns:a16="http://schemas.microsoft.com/office/drawing/2014/main" id="{3755E732-E6E1-E274-C583-44B6F47365D6}"/>
              </a:ext>
            </a:extLst>
          </p:cNvPr>
          <p:cNvCxnSpPr>
            <a:cxnSpLocks noChangeShapeType="1"/>
            <a:stCxn id="3077" idx="2"/>
            <a:endCxn id="3078" idx="0"/>
          </p:cNvCxnSpPr>
          <p:nvPr/>
        </p:nvCxnSpPr>
        <p:spPr bwMode="auto">
          <a:xfrm>
            <a:off x="1331913" y="4468813"/>
            <a:ext cx="0" cy="1727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5" name="Gerade Verbindung 20">
            <a:extLst>
              <a:ext uri="{FF2B5EF4-FFF2-40B4-BE49-F238E27FC236}">
                <a16:creationId xmlns:a16="http://schemas.microsoft.com/office/drawing/2014/main" id="{E4E8257E-73AC-B6B2-E8BF-89E2CB85D35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79613" y="4464050"/>
            <a:ext cx="0" cy="3238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6" name="Gerade Verbindung 22">
            <a:extLst>
              <a:ext uri="{FF2B5EF4-FFF2-40B4-BE49-F238E27FC236}">
                <a16:creationId xmlns:a16="http://schemas.microsoft.com/office/drawing/2014/main" id="{BC560564-7BD4-64F7-62C5-79A41DDD04E8}"/>
              </a:ext>
            </a:extLst>
          </p:cNvPr>
          <p:cNvCxnSpPr>
            <a:cxnSpLocks noChangeShapeType="1"/>
            <a:stCxn id="3078" idx="3"/>
            <a:endCxn id="1033" idx="1"/>
          </p:cNvCxnSpPr>
          <p:nvPr/>
        </p:nvCxnSpPr>
        <p:spPr bwMode="auto">
          <a:xfrm>
            <a:off x="2232025" y="6376988"/>
            <a:ext cx="1916113" cy="79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7" name="Gerade Verbindung mit Pfeil 27">
            <a:extLst>
              <a:ext uri="{FF2B5EF4-FFF2-40B4-BE49-F238E27FC236}">
                <a16:creationId xmlns:a16="http://schemas.microsoft.com/office/drawing/2014/main" id="{3CA9C439-49BF-A6C1-14FB-426CEBE4AE4A}"/>
              </a:ext>
            </a:extLst>
          </p:cNvPr>
          <p:cNvCxnSpPr>
            <a:cxnSpLocks noChangeShapeType="1"/>
            <a:stCxn id="3078" idx="2"/>
            <a:endCxn id="3089" idx="0"/>
          </p:cNvCxnSpPr>
          <p:nvPr/>
        </p:nvCxnSpPr>
        <p:spPr bwMode="auto">
          <a:xfrm>
            <a:off x="1331913" y="6556375"/>
            <a:ext cx="0" cy="16875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Gerade Verbindung mit Pfeil 29">
            <a:extLst>
              <a:ext uri="{FF2B5EF4-FFF2-40B4-BE49-F238E27FC236}">
                <a16:creationId xmlns:a16="http://schemas.microsoft.com/office/drawing/2014/main" id="{D0DAFF31-3826-07A3-4AE6-4D8C9EE4FD5B}"/>
              </a:ext>
            </a:extLst>
          </p:cNvPr>
          <p:cNvCxnSpPr>
            <a:cxnSpLocks noChangeShapeType="1"/>
            <a:stCxn id="3089" idx="2"/>
            <a:endCxn id="3097" idx="0"/>
          </p:cNvCxnSpPr>
          <p:nvPr/>
        </p:nvCxnSpPr>
        <p:spPr bwMode="auto">
          <a:xfrm>
            <a:off x="1331913" y="8748713"/>
            <a:ext cx="0" cy="468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9" name="Gerade Verbindung 31">
            <a:extLst>
              <a:ext uri="{FF2B5EF4-FFF2-40B4-BE49-F238E27FC236}">
                <a16:creationId xmlns:a16="http://schemas.microsoft.com/office/drawing/2014/main" id="{1D3099AE-60E7-716F-6C2D-A9F5E6321CF7}"/>
              </a:ext>
            </a:extLst>
          </p:cNvPr>
          <p:cNvCxnSpPr>
            <a:cxnSpLocks noChangeShapeType="1"/>
            <a:stCxn id="3089" idx="3"/>
            <a:endCxn id="1043" idx="1"/>
          </p:cNvCxnSpPr>
          <p:nvPr/>
        </p:nvCxnSpPr>
        <p:spPr bwMode="auto">
          <a:xfrm flipV="1">
            <a:off x="2232025" y="7080250"/>
            <a:ext cx="1908175" cy="14160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10" name="Gerade Verbindung 33">
            <a:extLst>
              <a:ext uri="{FF2B5EF4-FFF2-40B4-BE49-F238E27FC236}">
                <a16:creationId xmlns:a16="http://schemas.microsoft.com/office/drawing/2014/main" id="{7C117B5C-5BED-955C-29EE-2E56B9331CAB}"/>
              </a:ext>
            </a:extLst>
          </p:cNvPr>
          <p:cNvCxnSpPr>
            <a:cxnSpLocks noChangeShapeType="1"/>
            <a:stCxn id="3089" idx="3"/>
            <a:endCxn id="1042" idx="1"/>
          </p:cNvCxnSpPr>
          <p:nvPr/>
        </p:nvCxnSpPr>
        <p:spPr bwMode="auto">
          <a:xfrm>
            <a:off x="2232025" y="8496300"/>
            <a:ext cx="192405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Text Box 5">
            <a:extLst>
              <a:ext uri="{FF2B5EF4-FFF2-40B4-BE49-F238E27FC236}">
                <a16:creationId xmlns:a16="http://schemas.microsoft.com/office/drawing/2014/main" id="{BC36EDFC-2605-933E-13FD-0393AE171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944688"/>
            <a:ext cx="1800225" cy="231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Risikoabschätzung</a:t>
            </a:r>
          </a:p>
        </p:txBody>
      </p:sp>
      <p:sp>
        <p:nvSpPr>
          <p:cNvPr id="3112" name="Text Box 31">
            <a:extLst>
              <a:ext uri="{FF2B5EF4-FFF2-40B4-BE49-F238E27FC236}">
                <a16:creationId xmlns:a16="http://schemas.microsoft.com/office/drawing/2014/main" id="{F6686CA4-30DB-E003-8A2C-0B19DA7CA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40200" y="1966913"/>
            <a:ext cx="2987675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-857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</a:rPr>
              <a:t>Siehe DAC, Anlage J</a:t>
            </a:r>
          </a:p>
        </p:txBody>
      </p:sp>
      <p:cxnSp>
        <p:nvCxnSpPr>
          <p:cNvPr id="3113" name="Gerade Verbindung 10">
            <a:extLst>
              <a:ext uri="{FF2B5EF4-FFF2-40B4-BE49-F238E27FC236}">
                <a16:creationId xmlns:a16="http://schemas.microsoft.com/office/drawing/2014/main" id="{52B52749-0EA1-8A26-B0ED-F200B86068AB}"/>
              </a:ext>
            </a:extLst>
          </p:cNvPr>
          <p:cNvCxnSpPr>
            <a:cxnSpLocks noChangeShapeType="1"/>
            <a:stCxn id="3111" idx="3"/>
            <a:endCxn id="3112" idx="1"/>
          </p:cNvCxnSpPr>
          <p:nvPr/>
        </p:nvCxnSpPr>
        <p:spPr bwMode="auto">
          <a:xfrm>
            <a:off x="2232025" y="2060575"/>
            <a:ext cx="19081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4" name="Freeform 24">
            <a:extLst>
              <a:ext uri="{FF2B5EF4-FFF2-40B4-BE49-F238E27FC236}">
                <a16:creationId xmlns:a16="http://schemas.microsoft.com/office/drawing/2014/main" id="{FDCBE75F-D9B8-387A-C4F4-067F0F07B8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1931988"/>
            <a:ext cx="539750" cy="2238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3115" name="Gerade Verbindung mit Pfeil 12">
            <a:extLst>
              <a:ext uri="{FF2B5EF4-FFF2-40B4-BE49-F238E27FC236}">
                <a16:creationId xmlns:a16="http://schemas.microsoft.com/office/drawing/2014/main" id="{92E2E666-1095-F764-7E54-EF60C9075E26}"/>
              </a:ext>
            </a:extLst>
          </p:cNvPr>
          <p:cNvCxnSpPr>
            <a:cxnSpLocks noChangeShapeType="1"/>
            <a:stCxn id="3076" idx="2"/>
            <a:endCxn id="3111" idx="0"/>
          </p:cNvCxnSpPr>
          <p:nvPr/>
        </p:nvCxnSpPr>
        <p:spPr bwMode="auto">
          <a:xfrm flipH="1">
            <a:off x="1331913" y="1619250"/>
            <a:ext cx="0" cy="325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>
            <a:extLst>
              <a:ext uri="{FF2B5EF4-FFF2-40B4-BE49-F238E27FC236}">
                <a16:creationId xmlns:a16="http://schemas.microsoft.com/office/drawing/2014/main" id="{1F517852-2D33-A98F-0CF3-DA4DBCC39E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3449638"/>
            <a:ext cx="3717925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Abfüllung</a:t>
            </a:r>
          </a:p>
        </p:txBody>
      </p:sp>
      <p:sp>
        <p:nvSpPr>
          <p:cNvPr id="4099" name="Text Box 10">
            <a:extLst>
              <a:ext uri="{FF2B5EF4-FFF2-40B4-BE49-F238E27FC236}">
                <a16:creationId xmlns:a16="http://schemas.microsoft.com/office/drawing/2014/main" id="{A481C058-6EB8-2370-A6E5-9227F9D63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4032250"/>
            <a:ext cx="1071563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Als FAM ins Abgabegefäß</a:t>
            </a:r>
          </a:p>
        </p:txBody>
      </p:sp>
      <p:sp>
        <p:nvSpPr>
          <p:cNvPr id="4100" name="Text Box 11">
            <a:extLst>
              <a:ext uri="{FF2B5EF4-FFF2-40B4-BE49-F238E27FC236}">
                <a16:creationId xmlns:a16="http://schemas.microsoft.com/office/drawing/2014/main" id="{FCE3EEA8-106B-24F4-23A8-BAE45A2D81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5545138"/>
            <a:ext cx="3692525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6.2 Prüfung und Dokumentation</a:t>
            </a:r>
          </a:p>
        </p:txBody>
      </p:sp>
      <p:sp>
        <p:nvSpPr>
          <p:cNvPr id="2053" name="Text Box 37">
            <a:extLst>
              <a:ext uri="{FF2B5EF4-FFF2-40B4-BE49-F238E27FC236}">
                <a16:creationId xmlns:a16="http://schemas.microsoft.com/office/drawing/2014/main" id="{5679FDDD-F526-50C2-F42F-F71FE7F753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3238500"/>
            <a:ext cx="2700337" cy="17414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Kennzeichnung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5.2.1 Defekturarzneimittel als Fertigarzneimittel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 gemäß § 10 AMG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Ggf. Warnhinweis nach </a:t>
            </a:r>
            <a:r>
              <a:rPr lang="de-DE" altLang="de-DE" sz="700" dirty="0" err="1">
                <a:latin typeface="Arial" pitchFamily="34" charset="0"/>
              </a:rPr>
              <a:t>AnalgetikaWarnHV</a:t>
            </a:r>
            <a:endParaRPr lang="de-DE" altLang="de-DE" sz="700" dirty="0"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5.2.2 Defekturarzneimittel als </a:t>
            </a:r>
            <a:r>
              <a:rPr lang="de-DE" altLang="de-DE" sz="700" b="1" dirty="0" err="1">
                <a:latin typeface="Arial" pitchFamily="34" charset="0"/>
              </a:rPr>
              <a:t>Bulkware</a:t>
            </a:r>
            <a:endParaRPr lang="de-DE" altLang="de-DE" sz="700" b="1" dirty="0">
              <a:latin typeface="Arial" pitchFamily="34" charset="0"/>
            </a:endParaRP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Genaue Bezeichnung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Bestandteile nach Art und Menge empfehlenswert (Angaben möglichst nach Dosis in mg bzw. Konz. in mg/ml bzw. mg/g statt %)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Herstellungsdatum oder Chargenbezeichnung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Enddatum der Laufzeit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 gefährlicher Eigenschaften nach GefStoffV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Lagerungshinweis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5.3 Kennzeichnung der Zwischenprodukte als Ausgangsstoffe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 als Ausgangsstoff gemäß „ 16 Abs. 2 ApBetrO</a:t>
            </a:r>
          </a:p>
        </p:txBody>
      </p:sp>
      <p:sp>
        <p:nvSpPr>
          <p:cNvPr id="4102" name="Line 45">
            <a:extLst>
              <a:ext uri="{FF2B5EF4-FFF2-40B4-BE49-F238E27FC236}">
                <a16:creationId xmlns:a16="http://schemas.microsoft.com/office/drawing/2014/main" id="{35967D90-FBF3-CC26-CAC4-54E944D44635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3" y="6659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3" name="Line 47">
            <a:extLst>
              <a:ext uri="{FF2B5EF4-FFF2-40B4-BE49-F238E27FC236}">
                <a16:creationId xmlns:a16="http://schemas.microsoft.com/office/drawing/2014/main" id="{18434AC6-88FC-CD00-9313-A6DA47FBDFD1}"/>
              </a:ext>
            </a:extLst>
          </p:cNvPr>
          <p:cNvSpPr>
            <a:spLocks noChangeShapeType="1"/>
          </p:cNvSpPr>
          <p:nvPr/>
        </p:nvSpPr>
        <p:spPr bwMode="auto">
          <a:xfrm>
            <a:off x="4094163" y="66595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4A03E1C6-3BF9-3C56-63E9-76D48E2055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2365375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Inprozesskontrolle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ist ohne Mängel?</a:t>
            </a:r>
          </a:p>
        </p:txBody>
      </p:sp>
      <p:sp>
        <p:nvSpPr>
          <p:cNvPr id="4105" name="Freeform 7">
            <a:extLst>
              <a:ext uri="{FF2B5EF4-FFF2-40B4-BE49-F238E27FC236}">
                <a16:creationId xmlns:a16="http://schemas.microsoft.com/office/drawing/2014/main" id="{C2C28C0F-20C3-107B-E933-283B82C85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2087563"/>
            <a:ext cx="1800225" cy="865187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6" name="Freeform 68">
            <a:extLst>
              <a:ext uri="{FF2B5EF4-FFF2-40B4-BE49-F238E27FC236}">
                <a16:creationId xmlns:a16="http://schemas.microsoft.com/office/drawing/2014/main" id="{D10A1F7B-A4DD-8303-DF7E-F0C9AC089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38" y="2339975"/>
            <a:ext cx="1619250" cy="360363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07" name="Rechteck 72">
            <a:extLst>
              <a:ext uri="{FF2B5EF4-FFF2-40B4-BE49-F238E27FC236}">
                <a16:creationId xmlns:a16="http://schemas.microsoft.com/office/drawing/2014/main" id="{C223818A-0FA4-09C0-5F95-830FE72B7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7438" y="2339975"/>
            <a:ext cx="161925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Ansatz vernichten</a:t>
            </a:r>
          </a:p>
        </p:txBody>
      </p:sp>
      <p:sp>
        <p:nvSpPr>
          <p:cNvPr id="4108" name="Freeform 24">
            <a:extLst>
              <a:ext uri="{FF2B5EF4-FFF2-40B4-BE49-F238E27FC236}">
                <a16:creationId xmlns:a16="http://schemas.microsoft.com/office/drawing/2014/main" id="{B2A73039-E78F-969B-0432-79887CBCF6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3238500"/>
            <a:ext cx="539750" cy="16954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4" name="Text Box 37">
            <a:extLst>
              <a:ext uri="{FF2B5EF4-FFF2-40B4-BE49-F238E27FC236}">
                <a16:creationId xmlns:a16="http://schemas.microsoft.com/office/drawing/2014/main" id="{E3D9AFA9-D055-2FE9-5DD4-53F2FEF9D4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6707188"/>
            <a:ext cx="2700337" cy="6746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6.2.2 Freigabe der Defekturarzneimittel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Prüfung des Defekturarzneimittels durch den Apotheker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Ergebnis der Inprozesskontrolle (Herstellungsprotokoll)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Ergebnisse der Prüfung (Prüfprotokoll)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Sensorische (organoleptische) Prüfung des Endproduktes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Kennzeichnung</a:t>
            </a:r>
          </a:p>
        </p:txBody>
      </p:sp>
      <p:sp>
        <p:nvSpPr>
          <p:cNvPr id="4110" name="Freeform 24">
            <a:extLst>
              <a:ext uri="{FF2B5EF4-FFF2-40B4-BE49-F238E27FC236}">
                <a16:creationId xmlns:a16="http://schemas.microsoft.com/office/drawing/2014/main" id="{DE438773-2797-F2EE-5E8A-23930EBA5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6696075"/>
            <a:ext cx="539750" cy="6667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1" name="Text Box 5">
            <a:extLst>
              <a:ext uri="{FF2B5EF4-FFF2-40B4-BE49-F238E27FC236}">
                <a16:creationId xmlns:a16="http://schemas.microsoft.com/office/drawing/2014/main" id="{D81DA809-D791-E770-734C-B54031EC43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1079500"/>
            <a:ext cx="1800225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3.2 Durchführung der Inprozesskontrolle</a:t>
            </a:r>
          </a:p>
        </p:txBody>
      </p:sp>
      <p:sp>
        <p:nvSpPr>
          <p:cNvPr id="2067" name="Text Box 31">
            <a:extLst>
              <a:ext uri="{FF2B5EF4-FFF2-40B4-BE49-F238E27FC236}">
                <a16:creationId xmlns:a16="http://schemas.microsoft.com/office/drawing/2014/main" id="{88E4168A-E369-872D-3B83-32F41103F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647700"/>
            <a:ext cx="2700337" cy="154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3.2 Inprozesskontrollen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u="sng" dirty="0">
                <a:latin typeface="Arial" pitchFamily="34" charset="0"/>
              </a:rPr>
              <a:t>Beispiele für Inprozesskontrollen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Berührungslose Temperaturbestimmung mit Infrarot-Laser-Thermometer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Visuelle Prüfung auf gleichmäßige Beschaffenheit und physikalische Stabilität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Pulveragglomerate (Mikroskop, bei halbfesten Zubereitungen ggf. Ausstrich einer Probe)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Farbe, Geruch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pH-Wert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Dichte, Schüttdichte</a:t>
            </a:r>
          </a:p>
          <a:p>
            <a:pPr marL="87313" indent="-87313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</a:rPr>
              <a:t>Filterintegritätsprüfung durch Blasendrucktest bei der Sterilfiltration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(Inprozesskontrolle auch bei Zubereitungen, die mit elektrischen Rührsystemen hergestellt werden)</a:t>
            </a:r>
          </a:p>
        </p:txBody>
      </p:sp>
      <p:sp>
        <p:nvSpPr>
          <p:cNvPr id="4113" name="Freeform 24">
            <a:extLst>
              <a:ext uri="{FF2B5EF4-FFF2-40B4-BE49-F238E27FC236}">
                <a16:creationId xmlns:a16="http://schemas.microsoft.com/office/drawing/2014/main" id="{96CCE0C3-522A-BE23-151F-DE7FCD6FA5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647700"/>
            <a:ext cx="539750" cy="151288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4" name="Freeform 24">
            <a:extLst>
              <a:ext uri="{FF2B5EF4-FFF2-40B4-BE49-F238E27FC236}">
                <a16:creationId xmlns:a16="http://schemas.microsoft.com/office/drawing/2014/main" id="{9A83DCFF-563A-B5A5-90F1-F80F5640B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7200" y="1630363"/>
            <a:ext cx="303213" cy="2873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5" name="Freeform 7">
            <a:extLst>
              <a:ext uri="{FF2B5EF4-FFF2-40B4-BE49-F238E27FC236}">
                <a16:creationId xmlns:a16="http://schemas.microsoft.com/office/drawing/2014/main" id="{700E32C6-D351-2181-9192-11391ABF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1588" y="2089150"/>
            <a:ext cx="1619250" cy="8636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16" name="Text Box 8">
            <a:extLst>
              <a:ext uri="{FF2B5EF4-FFF2-40B4-BE49-F238E27FC236}">
                <a16:creationId xmlns:a16="http://schemas.microsoft.com/office/drawing/2014/main" id="{49B897CB-539C-93A5-C9FA-6043F80CF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3" y="2268538"/>
            <a:ext cx="16192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Sind die Mängel nachträglich zu beseitigen?</a:t>
            </a:r>
          </a:p>
        </p:txBody>
      </p:sp>
      <p:sp>
        <p:nvSpPr>
          <p:cNvPr id="4117" name="Text Box 5">
            <a:extLst>
              <a:ext uri="{FF2B5EF4-FFF2-40B4-BE49-F238E27FC236}">
                <a16:creationId xmlns:a16="http://schemas.microsoft.com/office/drawing/2014/main" id="{75E741B6-B448-39A2-2023-A9E7EC365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0475" y="1079500"/>
            <a:ext cx="1619250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Mängel beseitigen</a:t>
            </a:r>
          </a:p>
        </p:txBody>
      </p:sp>
      <p:sp>
        <p:nvSpPr>
          <p:cNvPr id="4118" name="Text Box 53">
            <a:extLst>
              <a:ext uri="{FF2B5EF4-FFF2-40B4-BE49-F238E27FC236}">
                <a16:creationId xmlns:a16="http://schemas.microsoft.com/office/drawing/2014/main" id="{7AA1395A-DDAB-91D5-2BE1-1839009941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1584325"/>
            <a:ext cx="7302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Nachbesserung möglich</a:t>
            </a:r>
          </a:p>
        </p:txBody>
      </p:sp>
      <p:sp>
        <p:nvSpPr>
          <p:cNvPr id="4119" name="Text Box 53">
            <a:extLst>
              <a:ext uri="{FF2B5EF4-FFF2-40B4-BE49-F238E27FC236}">
                <a16:creationId xmlns:a16="http://schemas.microsoft.com/office/drawing/2014/main" id="{7D77475D-B224-7C76-674C-27D0E32B9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2538413"/>
            <a:ext cx="57626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Mängel 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festgestellt</a:t>
            </a:r>
          </a:p>
        </p:txBody>
      </p:sp>
      <p:sp>
        <p:nvSpPr>
          <p:cNvPr id="4120" name="Text Box 53">
            <a:extLst>
              <a:ext uri="{FF2B5EF4-FFF2-40B4-BE49-F238E27FC236}">
                <a16:creationId xmlns:a16="http://schemas.microsoft.com/office/drawing/2014/main" id="{624433B1-A822-934C-F296-55AB158018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3688" y="2519363"/>
            <a:ext cx="75565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Nachbesserung nicht möglich</a:t>
            </a:r>
          </a:p>
        </p:txBody>
      </p:sp>
      <p:sp>
        <p:nvSpPr>
          <p:cNvPr id="4121" name="Freeform 7">
            <a:extLst>
              <a:ext uri="{FF2B5EF4-FFF2-40B4-BE49-F238E27FC236}">
                <a16:creationId xmlns:a16="http://schemas.microsoft.com/office/drawing/2014/main" id="{3AF5EB30-809C-80FE-2848-7857A1686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7164388"/>
            <a:ext cx="1800225" cy="8636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2" name="Text Box 8">
            <a:extLst>
              <a:ext uri="{FF2B5EF4-FFF2-40B4-BE49-F238E27FC236}">
                <a16:creationId xmlns:a16="http://schemas.microsoft.com/office/drawing/2014/main" id="{EDDD1CD5-BE5D-381B-6526-86AFAB8436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7407275"/>
            <a:ext cx="180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Freigabeprüfung ist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ohne Mängel?</a:t>
            </a:r>
          </a:p>
        </p:txBody>
      </p:sp>
      <p:sp>
        <p:nvSpPr>
          <p:cNvPr id="4123" name="Text Box 8">
            <a:extLst>
              <a:ext uri="{FF2B5EF4-FFF2-40B4-BE49-F238E27FC236}">
                <a16:creationId xmlns:a16="http://schemas.microsoft.com/office/drawing/2014/main" id="{F81FB70F-DFE2-7949-9E67-E5A11C3E89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7343775"/>
            <a:ext cx="161925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Sind die Mängel nachträglich zu beseitigen?</a:t>
            </a:r>
          </a:p>
        </p:txBody>
      </p:sp>
      <p:sp>
        <p:nvSpPr>
          <p:cNvPr id="4124" name="Freeform 7">
            <a:extLst>
              <a:ext uri="{FF2B5EF4-FFF2-40B4-BE49-F238E27FC236}">
                <a16:creationId xmlns:a16="http://schemas.microsoft.com/office/drawing/2014/main" id="{07F4D2FC-3CC6-D4C1-C804-E73895624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7164388"/>
            <a:ext cx="1619250" cy="863600"/>
          </a:xfrm>
          <a:custGeom>
            <a:avLst/>
            <a:gdLst>
              <a:gd name="T0" fmla="*/ 0 w 1437"/>
              <a:gd name="T1" fmla="*/ 2147483646 h 857"/>
              <a:gd name="T2" fmla="*/ 2147483646 w 1437"/>
              <a:gd name="T3" fmla="*/ 0 h 857"/>
              <a:gd name="T4" fmla="*/ 2147483646 w 1437"/>
              <a:gd name="T5" fmla="*/ 2147483646 h 857"/>
              <a:gd name="T6" fmla="*/ 2147483646 w 1437"/>
              <a:gd name="T7" fmla="*/ 2147483646 h 857"/>
              <a:gd name="T8" fmla="*/ 0 w 1437"/>
              <a:gd name="T9" fmla="*/ 2147483646 h 85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437"/>
              <a:gd name="T16" fmla="*/ 0 h 857"/>
              <a:gd name="T17" fmla="*/ 1437 w 1437"/>
              <a:gd name="T18" fmla="*/ 857 h 85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437" h="857">
                <a:moveTo>
                  <a:pt x="0" y="422"/>
                </a:moveTo>
                <a:lnTo>
                  <a:pt x="723" y="0"/>
                </a:lnTo>
                <a:lnTo>
                  <a:pt x="1436" y="422"/>
                </a:lnTo>
                <a:lnTo>
                  <a:pt x="723" y="856"/>
                </a:lnTo>
                <a:lnTo>
                  <a:pt x="0" y="42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5" name="Rechteck 72">
            <a:extLst>
              <a:ext uri="{FF2B5EF4-FFF2-40B4-BE49-F238E27FC236}">
                <a16:creationId xmlns:a16="http://schemas.microsoft.com/office/drawing/2014/main" id="{A6250CB0-8309-AAA0-6F90-8ED527337D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8569325"/>
            <a:ext cx="1800225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Defekturarzneimittel freigegeben</a:t>
            </a:r>
          </a:p>
        </p:txBody>
      </p:sp>
      <p:sp>
        <p:nvSpPr>
          <p:cNvPr id="4126" name="Freeform 68">
            <a:extLst>
              <a:ext uri="{FF2B5EF4-FFF2-40B4-BE49-F238E27FC236}">
                <a16:creationId xmlns:a16="http://schemas.microsoft.com/office/drawing/2014/main" id="{0A8539CD-5C85-EF26-3ED5-66F7A074BA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8569325"/>
            <a:ext cx="1800225" cy="35877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27" name="Text Box 53">
            <a:extLst>
              <a:ext uri="{FF2B5EF4-FFF2-40B4-BE49-F238E27FC236}">
                <a16:creationId xmlns:a16="http://schemas.microsoft.com/office/drawing/2014/main" id="{AD5210B9-3F70-2FE3-3D41-18FC1BF6C6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75" y="2952750"/>
            <a:ext cx="6477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keine Mängel festgestellt</a:t>
            </a:r>
          </a:p>
        </p:txBody>
      </p:sp>
      <p:sp>
        <p:nvSpPr>
          <p:cNvPr id="4128" name="Text Box 11">
            <a:extLst>
              <a:ext uri="{FF2B5EF4-FFF2-40B4-BE49-F238E27FC236}">
                <a16:creationId xmlns:a16="http://schemas.microsoft.com/office/drawing/2014/main" id="{9A8CB1E0-601B-0BC6-EB91-F83356A023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6264275"/>
            <a:ext cx="1619250" cy="3603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Mängel beseitigen</a:t>
            </a:r>
          </a:p>
        </p:txBody>
      </p:sp>
      <p:sp>
        <p:nvSpPr>
          <p:cNvPr id="4129" name="Textfeld 106">
            <a:extLst>
              <a:ext uri="{FF2B5EF4-FFF2-40B4-BE49-F238E27FC236}">
                <a16:creationId xmlns:a16="http://schemas.microsoft.com/office/drawing/2014/main" id="{A5AE9C64-3993-AE23-DC73-0D22C4409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7200" y="1630363"/>
            <a:ext cx="1439863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7313" indent="-873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altLang="de-DE" sz="700">
                <a:latin typeface="Arial" panose="020B0604020202020204" pitchFamily="34" charset="0"/>
                <a:cs typeface="Arial" panose="020B0604020202020204" pitchFamily="34" charset="0"/>
              </a:rPr>
              <a:t>Bei Mängeln diensthabenden Apotheker hinzuziehen </a:t>
            </a:r>
          </a:p>
        </p:txBody>
      </p:sp>
      <p:sp>
        <p:nvSpPr>
          <p:cNvPr id="4130" name="Flussdiagramm: Verbindungsstelle 176">
            <a:extLst>
              <a:ext uri="{FF2B5EF4-FFF2-40B4-BE49-F238E27FC236}">
                <a16:creationId xmlns:a16="http://schemas.microsoft.com/office/drawing/2014/main" id="{9D944DF0-8F6C-673E-0214-C6D412C165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431800"/>
            <a:ext cx="360363" cy="360363"/>
          </a:xfrm>
          <a:prstGeom prst="flowChartConnector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4131" name="Text Box 54">
            <a:extLst>
              <a:ext uri="{FF2B5EF4-FFF2-40B4-BE49-F238E27FC236}">
                <a16:creationId xmlns:a16="http://schemas.microsoft.com/office/drawing/2014/main" id="{64907400-8990-B477-5664-07CA9157DF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503238"/>
            <a:ext cx="307975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1000" b="1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4132" name="Text Box 10">
            <a:extLst>
              <a:ext uri="{FF2B5EF4-FFF2-40B4-BE49-F238E27FC236}">
                <a16:creationId xmlns:a16="http://schemas.microsoft.com/office/drawing/2014/main" id="{B5D9E943-998A-BB7F-21E0-FD995F443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4032250"/>
            <a:ext cx="1049337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Als Bulkware ins Standgefäß</a:t>
            </a:r>
          </a:p>
        </p:txBody>
      </p:sp>
      <p:sp>
        <p:nvSpPr>
          <p:cNvPr id="4133" name="Text Box 10">
            <a:extLst>
              <a:ext uri="{FF2B5EF4-FFF2-40B4-BE49-F238E27FC236}">
                <a16:creationId xmlns:a16="http://schemas.microsoft.com/office/drawing/2014/main" id="{39EAEEA4-911B-10BA-3486-F42A4A7A8F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9600" y="4641850"/>
            <a:ext cx="1071563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5.2.1 Kennzeichnung</a:t>
            </a:r>
          </a:p>
        </p:txBody>
      </p:sp>
      <p:sp>
        <p:nvSpPr>
          <p:cNvPr id="4134" name="Text Box 10">
            <a:extLst>
              <a:ext uri="{FF2B5EF4-FFF2-40B4-BE49-F238E27FC236}">
                <a16:creationId xmlns:a16="http://schemas.microsoft.com/office/drawing/2014/main" id="{E5507514-215E-F78F-8AE4-7EAC8EEEEE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0863" y="4645025"/>
            <a:ext cx="1049337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5.2.2 Kennzeichnung</a:t>
            </a:r>
          </a:p>
        </p:txBody>
      </p:sp>
      <p:sp>
        <p:nvSpPr>
          <p:cNvPr id="4135" name="Text Box 11">
            <a:extLst>
              <a:ext uri="{FF2B5EF4-FFF2-40B4-BE49-F238E27FC236}">
                <a16:creationId xmlns:a16="http://schemas.microsoft.com/office/drawing/2014/main" id="{4CEB3BA5-54AD-85E9-5C7C-23A2F50E5D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800" y="6329363"/>
            <a:ext cx="1800225" cy="2301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6.2.2 Freigabeprüfung</a:t>
            </a:r>
          </a:p>
        </p:txBody>
      </p:sp>
      <p:sp>
        <p:nvSpPr>
          <p:cNvPr id="4136" name="Rechteck 72">
            <a:extLst>
              <a:ext uri="{FF2B5EF4-FFF2-40B4-BE49-F238E27FC236}">
                <a16:creationId xmlns:a16="http://schemas.microsoft.com/office/drawing/2014/main" id="{1EE97423-F714-4F5B-F18A-C31CF5593C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9288463"/>
            <a:ext cx="18002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Lagerung</a:t>
            </a:r>
          </a:p>
        </p:txBody>
      </p:sp>
      <p:sp>
        <p:nvSpPr>
          <p:cNvPr id="4137" name="Freeform 68">
            <a:extLst>
              <a:ext uri="{FF2B5EF4-FFF2-40B4-BE49-F238E27FC236}">
                <a16:creationId xmlns:a16="http://schemas.microsoft.com/office/drawing/2014/main" id="{AB715CF0-220A-7627-59DC-A5BC7FD7E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800" y="9288463"/>
            <a:ext cx="1800225" cy="360362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38" name="Rechteck 72">
            <a:extLst>
              <a:ext uri="{FF2B5EF4-FFF2-40B4-BE49-F238E27FC236}">
                <a16:creationId xmlns:a16="http://schemas.microsoft.com/office/drawing/2014/main" id="{C751F1BA-D4FF-E7E2-A576-800CACB8C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8569325"/>
            <a:ext cx="161925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Defekturarzneimittel vernichten</a:t>
            </a:r>
          </a:p>
        </p:txBody>
      </p:sp>
      <p:sp>
        <p:nvSpPr>
          <p:cNvPr id="4139" name="Freeform 68">
            <a:extLst>
              <a:ext uri="{FF2B5EF4-FFF2-40B4-BE49-F238E27FC236}">
                <a16:creationId xmlns:a16="http://schemas.microsoft.com/office/drawing/2014/main" id="{B07C1925-E3F1-02B0-5F71-DC6B2084F5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9525" y="8569325"/>
            <a:ext cx="1619250" cy="358775"/>
          </a:xfrm>
          <a:custGeom>
            <a:avLst/>
            <a:gdLst>
              <a:gd name="T0" fmla="*/ 2147483646 w 2282"/>
              <a:gd name="T1" fmla="*/ 2147483646 h 743"/>
              <a:gd name="T2" fmla="*/ 2147483646 w 2282"/>
              <a:gd name="T3" fmla="*/ 2147483646 h 743"/>
              <a:gd name="T4" fmla="*/ 2147483646 w 2282"/>
              <a:gd name="T5" fmla="*/ 2147483646 h 743"/>
              <a:gd name="T6" fmla="*/ 2147483646 w 2282"/>
              <a:gd name="T7" fmla="*/ 2147483646 h 743"/>
              <a:gd name="T8" fmla="*/ 2147483646 w 2282"/>
              <a:gd name="T9" fmla="*/ 2147483646 h 743"/>
              <a:gd name="T10" fmla="*/ 2147483646 w 2282"/>
              <a:gd name="T11" fmla="*/ 2147483646 h 743"/>
              <a:gd name="T12" fmla="*/ 2147483646 w 2282"/>
              <a:gd name="T13" fmla="*/ 2147483646 h 743"/>
              <a:gd name="T14" fmla="*/ 2147483646 w 2282"/>
              <a:gd name="T15" fmla="*/ 2147483646 h 743"/>
              <a:gd name="T16" fmla="*/ 2147483646 w 2282"/>
              <a:gd name="T17" fmla="*/ 2147483646 h 743"/>
              <a:gd name="T18" fmla="*/ 2147483646 w 2282"/>
              <a:gd name="T19" fmla="*/ 2147483646 h 743"/>
              <a:gd name="T20" fmla="*/ 2147483646 w 2282"/>
              <a:gd name="T21" fmla="*/ 0 h 743"/>
              <a:gd name="T22" fmla="*/ 2147483646 w 2282"/>
              <a:gd name="T23" fmla="*/ 0 h 743"/>
              <a:gd name="T24" fmla="*/ 2147483646 w 2282"/>
              <a:gd name="T25" fmla="*/ 2147483646 h 743"/>
              <a:gd name="T26" fmla="*/ 2147483646 w 2282"/>
              <a:gd name="T27" fmla="*/ 2147483646 h 743"/>
              <a:gd name="T28" fmla="*/ 2147483646 w 2282"/>
              <a:gd name="T29" fmla="*/ 2147483646 h 743"/>
              <a:gd name="T30" fmla="*/ 0 w 2282"/>
              <a:gd name="T31" fmla="*/ 2147483646 h 743"/>
              <a:gd name="T32" fmla="*/ 0 w 2282"/>
              <a:gd name="T33" fmla="*/ 2147483646 h 743"/>
              <a:gd name="T34" fmla="*/ 2147483646 w 2282"/>
              <a:gd name="T35" fmla="*/ 2147483646 h 743"/>
              <a:gd name="T36" fmla="*/ 2147483646 w 2282"/>
              <a:gd name="T37" fmla="*/ 2147483646 h 743"/>
              <a:gd name="T38" fmla="*/ 2147483646 w 2282"/>
              <a:gd name="T39" fmla="*/ 2147483646 h 743"/>
              <a:gd name="T40" fmla="*/ 2147483646 w 2282"/>
              <a:gd name="T41" fmla="*/ 2147483646 h 743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2282"/>
              <a:gd name="T64" fmla="*/ 0 h 743"/>
              <a:gd name="T65" fmla="*/ 2282 w 2282"/>
              <a:gd name="T66" fmla="*/ 743 h 743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2282" h="743">
                <a:moveTo>
                  <a:pt x="134" y="742"/>
                </a:moveTo>
                <a:lnTo>
                  <a:pt x="2148" y="742"/>
                </a:lnTo>
                <a:lnTo>
                  <a:pt x="2192" y="714"/>
                </a:lnTo>
                <a:lnTo>
                  <a:pt x="2237" y="655"/>
                </a:lnTo>
                <a:lnTo>
                  <a:pt x="2270" y="542"/>
                </a:lnTo>
                <a:lnTo>
                  <a:pt x="2281" y="429"/>
                </a:lnTo>
                <a:lnTo>
                  <a:pt x="2281" y="313"/>
                </a:lnTo>
                <a:lnTo>
                  <a:pt x="2270" y="172"/>
                </a:lnTo>
                <a:lnTo>
                  <a:pt x="2237" y="85"/>
                </a:lnTo>
                <a:lnTo>
                  <a:pt x="2192" y="28"/>
                </a:lnTo>
                <a:lnTo>
                  <a:pt x="2148" y="0"/>
                </a:lnTo>
                <a:lnTo>
                  <a:pt x="134" y="0"/>
                </a:lnTo>
                <a:lnTo>
                  <a:pt x="89" y="28"/>
                </a:lnTo>
                <a:lnTo>
                  <a:pt x="44" y="85"/>
                </a:lnTo>
                <a:lnTo>
                  <a:pt x="11" y="172"/>
                </a:lnTo>
                <a:lnTo>
                  <a:pt x="0" y="313"/>
                </a:lnTo>
                <a:lnTo>
                  <a:pt x="0" y="429"/>
                </a:lnTo>
                <a:lnTo>
                  <a:pt x="11" y="542"/>
                </a:lnTo>
                <a:lnTo>
                  <a:pt x="44" y="655"/>
                </a:lnTo>
                <a:lnTo>
                  <a:pt x="89" y="714"/>
                </a:lnTo>
                <a:lnTo>
                  <a:pt x="134" y="742"/>
                </a:lnTo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140" name="Freeform 24">
            <a:extLst>
              <a:ext uri="{FF2B5EF4-FFF2-40B4-BE49-F238E27FC236}">
                <a16:creationId xmlns:a16="http://schemas.microsoft.com/office/drawing/2014/main" id="{774B6F1B-9878-F407-FAEA-D24B83D57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5040313"/>
            <a:ext cx="539750" cy="28733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6" name="Textfeld 106">
            <a:extLst>
              <a:ext uri="{FF2B5EF4-FFF2-40B4-BE49-F238E27FC236}">
                <a16:creationId xmlns:a16="http://schemas.microsoft.com/office/drawing/2014/main" id="{406E69B8-49A2-334E-1611-5992B45E8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5040313"/>
            <a:ext cx="2700337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700" b="1" dirty="0">
                <a:latin typeface="Arial" pitchFamily="34" charset="0"/>
                <a:cs typeface="Arial" pitchFamily="34" charset="0"/>
              </a:rPr>
              <a:t>6.2.1 Prüfung der Defekturarzneimittel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Prüfung der Defekturarzneimitte gemäß Prüfanweisung</a:t>
            </a:r>
          </a:p>
        </p:txBody>
      </p:sp>
      <p:sp>
        <p:nvSpPr>
          <p:cNvPr id="4142" name="Freeform 24">
            <a:extLst>
              <a:ext uri="{FF2B5EF4-FFF2-40B4-BE49-F238E27FC236}">
                <a16:creationId xmlns:a16="http://schemas.microsoft.com/office/drawing/2014/main" id="{36116665-0ECF-366D-3568-4688379CB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2313" y="5580063"/>
            <a:ext cx="539750" cy="82867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8" name="Textfeld 106">
            <a:extLst>
              <a:ext uri="{FF2B5EF4-FFF2-40B4-BE49-F238E27FC236}">
                <a16:creationId xmlns:a16="http://schemas.microsoft.com/office/drawing/2014/main" id="{D30C71C3-B0FE-95BD-D90B-7A7CBEF7D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2313" y="5581650"/>
            <a:ext cx="2700337" cy="84613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de-DE" altLang="de-DE" sz="700" b="1" dirty="0">
                <a:latin typeface="Arial" pitchFamily="34" charset="0"/>
                <a:cs typeface="Arial" pitchFamily="34" charset="0"/>
              </a:rPr>
              <a:t>6.2.1.2 Prüfprotokoll</a:t>
            </a:r>
          </a:p>
          <a:p>
            <a:pPr>
              <a:defRPr/>
            </a:pPr>
            <a:r>
              <a:rPr lang="de-DE" altLang="de-DE" sz="700" u="sng" dirty="0">
                <a:latin typeface="Arial" pitchFamily="34" charset="0"/>
                <a:cs typeface="Arial" pitchFamily="34" charset="0"/>
              </a:rPr>
              <a:t>Das Prüfprotokoll muss Angaben enthalten zu: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Zugrunde liegender Prüfanweisung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Prüfendem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Datum der Prüfung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Prüfergebnissen</a:t>
            </a:r>
          </a:p>
          <a:p>
            <a:pPr marL="87313" indent="-87313">
              <a:buFont typeface="Arial" panose="020B0604020202020204" pitchFamily="34" charset="0"/>
              <a:buChar char="•"/>
              <a:defRPr/>
            </a:pPr>
            <a:r>
              <a:rPr lang="de-DE" altLang="de-DE" sz="700" dirty="0">
                <a:latin typeface="Arial" pitchFamily="34" charset="0"/>
                <a:cs typeface="Arial" pitchFamily="34" charset="0"/>
              </a:rPr>
              <a:t>Unterschrift des verantwortlichen Apothekers</a:t>
            </a:r>
          </a:p>
        </p:txBody>
      </p:sp>
      <p:cxnSp>
        <p:nvCxnSpPr>
          <p:cNvPr id="4144" name="Gerade Verbindung mit Pfeil 13">
            <a:extLst>
              <a:ext uri="{FF2B5EF4-FFF2-40B4-BE49-F238E27FC236}">
                <a16:creationId xmlns:a16="http://schemas.microsoft.com/office/drawing/2014/main" id="{AABD95AF-77C8-6C6D-1DCF-E69B246B0BCB}"/>
              </a:ext>
            </a:extLst>
          </p:cNvPr>
          <p:cNvCxnSpPr>
            <a:cxnSpLocks noChangeShapeType="1"/>
            <a:stCxn id="4130" idx="4"/>
            <a:endCxn id="4111" idx="0"/>
          </p:cNvCxnSpPr>
          <p:nvPr/>
        </p:nvCxnSpPr>
        <p:spPr bwMode="auto">
          <a:xfrm flipH="1">
            <a:off x="1331913" y="792163"/>
            <a:ext cx="0" cy="287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5" name="Gerade Verbindung mit Pfeil 15">
            <a:extLst>
              <a:ext uri="{FF2B5EF4-FFF2-40B4-BE49-F238E27FC236}">
                <a16:creationId xmlns:a16="http://schemas.microsoft.com/office/drawing/2014/main" id="{638EF35F-6448-3C2F-D0BD-A9E62C76E265}"/>
              </a:ext>
            </a:extLst>
          </p:cNvPr>
          <p:cNvCxnSpPr>
            <a:cxnSpLocks noChangeShapeType="1"/>
            <a:stCxn id="4111" idx="2"/>
          </p:cNvCxnSpPr>
          <p:nvPr/>
        </p:nvCxnSpPr>
        <p:spPr bwMode="auto">
          <a:xfrm>
            <a:off x="1331913" y="1439863"/>
            <a:ext cx="0" cy="657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6" name="Gerade Verbindung mit Pfeil 21">
            <a:extLst>
              <a:ext uri="{FF2B5EF4-FFF2-40B4-BE49-F238E27FC236}">
                <a16:creationId xmlns:a16="http://schemas.microsoft.com/office/drawing/2014/main" id="{B57D63DC-8A69-F0A8-5BCC-F33BB245AFC7}"/>
              </a:ext>
            </a:extLst>
          </p:cNvPr>
          <p:cNvCxnSpPr>
            <a:cxnSpLocks noChangeShapeType="1"/>
            <a:endCxn id="4170" idx="0"/>
          </p:cNvCxnSpPr>
          <p:nvPr/>
        </p:nvCxnSpPr>
        <p:spPr bwMode="auto">
          <a:xfrm>
            <a:off x="1089025" y="3679825"/>
            <a:ext cx="4763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7" name="Gerade Verbindung mit Pfeil 27">
            <a:extLst>
              <a:ext uri="{FF2B5EF4-FFF2-40B4-BE49-F238E27FC236}">
                <a16:creationId xmlns:a16="http://schemas.microsoft.com/office/drawing/2014/main" id="{66592D33-669A-8B91-E1CA-02B84C81DA16}"/>
              </a:ext>
            </a:extLst>
          </p:cNvPr>
          <p:cNvCxnSpPr>
            <a:cxnSpLocks noChangeShapeType="1"/>
            <a:stCxn id="4099" idx="2"/>
            <a:endCxn id="4133" idx="0"/>
          </p:cNvCxnSpPr>
          <p:nvPr/>
        </p:nvCxnSpPr>
        <p:spPr bwMode="auto">
          <a:xfrm>
            <a:off x="2416175" y="4402138"/>
            <a:ext cx="0" cy="2397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8" name="Gerade Verbindung mit Pfeil 29">
            <a:extLst>
              <a:ext uri="{FF2B5EF4-FFF2-40B4-BE49-F238E27FC236}">
                <a16:creationId xmlns:a16="http://schemas.microsoft.com/office/drawing/2014/main" id="{FD448295-AA63-075F-CFFE-288818B450A1}"/>
              </a:ext>
            </a:extLst>
          </p:cNvPr>
          <p:cNvCxnSpPr>
            <a:cxnSpLocks noChangeShapeType="1"/>
            <a:stCxn id="4132" idx="2"/>
            <a:endCxn id="4134" idx="0"/>
          </p:cNvCxnSpPr>
          <p:nvPr/>
        </p:nvCxnSpPr>
        <p:spPr bwMode="auto">
          <a:xfrm>
            <a:off x="3614738" y="4402138"/>
            <a:ext cx="0" cy="2428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49" name="Gerade Verbindung mit Pfeil 2047">
            <a:extLst>
              <a:ext uri="{FF2B5EF4-FFF2-40B4-BE49-F238E27FC236}">
                <a16:creationId xmlns:a16="http://schemas.microsoft.com/office/drawing/2014/main" id="{5B7C7B82-CEA5-F9A9-F739-CCDFB1528398}"/>
              </a:ext>
            </a:extLst>
          </p:cNvPr>
          <p:cNvCxnSpPr>
            <a:cxnSpLocks noChangeShapeType="1"/>
            <a:stCxn id="4133" idx="2"/>
          </p:cNvCxnSpPr>
          <p:nvPr/>
        </p:nvCxnSpPr>
        <p:spPr bwMode="auto">
          <a:xfrm flipH="1">
            <a:off x="2411413" y="5010150"/>
            <a:ext cx="4762" cy="5349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0" name="Gerade Verbindung mit Pfeil 65">
            <a:extLst>
              <a:ext uri="{FF2B5EF4-FFF2-40B4-BE49-F238E27FC236}">
                <a16:creationId xmlns:a16="http://schemas.microsoft.com/office/drawing/2014/main" id="{6CDED134-5B45-B8A2-812B-B801E915A7C3}"/>
              </a:ext>
            </a:extLst>
          </p:cNvPr>
          <p:cNvCxnSpPr>
            <a:cxnSpLocks noChangeShapeType="1"/>
            <a:endCxn id="4135" idx="0"/>
          </p:cNvCxnSpPr>
          <p:nvPr/>
        </p:nvCxnSpPr>
        <p:spPr bwMode="auto">
          <a:xfrm>
            <a:off x="1331913" y="5775325"/>
            <a:ext cx="0" cy="5540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1" name="Gerade Verbindung mit Pfeil 67">
            <a:extLst>
              <a:ext uri="{FF2B5EF4-FFF2-40B4-BE49-F238E27FC236}">
                <a16:creationId xmlns:a16="http://schemas.microsoft.com/office/drawing/2014/main" id="{E352A683-DCD5-02BE-CFE8-AEFD2DA110BE}"/>
              </a:ext>
            </a:extLst>
          </p:cNvPr>
          <p:cNvCxnSpPr>
            <a:cxnSpLocks noChangeShapeType="1"/>
            <a:stCxn id="4135" idx="2"/>
          </p:cNvCxnSpPr>
          <p:nvPr/>
        </p:nvCxnSpPr>
        <p:spPr bwMode="auto">
          <a:xfrm>
            <a:off x="1331913" y="6559550"/>
            <a:ext cx="0" cy="6048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2" name="Text Box 53">
            <a:extLst>
              <a:ext uri="{FF2B5EF4-FFF2-40B4-BE49-F238E27FC236}">
                <a16:creationId xmlns:a16="http://schemas.microsoft.com/office/drawing/2014/main" id="{1118B678-9B12-DEA4-5137-61DFAA63C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8166100"/>
            <a:ext cx="64770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keine Mängel festgestellt</a:t>
            </a:r>
          </a:p>
        </p:txBody>
      </p:sp>
      <p:cxnSp>
        <p:nvCxnSpPr>
          <p:cNvPr id="4153" name="Gerade Verbindung mit Pfeil 81">
            <a:extLst>
              <a:ext uri="{FF2B5EF4-FFF2-40B4-BE49-F238E27FC236}">
                <a16:creationId xmlns:a16="http://schemas.microsoft.com/office/drawing/2014/main" id="{B863CD76-AD61-616B-07FE-61E049CC2334}"/>
              </a:ext>
            </a:extLst>
          </p:cNvPr>
          <p:cNvCxnSpPr>
            <a:cxnSpLocks noChangeShapeType="1"/>
            <a:endCxn id="4125" idx="0"/>
          </p:cNvCxnSpPr>
          <p:nvPr/>
        </p:nvCxnSpPr>
        <p:spPr bwMode="auto">
          <a:xfrm>
            <a:off x="1331913" y="8027988"/>
            <a:ext cx="0" cy="541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4" name="Gerade Verbindung mit Pfeil 89">
            <a:extLst>
              <a:ext uri="{FF2B5EF4-FFF2-40B4-BE49-F238E27FC236}">
                <a16:creationId xmlns:a16="http://schemas.microsoft.com/office/drawing/2014/main" id="{57461769-FCD3-2D0F-29D3-E8ABFE145285}"/>
              </a:ext>
            </a:extLst>
          </p:cNvPr>
          <p:cNvCxnSpPr>
            <a:cxnSpLocks noChangeShapeType="1"/>
            <a:stCxn id="4125" idx="2"/>
            <a:endCxn id="4136" idx="0"/>
          </p:cNvCxnSpPr>
          <p:nvPr/>
        </p:nvCxnSpPr>
        <p:spPr bwMode="auto">
          <a:xfrm>
            <a:off x="1331913" y="8928100"/>
            <a:ext cx="0" cy="360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5" name="Gerade Verbindung mit Pfeil 91">
            <a:extLst>
              <a:ext uri="{FF2B5EF4-FFF2-40B4-BE49-F238E27FC236}">
                <a16:creationId xmlns:a16="http://schemas.microsoft.com/office/drawing/2014/main" id="{E2681AA7-3648-5936-14CB-FCA4369BE46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232025" y="2519363"/>
            <a:ext cx="3238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6" name="Gerade Verbindung mit Pfeil 2117">
            <a:extLst>
              <a:ext uri="{FF2B5EF4-FFF2-40B4-BE49-F238E27FC236}">
                <a16:creationId xmlns:a16="http://schemas.microsoft.com/office/drawing/2014/main" id="{4EC8583C-742A-D0CF-B001-E56E16FFE7CE}"/>
              </a:ext>
            </a:extLst>
          </p:cNvPr>
          <p:cNvCxnSpPr>
            <a:cxnSpLocks noChangeShapeType="1"/>
            <a:endCxn id="4117" idx="2"/>
          </p:cNvCxnSpPr>
          <p:nvPr/>
        </p:nvCxnSpPr>
        <p:spPr bwMode="auto">
          <a:xfrm flipH="1" flipV="1">
            <a:off x="3340100" y="1439863"/>
            <a:ext cx="7938" cy="6572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7" name="Gerade Verbindung mit Pfeil 2119">
            <a:extLst>
              <a:ext uri="{FF2B5EF4-FFF2-40B4-BE49-F238E27FC236}">
                <a16:creationId xmlns:a16="http://schemas.microsoft.com/office/drawing/2014/main" id="{DBCF6C60-737A-AE0F-39B0-2CE4C3075676}"/>
              </a:ext>
            </a:extLst>
          </p:cNvPr>
          <p:cNvCxnSpPr>
            <a:cxnSpLocks noChangeShapeType="1"/>
            <a:stCxn id="4117" idx="1"/>
            <a:endCxn id="4111" idx="3"/>
          </p:cNvCxnSpPr>
          <p:nvPr/>
        </p:nvCxnSpPr>
        <p:spPr bwMode="auto">
          <a:xfrm flipH="1">
            <a:off x="2232025" y="1260475"/>
            <a:ext cx="2984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58" name="Gerade Verbindung mit Pfeil 2123">
            <a:extLst>
              <a:ext uri="{FF2B5EF4-FFF2-40B4-BE49-F238E27FC236}">
                <a16:creationId xmlns:a16="http://schemas.microsoft.com/office/drawing/2014/main" id="{3DD6FA4F-9C9C-5412-7618-66B12080C8A2}"/>
              </a:ext>
            </a:extLst>
          </p:cNvPr>
          <p:cNvCxnSpPr>
            <a:cxnSpLocks noChangeShapeType="1"/>
            <a:stCxn id="4116" idx="3"/>
          </p:cNvCxnSpPr>
          <p:nvPr/>
        </p:nvCxnSpPr>
        <p:spPr bwMode="auto">
          <a:xfrm flipV="1">
            <a:off x="4164013" y="2519363"/>
            <a:ext cx="731837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59" name="Text Box 53">
            <a:extLst>
              <a:ext uri="{FF2B5EF4-FFF2-40B4-BE49-F238E27FC236}">
                <a16:creationId xmlns:a16="http://schemas.microsoft.com/office/drawing/2014/main" id="{FAEA140D-AA11-C691-14E2-B9F160AD0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7563" y="7561263"/>
            <a:ext cx="576262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Mängel </a:t>
            </a:r>
            <a:br>
              <a:rPr lang="de-DE" altLang="de-DE" sz="600">
                <a:latin typeface="Arial" panose="020B0604020202020204" pitchFamily="34" charset="0"/>
              </a:rPr>
            </a:br>
            <a:r>
              <a:rPr lang="de-DE" altLang="de-DE" sz="600">
                <a:latin typeface="Arial" panose="020B0604020202020204" pitchFamily="34" charset="0"/>
              </a:rPr>
              <a:t>festgestellt</a:t>
            </a:r>
          </a:p>
        </p:txBody>
      </p:sp>
      <p:cxnSp>
        <p:nvCxnSpPr>
          <p:cNvPr id="4160" name="Gerade Verbindung mit Pfeil 2125">
            <a:extLst>
              <a:ext uri="{FF2B5EF4-FFF2-40B4-BE49-F238E27FC236}">
                <a16:creationId xmlns:a16="http://schemas.microsoft.com/office/drawing/2014/main" id="{9DF5422B-F78F-6E5F-DF9D-97D352A38411}"/>
              </a:ext>
            </a:extLst>
          </p:cNvPr>
          <p:cNvCxnSpPr>
            <a:cxnSpLocks noChangeShapeType="1"/>
            <a:stCxn id="4122" idx="3"/>
            <a:endCxn id="4123" idx="1"/>
          </p:cNvCxnSpPr>
          <p:nvPr/>
        </p:nvCxnSpPr>
        <p:spPr bwMode="auto">
          <a:xfrm>
            <a:off x="2232025" y="7591425"/>
            <a:ext cx="32385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1" name="Text Box 53">
            <a:extLst>
              <a:ext uri="{FF2B5EF4-FFF2-40B4-BE49-F238E27FC236}">
                <a16:creationId xmlns:a16="http://schemas.microsoft.com/office/drawing/2014/main" id="{E86E1203-AC69-503E-3BCB-F13B70917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71850" y="8166100"/>
            <a:ext cx="7556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Nachbesserung nicht möglich</a:t>
            </a:r>
          </a:p>
        </p:txBody>
      </p:sp>
      <p:cxnSp>
        <p:nvCxnSpPr>
          <p:cNvPr id="4162" name="Gerade Verbindung mit Pfeil 2129">
            <a:extLst>
              <a:ext uri="{FF2B5EF4-FFF2-40B4-BE49-F238E27FC236}">
                <a16:creationId xmlns:a16="http://schemas.microsoft.com/office/drawing/2014/main" id="{75AE0C61-1569-90BE-188C-3D95398E4451}"/>
              </a:ext>
            </a:extLst>
          </p:cNvPr>
          <p:cNvCxnSpPr>
            <a:cxnSpLocks noChangeShapeType="1"/>
            <a:endCxn id="4138" idx="0"/>
          </p:cNvCxnSpPr>
          <p:nvPr/>
        </p:nvCxnSpPr>
        <p:spPr bwMode="auto">
          <a:xfrm>
            <a:off x="3348038" y="8027988"/>
            <a:ext cx="11112" cy="5413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63" name="Text Box 53">
            <a:extLst>
              <a:ext uri="{FF2B5EF4-FFF2-40B4-BE49-F238E27FC236}">
                <a16:creationId xmlns:a16="http://schemas.microsoft.com/office/drawing/2014/main" id="{2F4D2E55-AA41-0247-5DEF-F68989D63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11525" y="6769100"/>
            <a:ext cx="730250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Nachbesserung möglich</a:t>
            </a:r>
          </a:p>
        </p:txBody>
      </p:sp>
      <p:cxnSp>
        <p:nvCxnSpPr>
          <p:cNvPr id="4164" name="Gerade Verbindung mit Pfeil 2133">
            <a:extLst>
              <a:ext uri="{FF2B5EF4-FFF2-40B4-BE49-F238E27FC236}">
                <a16:creationId xmlns:a16="http://schemas.microsoft.com/office/drawing/2014/main" id="{A7421649-D257-F2E4-E98A-DC42DDF3435E}"/>
              </a:ext>
            </a:extLst>
          </p:cNvPr>
          <p:cNvCxnSpPr>
            <a:cxnSpLocks noChangeShapeType="1"/>
            <a:endCxn id="4128" idx="2"/>
          </p:cNvCxnSpPr>
          <p:nvPr/>
        </p:nvCxnSpPr>
        <p:spPr bwMode="auto">
          <a:xfrm flipV="1">
            <a:off x="3359150" y="6624638"/>
            <a:ext cx="6350" cy="5397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5" name="Gerade Verbindung mit Pfeil 2135">
            <a:extLst>
              <a:ext uri="{FF2B5EF4-FFF2-40B4-BE49-F238E27FC236}">
                <a16:creationId xmlns:a16="http://schemas.microsoft.com/office/drawing/2014/main" id="{8E64088E-1333-DED8-D562-643464B7607A}"/>
              </a:ext>
            </a:extLst>
          </p:cNvPr>
          <p:cNvCxnSpPr>
            <a:cxnSpLocks noChangeShapeType="1"/>
            <a:stCxn id="4128" idx="1"/>
            <a:endCxn id="4135" idx="3"/>
          </p:cNvCxnSpPr>
          <p:nvPr/>
        </p:nvCxnSpPr>
        <p:spPr bwMode="auto">
          <a:xfrm flipH="1" flipV="1">
            <a:off x="2232025" y="6443663"/>
            <a:ext cx="3238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6" name="Gewinkelte Verbindung 2141">
            <a:extLst>
              <a:ext uri="{FF2B5EF4-FFF2-40B4-BE49-F238E27FC236}">
                <a16:creationId xmlns:a16="http://schemas.microsoft.com/office/drawing/2014/main" id="{8009A292-5D34-F8CC-2B2F-E0BC2BA1A132}"/>
              </a:ext>
            </a:extLst>
          </p:cNvPr>
          <p:cNvCxnSpPr>
            <a:cxnSpLocks noChangeShapeType="1"/>
            <a:endCxn id="4129" idx="1"/>
          </p:cNvCxnSpPr>
          <p:nvPr/>
        </p:nvCxnSpPr>
        <p:spPr bwMode="auto">
          <a:xfrm rot="5400000" flipH="1" flipV="1">
            <a:off x="1431925" y="1865313"/>
            <a:ext cx="376238" cy="214312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7" name="Gewinkelte Verbindung 97">
            <a:extLst>
              <a:ext uri="{FF2B5EF4-FFF2-40B4-BE49-F238E27FC236}">
                <a16:creationId xmlns:a16="http://schemas.microsoft.com/office/drawing/2014/main" id="{E79D64E6-CF27-82CF-71D7-1A6B5F623889}"/>
              </a:ext>
            </a:extLst>
          </p:cNvPr>
          <p:cNvCxnSpPr>
            <a:cxnSpLocks noChangeShapeType="1"/>
            <a:endCxn id="2067" idx="1"/>
          </p:cNvCxnSpPr>
          <p:nvPr/>
        </p:nvCxnSpPr>
        <p:spPr bwMode="auto">
          <a:xfrm rot="16200000" flipH="1">
            <a:off x="4111626" y="1000125"/>
            <a:ext cx="628650" cy="212725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8" name="Gewinkelte Verbindung 103">
            <a:extLst>
              <a:ext uri="{FF2B5EF4-FFF2-40B4-BE49-F238E27FC236}">
                <a16:creationId xmlns:a16="http://schemas.microsoft.com/office/drawing/2014/main" id="{E7E6A4E4-ABD7-F02C-95A1-F6C8A41881D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1800225" y="792163"/>
            <a:ext cx="2519363" cy="287337"/>
          </a:xfrm>
          <a:prstGeom prst="bentConnector3">
            <a:avLst>
              <a:gd name="adj1" fmla="val -213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69" name="Gerade Verbindung 132">
            <a:extLst>
              <a:ext uri="{FF2B5EF4-FFF2-40B4-BE49-F238E27FC236}">
                <a16:creationId xmlns:a16="http://schemas.microsoft.com/office/drawing/2014/main" id="{2C0D1CBA-E0CD-D3F7-68EA-602B92C4E0AC}"/>
              </a:ext>
            </a:extLst>
          </p:cNvPr>
          <p:cNvCxnSpPr>
            <a:cxnSpLocks noChangeShapeType="1"/>
            <a:stCxn id="88" idx="1"/>
            <a:endCxn id="4100" idx="3"/>
          </p:cNvCxnSpPr>
          <p:nvPr/>
        </p:nvCxnSpPr>
        <p:spPr bwMode="auto">
          <a:xfrm flipH="1" flipV="1">
            <a:off x="4140200" y="5661025"/>
            <a:ext cx="392113" cy="3429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70" name="Text Box 10">
            <a:extLst>
              <a:ext uri="{FF2B5EF4-FFF2-40B4-BE49-F238E27FC236}">
                <a16:creationId xmlns:a16="http://schemas.microsoft.com/office/drawing/2014/main" id="{7A9D868E-9907-6C7C-4048-5DB3B836C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4032250"/>
            <a:ext cx="1293813" cy="3698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Als Stammzuberei-tung ins Standgefäß</a:t>
            </a:r>
          </a:p>
        </p:txBody>
      </p:sp>
      <p:cxnSp>
        <p:nvCxnSpPr>
          <p:cNvPr id="4171" name="Gerade Verbindung mit Pfeil 21">
            <a:extLst>
              <a:ext uri="{FF2B5EF4-FFF2-40B4-BE49-F238E27FC236}">
                <a16:creationId xmlns:a16="http://schemas.microsoft.com/office/drawing/2014/main" id="{7A8E615D-A327-BBAA-9333-FF520F2E5443}"/>
              </a:ext>
            </a:extLst>
          </p:cNvPr>
          <p:cNvCxnSpPr>
            <a:cxnSpLocks noChangeShapeType="1"/>
            <a:endCxn id="4099" idx="0"/>
          </p:cNvCxnSpPr>
          <p:nvPr/>
        </p:nvCxnSpPr>
        <p:spPr bwMode="auto">
          <a:xfrm>
            <a:off x="2411413" y="3679825"/>
            <a:ext cx="4762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2" name="Gerade Verbindung mit Pfeil 21">
            <a:extLst>
              <a:ext uri="{FF2B5EF4-FFF2-40B4-BE49-F238E27FC236}">
                <a16:creationId xmlns:a16="http://schemas.microsoft.com/office/drawing/2014/main" id="{A8B19A19-E91C-1DB0-374C-4A050A8B16DD}"/>
              </a:ext>
            </a:extLst>
          </p:cNvPr>
          <p:cNvCxnSpPr>
            <a:cxnSpLocks noChangeShapeType="1"/>
            <a:endCxn id="4132" idx="0"/>
          </p:cNvCxnSpPr>
          <p:nvPr/>
        </p:nvCxnSpPr>
        <p:spPr bwMode="auto">
          <a:xfrm>
            <a:off x="3614738" y="3679825"/>
            <a:ext cx="0" cy="3524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73" name="Text Box 10">
            <a:extLst>
              <a:ext uri="{FF2B5EF4-FFF2-40B4-BE49-F238E27FC236}">
                <a16:creationId xmlns:a16="http://schemas.microsoft.com/office/drawing/2014/main" id="{E93476B9-7048-6775-2299-CC0CFCF05F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850" y="4641850"/>
            <a:ext cx="127635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5.3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Kennzeichnung</a:t>
            </a:r>
          </a:p>
        </p:txBody>
      </p:sp>
      <p:cxnSp>
        <p:nvCxnSpPr>
          <p:cNvPr id="4174" name="Gerade Verbindung mit Pfeil 27">
            <a:extLst>
              <a:ext uri="{FF2B5EF4-FFF2-40B4-BE49-F238E27FC236}">
                <a16:creationId xmlns:a16="http://schemas.microsoft.com/office/drawing/2014/main" id="{4E7CDE6C-2681-A10D-35C9-64E162F3CF5B}"/>
              </a:ext>
            </a:extLst>
          </p:cNvPr>
          <p:cNvCxnSpPr>
            <a:cxnSpLocks noChangeShapeType="1"/>
            <a:stCxn id="4170" idx="2"/>
            <a:endCxn id="4173" idx="0"/>
          </p:cNvCxnSpPr>
          <p:nvPr/>
        </p:nvCxnSpPr>
        <p:spPr bwMode="auto">
          <a:xfrm flipH="1">
            <a:off x="1089025" y="4402138"/>
            <a:ext cx="4763" cy="2397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5" name="Gerade Verbindung mit Pfeil 2047">
            <a:extLst>
              <a:ext uri="{FF2B5EF4-FFF2-40B4-BE49-F238E27FC236}">
                <a16:creationId xmlns:a16="http://schemas.microsoft.com/office/drawing/2014/main" id="{5224F64B-DBFD-EB5E-4858-2ECAE4D3ED8D}"/>
              </a:ext>
            </a:extLst>
          </p:cNvPr>
          <p:cNvCxnSpPr>
            <a:cxnSpLocks noChangeShapeType="1"/>
            <a:stCxn id="4173" idx="2"/>
          </p:cNvCxnSpPr>
          <p:nvPr/>
        </p:nvCxnSpPr>
        <p:spPr bwMode="auto">
          <a:xfrm>
            <a:off x="1089025" y="5010150"/>
            <a:ext cx="0" cy="5699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6" name="Gerade Verbindung mit Pfeil 2047">
            <a:extLst>
              <a:ext uri="{FF2B5EF4-FFF2-40B4-BE49-F238E27FC236}">
                <a16:creationId xmlns:a16="http://schemas.microsoft.com/office/drawing/2014/main" id="{8016F8A4-7563-8E38-59AB-29DC63238965}"/>
              </a:ext>
            </a:extLst>
          </p:cNvPr>
          <p:cNvCxnSpPr>
            <a:cxnSpLocks noChangeShapeType="1"/>
            <a:stCxn id="4134" idx="2"/>
          </p:cNvCxnSpPr>
          <p:nvPr/>
        </p:nvCxnSpPr>
        <p:spPr bwMode="auto">
          <a:xfrm>
            <a:off x="3614738" y="5013325"/>
            <a:ext cx="11112" cy="5318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7" name="Gerade Verbindung 132">
            <a:extLst>
              <a:ext uri="{FF2B5EF4-FFF2-40B4-BE49-F238E27FC236}">
                <a16:creationId xmlns:a16="http://schemas.microsoft.com/office/drawing/2014/main" id="{C0F8BCBD-4F8D-C8DC-2A89-39F10E1A3EF9}"/>
              </a:ext>
            </a:extLst>
          </p:cNvPr>
          <p:cNvCxnSpPr>
            <a:cxnSpLocks noChangeShapeType="1"/>
            <a:stCxn id="86" idx="1"/>
            <a:endCxn id="4100" idx="3"/>
          </p:cNvCxnSpPr>
          <p:nvPr/>
        </p:nvCxnSpPr>
        <p:spPr bwMode="auto">
          <a:xfrm flipH="1">
            <a:off x="4140200" y="5194300"/>
            <a:ext cx="392113" cy="4667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8" name="Gewinkelter Verbinder 3">
            <a:extLst>
              <a:ext uri="{FF2B5EF4-FFF2-40B4-BE49-F238E27FC236}">
                <a16:creationId xmlns:a16="http://schemas.microsoft.com/office/drawing/2014/main" id="{DA5F7A0C-008D-9F85-61B9-01544A503BD9}"/>
              </a:ext>
            </a:extLst>
          </p:cNvPr>
          <p:cNvCxnSpPr>
            <a:cxnSpLocks noChangeShapeType="1"/>
            <a:endCxn id="4098" idx="0"/>
          </p:cNvCxnSpPr>
          <p:nvPr/>
        </p:nvCxnSpPr>
        <p:spPr bwMode="auto">
          <a:xfrm>
            <a:off x="1331913" y="2952750"/>
            <a:ext cx="958850" cy="496888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79" name="Gerader Verbinder 2">
            <a:extLst>
              <a:ext uri="{FF2B5EF4-FFF2-40B4-BE49-F238E27FC236}">
                <a16:creationId xmlns:a16="http://schemas.microsoft.com/office/drawing/2014/main" id="{930764B6-81D7-9192-105E-3DDFA524876A}"/>
              </a:ext>
            </a:extLst>
          </p:cNvPr>
          <p:cNvCxnSpPr>
            <a:cxnSpLocks noChangeShapeType="1"/>
            <a:stCxn id="4134" idx="3"/>
            <a:endCxn id="2053" idx="1"/>
          </p:cNvCxnSpPr>
          <p:nvPr/>
        </p:nvCxnSpPr>
        <p:spPr bwMode="auto">
          <a:xfrm flipV="1">
            <a:off x="4140200" y="4110038"/>
            <a:ext cx="392113" cy="7191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717</Words>
  <Application>Microsoft Office PowerPoint</Application>
  <PresentationFormat>Benutzerdefiniert</PresentationFormat>
  <Paragraphs>144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Times New Roman</vt:lpstr>
      <vt:lpstr>Arial</vt:lpstr>
      <vt:lpstr>StarBats</vt:lpstr>
      <vt:lpstr>Standarddesign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Reimer, Elisabeth</dc:creator>
  <cp:lastModifiedBy>Reimer, Elisabeth</cp:lastModifiedBy>
  <cp:revision>193</cp:revision>
  <cp:lastPrinted>2018-07-09T14:20:42Z</cp:lastPrinted>
  <dcterms:created xsi:type="dcterms:W3CDTF">2002-12-09T13:29:54Z</dcterms:created>
  <dcterms:modified xsi:type="dcterms:W3CDTF">2023-06-09T11:49:03Z</dcterms:modified>
</cp:coreProperties>
</file>