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72" r:id="rId2"/>
    <p:sldMasterId id="2147483660" r:id="rId3"/>
  </p:sldMasterIdLst>
  <p:notesMasterIdLst>
    <p:notesMasterId r:id="rId7"/>
  </p:notesMasterIdLst>
  <p:handoutMasterIdLst>
    <p:handoutMasterId r:id="rId8"/>
  </p:handoutMasterIdLst>
  <p:sldIdLst>
    <p:sldId id="257" r:id="rId4"/>
    <p:sldId id="258" r:id="rId5"/>
    <p:sldId id="259" r:id="rId6"/>
  </p:sldIdLst>
  <p:sldSz cx="7559675" cy="10080625"/>
  <p:notesSz cx="6797675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5">
          <p15:clr>
            <a:srgbClr val="A4A3A4"/>
          </p15:clr>
        </p15:guide>
        <p15:guide id="2" pos="319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674">
          <p15:clr>
            <a:srgbClr val="A4A3A4"/>
          </p15:clr>
        </p15:guide>
        <p15:guide id="2" pos="194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BAC2FA"/>
    <a:srgbClr val="ECEC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65" autoAdjust="0"/>
    <p:restoredTop sz="90952" autoAdjust="0"/>
  </p:normalViewPr>
  <p:slideViewPr>
    <p:cSldViewPr>
      <p:cViewPr>
        <p:scale>
          <a:sx n="130" d="100"/>
          <a:sy n="130" d="100"/>
        </p:scale>
        <p:origin x="300" y="-1992"/>
      </p:cViewPr>
      <p:guideLst>
        <p:guide orient="horz" pos="5125"/>
        <p:guide pos="3197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674"/>
        <p:guide pos="1943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3BAB0630-594E-9540-F9FF-4464331AA51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3775" tIns="41887" rIns="83775" bIns="41887" numCol="1" anchor="t" anchorCtr="0" compatLnSpc="1">
            <a:prstTxWarp prst="textNoShape">
              <a:avLst/>
            </a:prstTxWarp>
          </a:bodyPr>
          <a:lstStyle>
            <a:lvl1pPr>
              <a:defRPr sz="11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F6C0093C-D6DE-3E79-6E9A-32E98118A4F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36988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3775" tIns="41887" rIns="83775" bIns="41887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6" name="Rectangle 4">
            <a:extLst>
              <a:ext uri="{FF2B5EF4-FFF2-40B4-BE49-F238E27FC236}">
                <a16:creationId xmlns:a16="http://schemas.microsoft.com/office/drawing/2014/main" id="{F3C911CE-09F9-329F-29B9-AF006F72BE2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09113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3775" tIns="41887" rIns="83775" bIns="41887" numCol="1" anchor="b" anchorCtr="0" compatLnSpc="1">
            <a:prstTxWarp prst="textNoShape">
              <a:avLst/>
            </a:prstTxWarp>
          </a:bodyPr>
          <a:lstStyle>
            <a:lvl1pPr>
              <a:defRPr sz="11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7" name="Rectangle 5">
            <a:extLst>
              <a:ext uri="{FF2B5EF4-FFF2-40B4-BE49-F238E27FC236}">
                <a16:creationId xmlns:a16="http://schemas.microsoft.com/office/drawing/2014/main" id="{06E1DD63-A2D2-40E8-9AA2-0326F37C7A9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36988" y="9409113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3775" tIns="41887" rIns="83775" bIns="41887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040DAEFA-6110-46A9-A985-73351155BD9C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8914D7C7-E9E9-1172-A589-9A670F8D7421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111375" y="954088"/>
            <a:ext cx="2573338" cy="343376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93EA6C6D-F7EE-4CCA-E2CA-1B6618AA478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52513" y="4722813"/>
            <a:ext cx="4697412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6738" y="3132138"/>
            <a:ext cx="6426200" cy="2160587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33475" y="5711825"/>
            <a:ext cx="5292725" cy="25765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832806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7825" y="403225"/>
            <a:ext cx="6804025" cy="16811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77825" y="2352675"/>
            <a:ext cx="6804025" cy="66516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518295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5481638" y="403225"/>
            <a:ext cx="1700212" cy="860107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77825" y="403225"/>
            <a:ext cx="4951413" cy="86010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8962765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6738" y="3132138"/>
            <a:ext cx="6426200" cy="2160587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33475" y="5711825"/>
            <a:ext cx="5292725" cy="257651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3534281-1DB1-E7CF-CBF6-EA09B6FCF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269D96-9B28-4C8B-BF78-AECBE2D5CCF6}" type="datetimeFigureOut">
              <a:rPr lang="de-DE"/>
              <a:pPr>
                <a:defRPr/>
              </a:pPr>
              <a:t>30.07.2026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159012D-023B-8967-945E-A4CB701E9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255D760-18DE-99A1-4FCD-B3B85A58B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D7923E-673D-4E7C-8A46-CA909E24C695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595519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C0A2A03-A419-0A8B-BC66-9CD534892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2B2C3-1897-4855-817E-F705D6A8FC1E}" type="datetimeFigureOut">
              <a:rPr lang="de-DE"/>
              <a:pPr>
                <a:defRPr/>
              </a:pPr>
              <a:t>30.07.2026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40587CE-76FB-B74C-D236-623BF9C5A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16221C2-07E5-E7B9-4876-3C4699F35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2481D8-FAA5-4D94-A1AB-8F4CC46DA193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534266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6900" y="6477000"/>
            <a:ext cx="6426200" cy="20034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96900" y="4271963"/>
            <a:ext cx="6426200" cy="22050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F4C3919-FCEA-F3D7-3D00-B81F2D4C5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63BFE-CEF7-4478-9B74-4CC3ED9D38C7}" type="datetimeFigureOut">
              <a:rPr lang="de-DE"/>
              <a:pPr>
                <a:defRPr/>
              </a:pPr>
              <a:t>30.07.2026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51AAB41-DE12-AD28-1AA4-36A30E56D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8EFB91D-66BC-FE56-E92D-786E0C0F0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143107-A8BA-4671-98CB-33F552B59790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760721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77825" y="2352675"/>
            <a:ext cx="3325813" cy="6651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856038" y="2352675"/>
            <a:ext cx="3325812" cy="6651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E77DA299-9C9B-1AB5-4EFC-AB8B6521D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7B27A6-6138-4DAB-A50B-E65717DF7E06}" type="datetimeFigureOut">
              <a:rPr lang="de-DE"/>
              <a:pPr>
                <a:defRPr/>
              </a:pPr>
              <a:t>30.07.2026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84654D14-76FB-82FC-6013-16446A888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238E1F7B-5332-D9A4-6061-D2C39CB69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B44357-BF56-4842-B40D-312B5A801820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1331444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77825" y="2255838"/>
            <a:ext cx="3340100" cy="9413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77825" y="3197225"/>
            <a:ext cx="3340100" cy="5807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840163" y="2255838"/>
            <a:ext cx="3341687" cy="9413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840163" y="3197225"/>
            <a:ext cx="3341687" cy="5807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89B0C4AA-765B-9A53-E2A8-04DA8B0AB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F02C89-D029-4A5E-A63B-7412A7D274A6}" type="datetimeFigureOut">
              <a:rPr lang="de-DE"/>
              <a:pPr>
                <a:defRPr/>
              </a:pPr>
              <a:t>30.07.2026</a:t>
            </a:fld>
            <a:endParaRPr 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43F0D0D5-0C9B-0A6A-D7D1-8F94A8EBC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7AFA12BF-1736-FE50-14B5-FF79D7CD6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CECB0D-EA21-4B6B-B307-D668F81E27F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0009007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0AEE9915-1573-E0FB-E65D-0E90B487A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01AFE0-1907-477A-91FB-22BBA9BFB044}" type="datetimeFigureOut">
              <a:rPr lang="de-DE"/>
              <a:pPr>
                <a:defRPr/>
              </a:pPr>
              <a:t>30.07.2026</a:t>
            </a:fld>
            <a:endParaRPr lang="de-DE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DBFE9D8F-16B2-4D9F-7683-079BA7503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15D91364-6041-7D47-A2FD-88E63B27E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706886-FC77-495B-9B12-B971FB7A3D2C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2107451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1939AB5F-A1C5-2556-CDBD-FD3AE8D8F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8C8FD-E93F-4301-BEDB-512D7D0ECDDD}" type="datetimeFigureOut">
              <a:rPr lang="de-DE"/>
              <a:pPr>
                <a:defRPr/>
              </a:pPr>
              <a:t>30.07.2026</a:t>
            </a:fld>
            <a:endParaRPr lang="de-DE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198D4C8D-7653-45A0-453D-37FB7A653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id="{EB7E9BE1-0E4A-0F3B-CA4D-4083C601F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EB3A0C-03DD-4A2B-8770-3E84C18F4D6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802514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7825" y="401638"/>
            <a:ext cx="2487613" cy="17081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955925" y="401638"/>
            <a:ext cx="4225925" cy="86026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77825" y="2109788"/>
            <a:ext cx="2487613" cy="68945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2009B3A8-AF1F-C138-30B1-D3F8F1E5C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4E0A1-5AB3-4391-AF39-6F57EE907D0A}" type="datetimeFigureOut">
              <a:rPr lang="de-DE"/>
              <a:pPr>
                <a:defRPr/>
              </a:pPr>
              <a:t>30.07.2026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8FAEA970-7149-9B88-FBAD-863F19830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7512760D-907D-EACF-ADC9-C028DF124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1E924A-F9BB-4C55-9339-DA43A8FBADA9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59896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7825" y="403225"/>
            <a:ext cx="6804025" cy="16811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77825" y="2352675"/>
            <a:ext cx="6804025" cy="66516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8771428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1138" y="7056438"/>
            <a:ext cx="4537075" cy="8334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481138" y="900113"/>
            <a:ext cx="4537075" cy="604837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481138" y="7889875"/>
            <a:ext cx="4537075" cy="11826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D377563B-0ABE-A78B-8219-6AC14650B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41173-317D-4A65-80B9-F91A9E786BBF}" type="datetimeFigureOut">
              <a:rPr lang="de-DE"/>
              <a:pPr>
                <a:defRPr/>
              </a:pPr>
              <a:t>30.07.2026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CB4D6831-E1C3-E1BB-9FEF-A3A6DB971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42B58365-99AC-2948-6B5C-6A688099D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2CC318-1EBD-484D-BF81-A3902F632671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702299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43D1BA4-1699-F5B6-E79E-A448A38AC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4EDD98-5DC0-40A1-BF13-088F1A12DE16}" type="datetimeFigureOut">
              <a:rPr lang="de-DE"/>
              <a:pPr>
                <a:defRPr/>
              </a:pPr>
              <a:t>30.07.2026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8F5A6A3-0094-989F-7C95-B2089FA71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97456FE-A1D8-133A-30A2-1E7E53715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D7E928-B9CD-4F5F-9938-BD7C4BF0556F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040532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5481638" y="403225"/>
            <a:ext cx="1700212" cy="860107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77825" y="403225"/>
            <a:ext cx="4951413" cy="860107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95F5D02-3B3D-F8D1-11FF-FBB710712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43035-DAA7-4820-8537-8DF6274B8CB5}" type="datetimeFigureOut">
              <a:rPr lang="de-DE"/>
              <a:pPr>
                <a:defRPr/>
              </a:pPr>
              <a:t>30.07.2026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9291739-C719-FEEC-CEF9-E84DE4778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A219AE9-53B3-74E9-33FF-EA715D098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35E683-8657-4B9D-A123-C43B38F91D47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454997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87069F1E-7F4D-7355-5775-BCB18E88C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0A71EF-AEEB-4A58-AC2F-4CFA945B8AEA}" type="datetimeFigureOut">
              <a:rPr lang="de-DE"/>
              <a:pPr>
                <a:defRPr/>
              </a:pPr>
              <a:t>30.07.2026</a:t>
            </a:fld>
            <a:endParaRPr lang="de-DE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AF664307-EF8D-3BD4-DE6B-C907E8222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6389CFF1-0478-3A50-3D4A-13BE1BDA1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E831C7-39D0-4DD0-A360-298AEF7E8AA5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874893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6738" y="3132138"/>
            <a:ext cx="6426200" cy="2160587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33475" y="5711825"/>
            <a:ext cx="5292725" cy="257651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EBD5126-E31C-40D9-3BF8-265D7CF8E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0218E-6BA7-4361-A460-A0A768100232}" type="datetimeFigureOut">
              <a:rPr lang="de-DE"/>
              <a:pPr>
                <a:defRPr/>
              </a:pPr>
              <a:t>30.07.2026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5C221A4-A2FD-DEC6-EB6F-0B76248AE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04404B-46A7-D4A7-D147-7773F15C6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BCE1F9-BA09-4AB1-BBC4-ED46E83F432E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249256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E9D0E70-0A58-D97B-8F78-AA6EB5407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D164A-9209-4621-950E-D46782DD3A79}" type="datetimeFigureOut">
              <a:rPr lang="de-DE"/>
              <a:pPr>
                <a:defRPr/>
              </a:pPr>
              <a:t>30.07.2026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B48E881-5022-5173-8F09-EA0C9F96A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1AC05C8-F15C-F9BA-ACF0-C16B0DA5D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3D6CAF-0C4D-4DFD-87BD-01077BBBF15A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518951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6900" y="6477000"/>
            <a:ext cx="6426200" cy="20034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96900" y="4271963"/>
            <a:ext cx="6426200" cy="22050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D93FB95-5A25-28E1-19F9-E770AE39B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A305B-64B4-4F5F-8B2B-A7AF6C968ABD}" type="datetimeFigureOut">
              <a:rPr lang="de-DE"/>
              <a:pPr>
                <a:defRPr/>
              </a:pPr>
              <a:t>30.07.2026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D2A72D8-42C5-A5E9-550C-45D77E10A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BE7808E-7AF2-54A6-45E0-B0CE43DC7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B8F04B-0E91-48AD-93E3-72B700317DA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0017523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77825" y="2352675"/>
            <a:ext cx="3325813" cy="6651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856038" y="2352675"/>
            <a:ext cx="3325812" cy="6651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DC8AFE4B-E9BB-2F47-3FAC-6A002AE7C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F9AFF-6F70-45E9-9AF2-F251E7ADF866}" type="datetimeFigureOut">
              <a:rPr lang="de-DE"/>
              <a:pPr>
                <a:defRPr/>
              </a:pPr>
              <a:t>30.07.2026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CD440501-BBCC-8930-54BF-D60C15070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D395633B-9B52-91EC-DF05-1F4A7731B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809CD2-DDE8-4945-9C3C-1FAAF31D2A09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5014889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77825" y="2255838"/>
            <a:ext cx="3340100" cy="9413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77825" y="3197225"/>
            <a:ext cx="3340100" cy="5807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840163" y="2255838"/>
            <a:ext cx="3341687" cy="9413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840163" y="3197225"/>
            <a:ext cx="3341687" cy="5807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DD2E787E-9760-A84E-9168-CB39A170A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704247-8994-4755-BDE5-E1D30A3CF344}" type="datetimeFigureOut">
              <a:rPr lang="de-DE"/>
              <a:pPr>
                <a:defRPr/>
              </a:pPr>
              <a:t>30.07.2026</a:t>
            </a:fld>
            <a:endParaRPr 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3A803709-0BC2-E966-A56C-CD28BB97D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9E51E293-967F-D186-BA87-19CDAAB9A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E9BEB4-11C0-491F-8071-CD974E154A37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0466634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16C3D1C8-752B-DEFB-9207-656FE07A9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72AB67-8798-481E-964D-691F6E7FAF86}" type="datetimeFigureOut">
              <a:rPr lang="de-DE"/>
              <a:pPr>
                <a:defRPr/>
              </a:pPr>
              <a:t>30.07.2026</a:t>
            </a:fld>
            <a:endParaRPr lang="de-DE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D39A1C2D-30DF-D7DE-F6FF-8BF3F25C2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C7BBDF43-9E1A-BC21-78B6-BBC9F25F6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4ACB5B-688D-4C33-BDB7-66151A6BA4C5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02035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6900" y="6477000"/>
            <a:ext cx="6426200" cy="200342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96900" y="4271963"/>
            <a:ext cx="6426200" cy="22050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4308851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9ECB7E31-FDCF-74BE-1503-2784F3AC0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FD8FD-136C-4772-9B9D-341F71F99121}" type="datetimeFigureOut">
              <a:rPr lang="de-DE"/>
              <a:pPr>
                <a:defRPr/>
              </a:pPr>
              <a:t>30.07.2026</a:t>
            </a:fld>
            <a:endParaRPr lang="de-DE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8C323A01-D378-69FE-E668-38320B564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id="{F5288552-D07D-3BA5-4724-675B06BA9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E29366-FF09-4186-9884-35E59F86D30A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296890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7825" y="401638"/>
            <a:ext cx="2487613" cy="17081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955925" y="401638"/>
            <a:ext cx="4225925" cy="86026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77825" y="2109788"/>
            <a:ext cx="2487613" cy="68945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D6E99B89-3928-8D17-8951-530C89793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2A731-39F1-4C00-9FEA-1B116FC19702}" type="datetimeFigureOut">
              <a:rPr lang="de-DE"/>
              <a:pPr>
                <a:defRPr/>
              </a:pPr>
              <a:t>30.07.2026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C8CA1CE5-E9A3-3F12-B914-CCD329E39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C9A67446-87E9-6A10-C294-E4C35E4B9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6BA4EA-21F6-48EA-90A3-55DC4B3218E3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982195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1138" y="7056438"/>
            <a:ext cx="4537075" cy="8334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481138" y="900113"/>
            <a:ext cx="4537075" cy="604837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481138" y="7889875"/>
            <a:ext cx="4537075" cy="11826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AD6D3704-4DAB-E499-B0BC-4FC7F1155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51B8E-4FEC-4A84-8207-819A7638D099}" type="datetimeFigureOut">
              <a:rPr lang="de-DE"/>
              <a:pPr>
                <a:defRPr/>
              </a:pPr>
              <a:t>30.07.2026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666F3681-7DCD-0672-F8C0-9120B93F0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A7FBD46F-6A18-C5FE-773D-5E16E0710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6B0865-073A-4A6F-930D-10817AE9B41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846807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757A556-4B30-3E84-C72D-BAE83A977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360B9-4D03-4E96-AC89-D6E0F3B806A1}" type="datetimeFigureOut">
              <a:rPr lang="de-DE"/>
              <a:pPr>
                <a:defRPr/>
              </a:pPr>
              <a:t>30.07.2026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9AFD3CF-1D4C-B8E6-FCA9-43262EA55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3464E4-8A16-1446-012F-FE2A36780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4BF1EF-3E1D-4F62-B080-9414D7111F8C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333812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5481638" y="403225"/>
            <a:ext cx="1700212" cy="860107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77825" y="403225"/>
            <a:ext cx="4951413" cy="860107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918230D-451F-A4C1-B051-658CDE38C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45EA4-26B3-4ECC-98F5-5A4C1E973279}" type="datetimeFigureOut">
              <a:rPr lang="de-DE"/>
              <a:pPr>
                <a:defRPr/>
              </a:pPr>
              <a:t>30.07.2026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EA9B9B8-F9B4-6EF8-97B5-10630E678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8168B6B-6EDE-D6CC-80ED-B12A00B7F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2C8672-0320-4DAA-A3BC-937AFE1991EB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9293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7825" y="403225"/>
            <a:ext cx="6804025" cy="16811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77825" y="2352675"/>
            <a:ext cx="3325813" cy="66516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856038" y="2352675"/>
            <a:ext cx="3325812" cy="66516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39566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7825" y="403225"/>
            <a:ext cx="6804025" cy="16811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77825" y="2255838"/>
            <a:ext cx="3340100" cy="9413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77825" y="3197225"/>
            <a:ext cx="3340100" cy="58070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840163" y="2255838"/>
            <a:ext cx="3341687" cy="9413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840163" y="3197225"/>
            <a:ext cx="3341687" cy="58070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683543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7825" y="403225"/>
            <a:ext cx="6804025" cy="16811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878215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516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7825" y="401638"/>
            <a:ext cx="2487613" cy="17081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955925" y="401638"/>
            <a:ext cx="4225925" cy="86026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77825" y="2109788"/>
            <a:ext cx="2487613" cy="6894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68935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481138" y="900113"/>
            <a:ext cx="4537075" cy="6048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481138" y="7889875"/>
            <a:ext cx="4537075" cy="1182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377825" y="403225"/>
            <a:ext cx="6804025" cy="16811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483291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Bats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Bats" charset="0"/>
        <a:defRPr sz="4400">
          <a:solidFill>
            <a:srgbClr val="000000"/>
          </a:solidFill>
          <a:latin typeface="Times New Roman" pitchFamily="18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Bats" charset="0"/>
        <a:defRPr sz="4400">
          <a:solidFill>
            <a:srgbClr val="000000"/>
          </a:solidFill>
          <a:latin typeface="Times New Roman" pitchFamily="18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Bats" charset="0"/>
        <a:defRPr sz="4400">
          <a:solidFill>
            <a:srgbClr val="000000"/>
          </a:solidFill>
          <a:latin typeface="Times New Roman" pitchFamily="18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Bats" charset="0"/>
        <a:defRPr sz="4400">
          <a:solidFill>
            <a:srgbClr val="000000"/>
          </a:solidFill>
          <a:latin typeface="Times New Roman" pitchFamily="18" charset="0"/>
        </a:defRPr>
      </a:lvl5pPr>
      <a:lvl6pPr marL="1897063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Bats" charset="0"/>
        <a:defRPr sz="4400">
          <a:solidFill>
            <a:srgbClr val="000000"/>
          </a:solidFill>
          <a:latin typeface="Times New Roman" pitchFamily="18" charset="0"/>
        </a:defRPr>
      </a:lvl6pPr>
      <a:lvl7pPr marL="2354263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Bats" charset="0"/>
        <a:defRPr sz="4400">
          <a:solidFill>
            <a:srgbClr val="000000"/>
          </a:solidFill>
          <a:latin typeface="Times New Roman" pitchFamily="18" charset="0"/>
        </a:defRPr>
      </a:lvl7pPr>
      <a:lvl8pPr marL="2811463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Bats" charset="0"/>
        <a:defRPr sz="4400">
          <a:solidFill>
            <a:srgbClr val="000000"/>
          </a:solidFill>
          <a:latin typeface="Times New Roman" pitchFamily="18" charset="0"/>
        </a:defRPr>
      </a:lvl8pPr>
      <a:lvl9pPr marL="3268663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Bats" charset="0"/>
        <a:defRPr sz="4400">
          <a:solidFill>
            <a:srgbClr val="000000"/>
          </a:solidFill>
          <a:latin typeface="Times New Roman" pitchFamily="18" charset="0"/>
        </a:defRPr>
      </a:lvl9pPr>
    </p:titleStyle>
    <p:bodyStyle>
      <a:lvl1pPr marL="431800" indent="-323850" algn="l" defTabSz="449263" rtl="0" eaLnBrk="0" fontAlgn="base" hangingPunct="0">
        <a:spcBef>
          <a:spcPct val="0"/>
        </a:spcBef>
        <a:spcAft>
          <a:spcPts val="1413"/>
        </a:spcAft>
        <a:buClr>
          <a:srgbClr val="000000"/>
        </a:buClr>
        <a:buSzPct val="45000"/>
        <a:buFont typeface="StarBats" charset="0"/>
        <a:buChar char="&quot;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863600" indent="-287338" algn="l" defTabSz="449263" rtl="0" eaLnBrk="0" fontAlgn="base" hangingPunct="0">
        <a:spcBef>
          <a:spcPct val="0"/>
        </a:spcBef>
        <a:spcAft>
          <a:spcPts val="1125"/>
        </a:spcAft>
        <a:buClr>
          <a:srgbClr val="000000"/>
        </a:buClr>
        <a:buSzPct val="75000"/>
        <a:buFont typeface="StarBats" charset="0"/>
        <a:buChar char=""/>
        <a:defRPr sz="2800">
          <a:solidFill>
            <a:srgbClr val="000000"/>
          </a:solidFill>
          <a:latin typeface="+mn-lt"/>
        </a:defRPr>
      </a:lvl2pPr>
      <a:lvl3pPr marL="1295400" indent="-215900" algn="l" defTabSz="449263" rtl="0" eaLnBrk="0" fontAlgn="base" hangingPunct="0">
        <a:spcBef>
          <a:spcPct val="0"/>
        </a:spcBef>
        <a:spcAft>
          <a:spcPts val="850"/>
        </a:spcAft>
        <a:buClr>
          <a:srgbClr val="000000"/>
        </a:buClr>
        <a:buSzPct val="45000"/>
        <a:buFont typeface="StarBats" charset="0"/>
        <a:buChar char="&quot;"/>
        <a:defRPr sz="2400">
          <a:solidFill>
            <a:srgbClr val="000000"/>
          </a:solidFill>
          <a:latin typeface="+mn-lt"/>
        </a:defRPr>
      </a:lvl3pPr>
      <a:lvl4pPr marL="1727200" indent="-215900" algn="l" defTabSz="449263" rtl="0" eaLnBrk="0" fontAlgn="base" hangingPunct="0">
        <a:spcBef>
          <a:spcPct val="0"/>
        </a:spcBef>
        <a:spcAft>
          <a:spcPts val="563"/>
        </a:spcAft>
        <a:buClr>
          <a:srgbClr val="000000"/>
        </a:buClr>
        <a:buSzPct val="75000"/>
        <a:buFont typeface="StarBats" charset="0"/>
        <a:buChar char=""/>
        <a:defRPr sz="2000">
          <a:solidFill>
            <a:srgbClr val="000000"/>
          </a:solidFill>
          <a:latin typeface="+mn-lt"/>
        </a:defRPr>
      </a:lvl4pPr>
      <a:lvl5pPr marL="2159000" indent="-215900" algn="l" defTabSz="449263" rtl="0" eaLnBrk="0" fontAlgn="base" hangingPunct="0">
        <a:spcBef>
          <a:spcPct val="0"/>
        </a:spcBef>
        <a:spcAft>
          <a:spcPts val="275"/>
        </a:spcAft>
        <a:buClr>
          <a:srgbClr val="000000"/>
        </a:buClr>
        <a:buSzPct val="45000"/>
        <a:buFont typeface="StarBats" charset="0"/>
        <a:buChar char="&quot;"/>
        <a:defRPr sz="2000">
          <a:solidFill>
            <a:srgbClr val="000000"/>
          </a:solidFill>
          <a:latin typeface="+mn-lt"/>
        </a:defRPr>
      </a:lvl5pPr>
      <a:lvl6pPr marL="2616200" indent="-215900" algn="l" defTabSz="449263" rtl="0" eaLnBrk="0" fontAlgn="base" hangingPunct="0">
        <a:spcBef>
          <a:spcPct val="0"/>
        </a:spcBef>
        <a:spcAft>
          <a:spcPts val="275"/>
        </a:spcAft>
        <a:buClr>
          <a:srgbClr val="000000"/>
        </a:buClr>
        <a:buSzPct val="45000"/>
        <a:buFont typeface="StarBats" charset="0"/>
        <a:buChar char="&quot;"/>
        <a:defRPr sz="2000">
          <a:solidFill>
            <a:srgbClr val="000000"/>
          </a:solidFill>
          <a:latin typeface="+mn-lt"/>
        </a:defRPr>
      </a:lvl6pPr>
      <a:lvl7pPr marL="3073400" indent="-215900" algn="l" defTabSz="449263" rtl="0" eaLnBrk="0" fontAlgn="base" hangingPunct="0">
        <a:spcBef>
          <a:spcPct val="0"/>
        </a:spcBef>
        <a:spcAft>
          <a:spcPts val="275"/>
        </a:spcAft>
        <a:buClr>
          <a:srgbClr val="000000"/>
        </a:buClr>
        <a:buSzPct val="45000"/>
        <a:buFont typeface="StarBats" charset="0"/>
        <a:buChar char="&quot;"/>
        <a:defRPr sz="2000">
          <a:solidFill>
            <a:srgbClr val="000000"/>
          </a:solidFill>
          <a:latin typeface="+mn-lt"/>
        </a:defRPr>
      </a:lvl7pPr>
      <a:lvl8pPr marL="3530600" indent="-215900" algn="l" defTabSz="449263" rtl="0" eaLnBrk="0" fontAlgn="base" hangingPunct="0">
        <a:spcBef>
          <a:spcPct val="0"/>
        </a:spcBef>
        <a:spcAft>
          <a:spcPts val="275"/>
        </a:spcAft>
        <a:buClr>
          <a:srgbClr val="000000"/>
        </a:buClr>
        <a:buSzPct val="45000"/>
        <a:buFont typeface="StarBats" charset="0"/>
        <a:buChar char="&quot;"/>
        <a:defRPr sz="2000">
          <a:solidFill>
            <a:srgbClr val="000000"/>
          </a:solidFill>
          <a:latin typeface="+mn-lt"/>
        </a:defRPr>
      </a:lvl8pPr>
      <a:lvl9pPr marL="3987800" indent="-215900" algn="l" defTabSz="449263" rtl="0" eaLnBrk="0" fontAlgn="base" hangingPunct="0">
        <a:spcBef>
          <a:spcPct val="0"/>
        </a:spcBef>
        <a:spcAft>
          <a:spcPts val="275"/>
        </a:spcAft>
        <a:buClr>
          <a:srgbClr val="000000"/>
        </a:buClr>
        <a:buSzPct val="45000"/>
        <a:buFont typeface="StarBats" charset="0"/>
        <a:buChar char="&quot;"/>
        <a:defRPr sz="2000">
          <a:solidFill>
            <a:srgbClr val="000000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>
            <a:extLst>
              <a:ext uri="{FF2B5EF4-FFF2-40B4-BE49-F238E27FC236}">
                <a16:creationId xmlns:a16="http://schemas.microsoft.com/office/drawing/2014/main" id="{08E47621-9574-B9A5-28E6-34D754E9538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77825" y="403225"/>
            <a:ext cx="6804025" cy="168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Textplatzhalter 2">
            <a:extLst>
              <a:ext uri="{FF2B5EF4-FFF2-40B4-BE49-F238E27FC236}">
                <a16:creationId xmlns:a16="http://schemas.microsoft.com/office/drawing/2014/main" id="{903A75CA-1D50-673F-0CE9-930DD0C880A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77825" y="2352675"/>
            <a:ext cx="6804025" cy="665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2B01BF-121B-270C-C986-A9BD21C5F2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77825" y="9344025"/>
            <a:ext cx="1763713" cy="5365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6B2D03E-10AB-40E7-85F6-88134B66FDAF}" type="datetimeFigureOut">
              <a:rPr lang="de-DE"/>
              <a:pPr>
                <a:defRPr/>
              </a:pPr>
              <a:t>30.07.2026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3D59D62-50AA-4811-4E78-24AC0048FA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82863" y="9344025"/>
            <a:ext cx="2393950" cy="5365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819D0E1-7657-E185-46EE-BC3CAA7AC2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18138" y="9344025"/>
            <a:ext cx="1763712" cy="5365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08A0DB26-89D1-430B-9334-B74E56A320CC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elplatzhalter 1">
            <a:extLst>
              <a:ext uri="{FF2B5EF4-FFF2-40B4-BE49-F238E27FC236}">
                <a16:creationId xmlns:a16="http://schemas.microsoft.com/office/drawing/2014/main" id="{C80B4C1E-DD72-526D-7A59-381FD2E1289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77825" y="403225"/>
            <a:ext cx="6804025" cy="168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2051" name="Textplatzhalter 2">
            <a:extLst>
              <a:ext uri="{FF2B5EF4-FFF2-40B4-BE49-F238E27FC236}">
                <a16:creationId xmlns:a16="http://schemas.microsoft.com/office/drawing/2014/main" id="{69DA2A13-3925-F68F-DC2C-CA75FCE099E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77825" y="2352675"/>
            <a:ext cx="6804025" cy="665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76B569C-93D5-096A-F998-140B609A9A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77825" y="9344025"/>
            <a:ext cx="1763713" cy="5365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88BB028-0233-420B-9B0A-6C84E175E8A8}" type="datetimeFigureOut">
              <a:rPr lang="de-DE"/>
              <a:pPr>
                <a:defRPr/>
              </a:pPr>
              <a:t>30.07.2026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CDB05FE-D6F1-717C-E071-89E12FEA45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82863" y="9344025"/>
            <a:ext cx="2393950" cy="5365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96FBC22-32AF-54F5-7B32-6FFE3798F9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18138" y="9344025"/>
            <a:ext cx="1763712" cy="5365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38E5274E-5385-4B17-8652-2B79FA4CA9C3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Line 45">
            <a:extLst>
              <a:ext uri="{FF2B5EF4-FFF2-40B4-BE49-F238E27FC236}">
                <a16:creationId xmlns:a16="http://schemas.microsoft.com/office/drawing/2014/main" id="{1E2175E1-2C94-FED4-266B-CDCC6C8BA97F}"/>
              </a:ext>
            </a:extLst>
          </p:cNvPr>
          <p:cNvSpPr>
            <a:spLocks noChangeShapeType="1"/>
          </p:cNvSpPr>
          <p:nvPr/>
        </p:nvSpPr>
        <p:spPr bwMode="auto">
          <a:xfrm>
            <a:off x="4057650" y="62992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123" name="Line 47">
            <a:extLst>
              <a:ext uri="{FF2B5EF4-FFF2-40B4-BE49-F238E27FC236}">
                <a16:creationId xmlns:a16="http://schemas.microsoft.com/office/drawing/2014/main" id="{29E851CF-F515-5D8F-EBF4-59802B9429F2}"/>
              </a:ext>
            </a:extLst>
          </p:cNvPr>
          <p:cNvSpPr>
            <a:spLocks noChangeShapeType="1"/>
          </p:cNvSpPr>
          <p:nvPr/>
        </p:nvSpPr>
        <p:spPr bwMode="auto">
          <a:xfrm>
            <a:off x="4057650" y="62992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124" name="Freeform 24">
            <a:extLst>
              <a:ext uri="{FF2B5EF4-FFF2-40B4-BE49-F238E27FC236}">
                <a16:creationId xmlns:a16="http://schemas.microsoft.com/office/drawing/2014/main" id="{B1D6D586-E9C1-7851-D9D8-924DAAD17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1947" y="1899708"/>
            <a:ext cx="563563" cy="1965423"/>
          </a:xfrm>
          <a:custGeom>
            <a:avLst/>
            <a:gdLst>
              <a:gd name="T0" fmla="*/ 2147483646 w 689"/>
              <a:gd name="T1" fmla="*/ 0 h 3228"/>
              <a:gd name="T2" fmla="*/ 0 w 689"/>
              <a:gd name="T3" fmla="*/ 0 h 3228"/>
              <a:gd name="T4" fmla="*/ 0 w 689"/>
              <a:gd name="T5" fmla="*/ 2147483646 h 3228"/>
              <a:gd name="T6" fmla="*/ 2147483646 w 689"/>
              <a:gd name="T7" fmla="*/ 2147483646 h 3228"/>
              <a:gd name="T8" fmla="*/ 0 60000 65536"/>
              <a:gd name="T9" fmla="*/ 0 60000 65536"/>
              <a:gd name="T10" fmla="*/ 0 60000 65536"/>
              <a:gd name="T11" fmla="*/ 0 60000 65536"/>
              <a:gd name="T12" fmla="*/ 0 w 689"/>
              <a:gd name="T13" fmla="*/ 0 h 3228"/>
              <a:gd name="T14" fmla="*/ 689 w 689"/>
              <a:gd name="T15" fmla="*/ 3228 h 32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89" h="3228">
                <a:moveTo>
                  <a:pt x="688" y="0"/>
                </a:moveTo>
                <a:lnTo>
                  <a:pt x="0" y="0"/>
                </a:lnTo>
                <a:lnTo>
                  <a:pt x="0" y="3227"/>
                </a:lnTo>
                <a:lnTo>
                  <a:pt x="688" y="3227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3" name="Textfeld 29">
            <a:extLst>
              <a:ext uri="{FF2B5EF4-FFF2-40B4-BE49-F238E27FC236}">
                <a16:creationId xmlns:a16="http://schemas.microsoft.com/office/drawing/2014/main" id="{4922983F-A73F-8F41-4ED0-600C4CE29DD0}"/>
              </a:ext>
            </a:extLst>
          </p:cNvPr>
          <p:cNvSpPr txBox="1"/>
          <p:nvPr/>
        </p:nvSpPr>
        <p:spPr>
          <a:xfrm>
            <a:off x="438150" y="131763"/>
            <a:ext cx="6683375" cy="4302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de-DE" sz="1400" b="1" dirty="0">
                <a:latin typeface="Arial" pitchFamily="34" charset="0"/>
                <a:cs typeface="Arial" pitchFamily="34" charset="0"/>
              </a:rPr>
              <a:t>Medikationsmanagement</a:t>
            </a:r>
          </a:p>
          <a:p>
            <a:pPr algn="ctr">
              <a:defRPr/>
            </a:pPr>
            <a:r>
              <a:rPr lang="de-DE" sz="800" dirty="0">
                <a:latin typeface="Arial" pitchFamily="34" charset="0"/>
                <a:cs typeface="Arial" pitchFamily="34" charset="0"/>
              </a:rPr>
              <a:t>Stand: 29.07.2026</a:t>
            </a:r>
          </a:p>
        </p:txBody>
      </p:sp>
      <p:sp>
        <p:nvSpPr>
          <p:cNvPr id="5126" name="Flussdiagramm: Alternativer Prozess 43">
            <a:extLst>
              <a:ext uri="{FF2B5EF4-FFF2-40B4-BE49-F238E27FC236}">
                <a16:creationId xmlns:a16="http://schemas.microsoft.com/office/drawing/2014/main" id="{0579B622-CCB4-6270-1202-3EBFF4943C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0475" y="1116013"/>
            <a:ext cx="2016125" cy="576262"/>
          </a:xfrm>
          <a:prstGeom prst="flowChartAlternateProcess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1100" b="1" dirty="0">
                <a:latin typeface="Arial" panose="020B0604020202020204" pitchFamily="34" charset="0"/>
                <a:cs typeface="Arial" panose="020B0604020202020204" pitchFamily="34" charset="0"/>
              </a:rPr>
              <a:t>Medikationsanalyse</a:t>
            </a:r>
          </a:p>
        </p:txBody>
      </p:sp>
      <p:sp>
        <p:nvSpPr>
          <p:cNvPr id="5127" name="Flussdiagramm: Prozess 45">
            <a:extLst>
              <a:ext uri="{FF2B5EF4-FFF2-40B4-BE49-F238E27FC236}">
                <a16:creationId xmlns:a16="http://schemas.microsoft.com/office/drawing/2014/main" id="{A0EF9915-86E1-F42A-DF1B-AF84500F1A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0475" y="2447925"/>
            <a:ext cx="2016125" cy="720725"/>
          </a:xfrm>
          <a:prstGeom prst="flowChartProcess">
            <a:avLst/>
          </a:prstGeom>
          <a:solidFill>
            <a:srgbClr val="ECECFA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1100" dirty="0">
                <a:latin typeface="Arial" panose="020B0604020202020204" pitchFamily="34" charset="0"/>
                <a:cs typeface="Arial" panose="020B0604020202020204" pitchFamily="34" charset="0"/>
              </a:rPr>
              <a:t>Hinweise auf besonderen Bedarf für eine Medikationsmanagement für den Patienten</a:t>
            </a:r>
          </a:p>
        </p:txBody>
      </p:sp>
      <p:cxnSp>
        <p:nvCxnSpPr>
          <p:cNvPr id="5128" name="Gerade Verbindung mit Pfeil 50">
            <a:extLst>
              <a:ext uri="{FF2B5EF4-FFF2-40B4-BE49-F238E27FC236}">
                <a16:creationId xmlns:a16="http://schemas.microsoft.com/office/drawing/2014/main" id="{C2C5C21B-0962-8097-7FD5-96893C238FCD}"/>
              </a:ext>
            </a:extLst>
          </p:cNvPr>
          <p:cNvCxnSpPr>
            <a:cxnSpLocks noChangeShapeType="1"/>
            <a:stCxn id="5126" idx="2"/>
            <a:endCxn id="5127" idx="0"/>
          </p:cNvCxnSpPr>
          <p:nvPr/>
        </p:nvCxnSpPr>
        <p:spPr bwMode="auto">
          <a:xfrm>
            <a:off x="2268538" y="1692275"/>
            <a:ext cx="0" cy="75565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133" name="Flussdiagramm: Verzweigung 65">
            <a:extLst>
              <a:ext uri="{FF2B5EF4-FFF2-40B4-BE49-F238E27FC236}">
                <a16:creationId xmlns:a16="http://schemas.microsoft.com/office/drawing/2014/main" id="{9F3D1409-1A77-20BF-BE80-AA75059EBF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0475" y="7344569"/>
            <a:ext cx="2016125" cy="899320"/>
          </a:xfrm>
          <a:prstGeom prst="flowChartDecision">
            <a:avLst/>
          </a:prstGeom>
          <a:solidFill>
            <a:srgbClr val="ECECFA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Möchte der Patient am Medikationsmanagement teilnehmen?</a:t>
            </a:r>
          </a:p>
        </p:txBody>
      </p:sp>
      <p:sp>
        <p:nvSpPr>
          <p:cNvPr id="5136" name="Text Box 37">
            <a:extLst>
              <a:ext uri="{FF2B5EF4-FFF2-40B4-BE49-F238E27FC236}">
                <a16:creationId xmlns:a16="http://schemas.microsoft.com/office/drawing/2014/main" id="{C22DAEE5-7160-BFBE-79BA-C625CD8DC1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7860" y="1926072"/>
            <a:ext cx="3172377" cy="1975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Mögliche Risikokonstellationen: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 Multimorbidität und damit verbundene Polymedikation</a:t>
            </a:r>
            <a:br>
              <a:rPr lang="de-DE" altLang="de-DE" sz="800" dirty="0">
                <a:latin typeface="Arial" panose="020B0604020202020204" pitchFamily="34" charset="0"/>
              </a:rPr>
            </a:br>
            <a:r>
              <a:rPr lang="de-DE" altLang="de-DE" sz="800" dirty="0">
                <a:latin typeface="Arial" panose="020B0604020202020204" pitchFamily="34" charset="0"/>
              </a:rPr>
              <a:t>  (≥ 5 dauerhaft angewandte, systemisch wirkende Arzneimittel)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 ≥ 12 Arzneimittelanwendungen pro Tag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 ≥ 4 chronische Erkrankungen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 Verdacht auf Nebenwirkung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 Verdacht auf unzureichende Wirksamkeit der Arzneimittel-</a:t>
            </a:r>
            <a:br>
              <a:rPr lang="de-DE" altLang="de-DE" sz="800" dirty="0">
                <a:latin typeface="Arial" panose="020B0604020202020204" pitchFamily="34" charset="0"/>
              </a:rPr>
            </a:br>
            <a:r>
              <a:rPr lang="de-DE" altLang="de-DE" sz="800" dirty="0">
                <a:latin typeface="Arial" panose="020B0604020202020204" pitchFamily="34" charset="0"/>
              </a:rPr>
              <a:t>  </a:t>
            </a:r>
            <a:r>
              <a:rPr lang="de-DE" altLang="de-DE" sz="800" dirty="0" err="1">
                <a:latin typeface="Arial" panose="020B0604020202020204" pitchFamily="34" charset="0"/>
              </a:rPr>
              <a:t>therapie</a:t>
            </a:r>
            <a:endParaRPr lang="de-DE" altLang="de-DE" sz="8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 Verdacht auf mangelnde Therapietreue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 Verschiedene Verordner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 Akutes Problem, das eine weitere Abklärung erfordert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 Änderung des Therapieregimes, z. B. nach Krankenhaus-</a:t>
            </a:r>
            <a:br>
              <a:rPr lang="de-DE" altLang="de-DE" sz="800" dirty="0">
                <a:latin typeface="Arial" panose="020B0604020202020204" pitchFamily="34" charset="0"/>
              </a:rPr>
            </a:br>
            <a:r>
              <a:rPr lang="de-DE" altLang="de-DE" sz="800" dirty="0">
                <a:latin typeface="Arial" panose="020B0604020202020204" pitchFamily="34" charset="0"/>
              </a:rPr>
              <a:t>  </a:t>
            </a:r>
            <a:r>
              <a:rPr lang="de-DE" altLang="de-DE" sz="800" dirty="0" err="1">
                <a:latin typeface="Arial" panose="020B0604020202020204" pitchFamily="34" charset="0"/>
              </a:rPr>
              <a:t>aufenthalt</a:t>
            </a:r>
            <a:endParaRPr lang="de-DE" altLang="de-DE" sz="8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 Arzneimittelbezogene Probleme, die eine längerfristige </a:t>
            </a:r>
            <a:br>
              <a:rPr lang="de-DE" altLang="de-DE" sz="800" dirty="0">
                <a:latin typeface="Arial" panose="020B0604020202020204" pitchFamily="34" charset="0"/>
              </a:rPr>
            </a:br>
            <a:r>
              <a:rPr lang="de-DE" altLang="de-DE" sz="800" dirty="0">
                <a:latin typeface="Arial" panose="020B0604020202020204" pitchFamily="34" charset="0"/>
              </a:rPr>
              <a:t>  Nachverfolgung erforderlich machen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 Überforderung von Patienten (z. B. mangelndes Verständnis der </a:t>
            </a:r>
            <a:br>
              <a:rPr lang="de-DE" altLang="de-DE" sz="800" dirty="0">
                <a:latin typeface="Arial" panose="020B0604020202020204" pitchFamily="34" charset="0"/>
              </a:rPr>
            </a:br>
            <a:r>
              <a:rPr lang="de-DE" altLang="de-DE" sz="800" dirty="0">
                <a:latin typeface="Arial" panose="020B0604020202020204" pitchFamily="34" charset="0"/>
              </a:rPr>
              <a:t>  Arzneimitteltherapie, geringe (digitale) Gesundheitskompetenz)</a:t>
            </a:r>
          </a:p>
        </p:txBody>
      </p:sp>
      <p:sp>
        <p:nvSpPr>
          <p:cNvPr id="5137" name="Ellipse 50">
            <a:extLst>
              <a:ext uri="{FF2B5EF4-FFF2-40B4-BE49-F238E27FC236}">
                <a16:creationId xmlns:a16="http://schemas.microsoft.com/office/drawing/2014/main" id="{F20CDC95-8B5F-337A-D818-69C55CA56D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6613" y="9072563"/>
            <a:ext cx="323850" cy="3238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110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5138" name="Gerade Verbindung 57">
            <a:extLst>
              <a:ext uri="{FF2B5EF4-FFF2-40B4-BE49-F238E27FC236}">
                <a16:creationId xmlns:a16="http://schemas.microsoft.com/office/drawing/2014/main" id="{FAB0DC69-237F-4D50-BA2A-941EFE3E65A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276600" y="2808288"/>
            <a:ext cx="93528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139" name="Flussdiagramm: Prozess 45">
            <a:extLst>
              <a:ext uri="{FF2B5EF4-FFF2-40B4-BE49-F238E27FC236}">
                <a16:creationId xmlns:a16="http://schemas.microsoft.com/office/drawing/2014/main" id="{626748B8-1A4E-C43D-86A4-050BB86BE7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1642" y="5313755"/>
            <a:ext cx="2016125" cy="720725"/>
          </a:xfrm>
          <a:prstGeom prst="flowChartProcess">
            <a:avLst/>
          </a:prstGeom>
          <a:solidFill>
            <a:srgbClr val="ECECFA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1100" dirty="0">
                <a:latin typeface="Arial" panose="020B0604020202020204" pitchFamily="34" charset="0"/>
                <a:cs typeface="Arial" panose="020B0604020202020204" pitchFamily="34" charset="0"/>
              </a:rPr>
              <a:t>Ansprache des Patienten</a:t>
            </a:r>
          </a:p>
        </p:txBody>
      </p:sp>
      <p:cxnSp>
        <p:nvCxnSpPr>
          <p:cNvPr id="5140" name="Gerade Verbindung mit Pfeil 64">
            <a:extLst>
              <a:ext uri="{FF2B5EF4-FFF2-40B4-BE49-F238E27FC236}">
                <a16:creationId xmlns:a16="http://schemas.microsoft.com/office/drawing/2014/main" id="{802E78C8-A498-620E-C8C9-74D7D98E1348}"/>
              </a:ext>
            </a:extLst>
          </p:cNvPr>
          <p:cNvCxnSpPr>
            <a:cxnSpLocks noChangeShapeType="1"/>
            <a:stCxn id="5127" idx="2"/>
            <a:endCxn id="5139" idx="0"/>
          </p:cNvCxnSpPr>
          <p:nvPr/>
        </p:nvCxnSpPr>
        <p:spPr bwMode="auto">
          <a:xfrm>
            <a:off x="2268538" y="3168650"/>
            <a:ext cx="1167" cy="214510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41" name="Gerade Verbindung mit Pfeil 66">
            <a:extLst>
              <a:ext uri="{FF2B5EF4-FFF2-40B4-BE49-F238E27FC236}">
                <a16:creationId xmlns:a16="http://schemas.microsoft.com/office/drawing/2014/main" id="{857172C1-B49B-BCF0-75DD-14C266E376E3}"/>
              </a:ext>
            </a:extLst>
          </p:cNvPr>
          <p:cNvCxnSpPr>
            <a:cxnSpLocks noChangeShapeType="1"/>
            <a:stCxn id="5139" idx="2"/>
            <a:endCxn id="5133" idx="0"/>
          </p:cNvCxnSpPr>
          <p:nvPr/>
        </p:nvCxnSpPr>
        <p:spPr bwMode="auto">
          <a:xfrm flipH="1">
            <a:off x="2268538" y="6034480"/>
            <a:ext cx="1167" cy="1310089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42" name="Gerade Verbindung mit Pfeil 68">
            <a:extLst>
              <a:ext uri="{FF2B5EF4-FFF2-40B4-BE49-F238E27FC236}">
                <a16:creationId xmlns:a16="http://schemas.microsoft.com/office/drawing/2014/main" id="{2074C664-C8AF-C0E6-761A-904E372BB568}"/>
              </a:ext>
            </a:extLst>
          </p:cNvPr>
          <p:cNvCxnSpPr>
            <a:cxnSpLocks noChangeShapeType="1"/>
            <a:stCxn id="5133" idx="2"/>
            <a:endCxn id="5137" idx="0"/>
          </p:cNvCxnSpPr>
          <p:nvPr/>
        </p:nvCxnSpPr>
        <p:spPr bwMode="auto">
          <a:xfrm>
            <a:off x="2268538" y="8243889"/>
            <a:ext cx="0" cy="828674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143" name="Flussdiagramm: Alternativer Prozess 122">
            <a:extLst>
              <a:ext uri="{FF2B5EF4-FFF2-40B4-BE49-F238E27FC236}">
                <a16:creationId xmlns:a16="http://schemas.microsoft.com/office/drawing/2014/main" id="{54285AF0-50A3-1440-14F5-A1BDBE2549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3683" y="7649766"/>
            <a:ext cx="900113" cy="288925"/>
          </a:xfrm>
          <a:prstGeom prst="flowChartAlternateProcess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1100" b="1">
                <a:latin typeface="Arial" panose="020B0604020202020204" pitchFamily="34" charset="0"/>
                <a:cs typeface="Arial" panose="020B0604020202020204" pitchFamily="34" charset="0"/>
              </a:rPr>
              <a:t>Abbruch</a:t>
            </a:r>
          </a:p>
        </p:txBody>
      </p:sp>
      <p:cxnSp>
        <p:nvCxnSpPr>
          <p:cNvPr id="5144" name="Gerade Verbindung mit Pfeil 72">
            <a:extLst>
              <a:ext uri="{FF2B5EF4-FFF2-40B4-BE49-F238E27FC236}">
                <a16:creationId xmlns:a16="http://schemas.microsoft.com/office/drawing/2014/main" id="{AB8B4F71-0EC8-CF25-2A52-2731DF75488F}"/>
              </a:ext>
            </a:extLst>
          </p:cNvPr>
          <p:cNvCxnSpPr>
            <a:cxnSpLocks noChangeShapeType="1"/>
            <a:stCxn id="5133" idx="3"/>
            <a:endCxn id="5143" idx="1"/>
          </p:cNvCxnSpPr>
          <p:nvPr/>
        </p:nvCxnSpPr>
        <p:spPr bwMode="auto">
          <a:xfrm>
            <a:off x="3276600" y="7794229"/>
            <a:ext cx="677083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145" name="Text Box 53">
            <a:extLst>
              <a:ext uri="{FF2B5EF4-FFF2-40B4-BE49-F238E27FC236}">
                <a16:creationId xmlns:a16="http://schemas.microsoft.com/office/drawing/2014/main" id="{21E64879-1598-2DAE-A37F-0256B037B0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9769" y="7533879"/>
            <a:ext cx="741362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de-DE" altLang="de-DE" sz="1000" dirty="0">
                <a:latin typeface="Arial" panose="020B0604020202020204" pitchFamily="34" charset="0"/>
              </a:rPr>
              <a:t>Nein</a:t>
            </a:r>
          </a:p>
        </p:txBody>
      </p:sp>
      <p:sp>
        <p:nvSpPr>
          <p:cNvPr id="5146" name="Text Box 53">
            <a:extLst>
              <a:ext uri="{FF2B5EF4-FFF2-40B4-BE49-F238E27FC236}">
                <a16:creationId xmlns:a16="http://schemas.microsoft.com/office/drawing/2014/main" id="{A02967D4-503E-4C6D-31B3-E8DA8AD47E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150" y="8604250"/>
            <a:ext cx="52387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de-DE" altLang="de-DE" sz="1000">
                <a:latin typeface="Arial" panose="020B0604020202020204" pitchFamily="34" charset="0"/>
              </a:rPr>
              <a:t>Ja</a:t>
            </a:r>
          </a:p>
        </p:txBody>
      </p:sp>
      <p:sp>
        <p:nvSpPr>
          <p:cNvPr id="78" name="Textfeld 77">
            <a:extLst>
              <a:ext uri="{FF2B5EF4-FFF2-40B4-BE49-F238E27FC236}">
                <a16:creationId xmlns:a16="http://schemas.microsoft.com/office/drawing/2014/main" id="{6348B811-35E8-BD07-9B5B-10DE60454BE8}"/>
              </a:ext>
            </a:extLst>
          </p:cNvPr>
          <p:cNvSpPr txBox="1"/>
          <p:nvPr/>
        </p:nvSpPr>
        <p:spPr>
          <a:xfrm>
            <a:off x="287449" y="2736056"/>
            <a:ext cx="553998" cy="5112568"/>
          </a:xfrm>
          <a:prstGeom prst="rect">
            <a:avLst/>
          </a:prstGeom>
          <a:solidFill>
            <a:srgbClr val="ECECFA"/>
          </a:solidFill>
        </p:spPr>
        <p:txBody>
          <a:bodyPr vert="vert270" wrap="square">
            <a:spAutoFit/>
          </a:bodyPr>
          <a:lstStyle/>
          <a:p>
            <a:pPr algn="ctr">
              <a:defRPr/>
            </a:pPr>
            <a:r>
              <a:rPr lang="de-DE" sz="1200" dirty="0">
                <a:latin typeface="Arial" pitchFamily="34" charset="0"/>
                <a:cs typeface="Arial" pitchFamily="34" charset="0"/>
              </a:rPr>
              <a:t>Identifizierung und Ansprache der Patienten</a:t>
            </a:r>
          </a:p>
          <a:p>
            <a:pPr algn="ctr">
              <a:defRPr/>
            </a:pPr>
            <a:endParaRPr lang="de-DE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148" name="Gerade Verbindung 78">
            <a:extLst>
              <a:ext uri="{FF2B5EF4-FFF2-40B4-BE49-F238E27FC236}">
                <a16:creationId xmlns:a16="http://schemas.microsoft.com/office/drawing/2014/main" id="{DD732458-8A7D-7773-61AB-C2F02C58EA7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275781" y="5658429"/>
            <a:ext cx="946166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149" name="Freeform 24">
            <a:extLst>
              <a:ext uri="{FF2B5EF4-FFF2-40B4-BE49-F238E27FC236}">
                <a16:creationId xmlns:a16="http://schemas.microsoft.com/office/drawing/2014/main" id="{6E4902CF-21DF-7F85-93C7-6A0EDA1CB9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1948" y="4781266"/>
            <a:ext cx="563563" cy="1754326"/>
          </a:xfrm>
          <a:custGeom>
            <a:avLst/>
            <a:gdLst>
              <a:gd name="T0" fmla="*/ 2147483646 w 689"/>
              <a:gd name="T1" fmla="*/ 0 h 3228"/>
              <a:gd name="T2" fmla="*/ 0 w 689"/>
              <a:gd name="T3" fmla="*/ 0 h 3228"/>
              <a:gd name="T4" fmla="*/ 0 w 689"/>
              <a:gd name="T5" fmla="*/ 2147483646 h 3228"/>
              <a:gd name="T6" fmla="*/ 2147483646 w 689"/>
              <a:gd name="T7" fmla="*/ 2147483646 h 3228"/>
              <a:gd name="T8" fmla="*/ 0 60000 65536"/>
              <a:gd name="T9" fmla="*/ 0 60000 65536"/>
              <a:gd name="T10" fmla="*/ 0 60000 65536"/>
              <a:gd name="T11" fmla="*/ 0 60000 65536"/>
              <a:gd name="T12" fmla="*/ 0 w 689"/>
              <a:gd name="T13" fmla="*/ 0 h 3228"/>
              <a:gd name="T14" fmla="*/ 689 w 689"/>
              <a:gd name="T15" fmla="*/ 3228 h 32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89" h="3228">
                <a:moveTo>
                  <a:pt x="688" y="0"/>
                </a:moveTo>
                <a:lnTo>
                  <a:pt x="0" y="0"/>
                </a:lnTo>
                <a:lnTo>
                  <a:pt x="0" y="3227"/>
                </a:lnTo>
                <a:lnTo>
                  <a:pt x="688" y="3227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150" name="Text Box 37">
            <a:extLst>
              <a:ext uri="{FF2B5EF4-FFF2-40B4-BE49-F238E27FC236}">
                <a16:creationId xmlns:a16="http://schemas.microsoft.com/office/drawing/2014/main" id="{D55EF8A8-158D-3A39-CF9F-2DA5E61922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3844" y="4781266"/>
            <a:ext cx="3096393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Nutzen und Vorteile für den Patienten sind z. B.: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 Anleitung zur korrekten Anwendung der Arzneimittel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 Optimierung der Anwendungszeitpunkte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 Überprüfung der Medikation auf Wechselwirkungen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 Empfehlungen zur korrekten Lagerung der Arzneimittel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 Beratung über geeignete Selbstmedikation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 Erstellung eines aktuellen Medikationsplans mit fortlaufender </a:t>
            </a:r>
            <a:br>
              <a:rPr lang="de-DE" altLang="de-DE" sz="800" dirty="0">
                <a:latin typeface="Arial" panose="020B0604020202020204" pitchFamily="34" charset="0"/>
              </a:rPr>
            </a:br>
            <a:r>
              <a:rPr lang="de-DE" altLang="de-DE" sz="800" dirty="0">
                <a:latin typeface="Arial" panose="020B0604020202020204" pitchFamily="34" charset="0"/>
              </a:rPr>
              <a:t>  Aktualisierung und Erläuterung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 Erhöhung der Sicherheit bei der Arzneimittelbehandlung durch </a:t>
            </a:r>
            <a:br>
              <a:rPr lang="de-DE" altLang="de-DE" sz="800" dirty="0">
                <a:latin typeface="Arial" panose="020B0604020202020204" pitchFamily="34" charset="0"/>
              </a:rPr>
            </a:br>
            <a:r>
              <a:rPr lang="de-DE" altLang="de-DE" sz="800" dirty="0">
                <a:latin typeface="Arial" panose="020B0604020202020204" pitchFamily="34" charset="0"/>
              </a:rPr>
              <a:t>  möglichst dauerhaft vollständige, kontinuierliche Erfassung </a:t>
            </a:r>
            <a:br>
              <a:rPr lang="de-DE" altLang="de-DE" sz="800" dirty="0">
                <a:latin typeface="Arial" panose="020B0604020202020204" pitchFamily="34" charset="0"/>
              </a:rPr>
            </a:br>
            <a:r>
              <a:rPr lang="de-DE" altLang="de-DE" sz="800" dirty="0">
                <a:latin typeface="Arial" panose="020B0604020202020204" pitchFamily="34" charset="0"/>
              </a:rPr>
              <a:t>  und Überprüfung der Medikation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 Verbesserung des Verständnisses für die eigene Arzneimittel-</a:t>
            </a:r>
            <a:br>
              <a:rPr lang="de-DE" altLang="de-DE" sz="800" dirty="0">
                <a:latin typeface="Arial" panose="020B0604020202020204" pitchFamily="34" charset="0"/>
              </a:rPr>
            </a:br>
            <a:r>
              <a:rPr lang="de-DE" altLang="de-DE" sz="800" dirty="0">
                <a:latin typeface="Arial" panose="020B0604020202020204" pitchFamily="34" charset="0"/>
              </a:rPr>
              <a:t>  </a:t>
            </a:r>
            <a:r>
              <a:rPr lang="de-DE" altLang="de-DE" sz="800" dirty="0" err="1">
                <a:latin typeface="Arial" panose="020B0604020202020204" pitchFamily="34" charset="0"/>
              </a:rPr>
              <a:t>therapie</a:t>
            </a:r>
            <a:endParaRPr lang="de-DE" altLang="de-DE" sz="8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 Fortlaufende und nachhaltige Minimierung von Arzneimittel-</a:t>
            </a:r>
            <a:br>
              <a:rPr lang="de-DE" altLang="de-DE" sz="800" dirty="0">
                <a:latin typeface="Arial" panose="020B0604020202020204" pitchFamily="34" charset="0"/>
              </a:rPr>
            </a:br>
            <a:r>
              <a:rPr lang="de-DE" altLang="de-DE" sz="800" dirty="0">
                <a:latin typeface="Arial" panose="020B0604020202020204" pitchFamily="34" charset="0"/>
              </a:rPr>
              <a:t>  </a:t>
            </a:r>
            <a:r>
              <a:rPr lang="de-DE" altLang="de-DE" sz="800" dirty="0" err="1">
                <a:latin typeface="Arial" panose="020B0604020202020204" pitchFamily="34" charset="0"/>
              </a:rPr>
              <a:t>risiken</a:t>
            </a:r>
            <a:endParaRPr lang="de-DE" altLang="de-DE" sz="800" dirty="0">
              <a:latin typeface="Arial" panose="020B0604020202020204" pitchFamily="34" charset="0"/>
            </a:endParaRPr>
          </a:p>
        </p:txBody>
      </p:sp>
      <p:sp>
        <p:nvSpPr>
          <p:cNvPr id="6" name="Freeform 24">
            <a:extLst>
              <a:ext uri="{FF2B5EF4-FFF2-40B4-BE49-F238E27FC236}">
                <a16:creationId xmlns:a16="http://schemas.microsoft.com/office/drawing/2014/main" id="{C8A49F54-21E1-1DAE-CFA2-24ED507D2E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1947" y="1220470"/>
            <a:ext cx="563563" cy="340296"/>
          </a:xfrm>
          <a:custGeom>
            <a:avLst/>
            <a:gdLst>
              <a:gd name="T0" fmla="*/ 2147483646 w 689"/>
              <a:gd name="T1" fmla="*/ 0 h 3228"/>
              <a:gd name="T2" fmla="*/ 0 w 689"/>
              <a:gd name="T3" fmla="*/ 0 h 3228"/>
              <a:gd name="T4" fmla="*/ 0 w 689"/>
              <a:gd name="T5" fmla="*/ 2147483646 h 3228"/>
              <a:gd name="T6" fmla="*/ 2147483646 w 689"/>
              <a:gd name="T7" fmla="*/ 2147483646 h 3228"/>
              <a:gd name="T8" fmla="*/ 0 60000 65536"/>
              <a:gd name="T9" fmla="*/ 0 60000 65536"/>
              <a:gd name="T10" fmla="*/ 0 60000 65536"/>
              <a:gd name="T11" fmla="*/ 0 60000 65536"/>
              <a:gd name="T12" fmla="*/ 0 w 689"/>
              <a:gd name="T13" fmla="*/ 0 h 3228"/>
              <a:gd name="T14" fmla="*/ 689 w 689"/>
              <a:gd name="T15" fmla="*/ 3228 h 32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89" h="3228">
                <a:moveTo>
                  <a:pt x="688" y="0"/>
                </a:moveTo>
                <a:lnTo>
                  <a:pt x="0" y="0"/>
                </a:lnTo>
                <a:lnTo>
                  <a:pt x="0" y="3227"/>
                </a:lnTo>
                <a:lnTo>
                  <a:pt x="688" y="3227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8" name="Text Box 37">
            <a:extLst>
              <a:ext uri="{FF2B5EF4-FFF2-40B4-BE49-F238E27FC236}">
                <a16:creationId xmlns:a16="http://schemas.microsoft.com/office/drawing/2014/main" id="{9B1E9C91-78DC-E36D-1F91-035347E929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7860" y="1246833"/>
            <a:ext cx="3061189" cy="31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Beim Patienten wurde eine Medikationsanalyse durchgeführt,</a:t>
            </a:r>
          </a:p>
          <a:p>
            <a:pPr>
              <a:lnSpc>
                <a:spcPct val="9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siehe Leitlinie „Medikationsanalyse“</a:t>
            </a:r>
          </a:p>
        </p:txBody>
      </p:sp>
      <p:cxnSp>
        <p:nvCxnSpPr>
          <p:cNvPr id="9" name="Gerade Verbindung 57">
            <a:extLst>
              <a:ext uri="{FF2B5EF4-FFF2-40B4-BE49-F238E27FC236}">
                <a16:creationId xmlns:a16="http://schemas.microsoft.com/office/drawing/2014/main" id="{E284EAC6-873C-1B54-D561-5630B7433F4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272575" y="1403908"/>
            <a:ext cx="93528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llipse 76">
            <a:extLst>
              <a:ext uri="{FF2B5EF4-FFF2-40B4-BE49-F238E27FC236}">
                <a16:creationId xmlns:a16="http://schemas.microsoft.com/office/drawing/2014/main" id="{A7B1513B-6399-DEFA-3DAA-245DE56A7A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6613" y="577055"/>
            <a:ext cx="323850" cy="3238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110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6147" name="Ellipse 76">
            <a:extLst>
              <a:ext uri="{FF2B5EF4-FFF2-40B4-BE49-F238E27FC236}">
                <a16:creationId xmlns:a16="http://schemas.microsoft.com/office/drawing/2014/main" id="{42284CAF-A0A7-298F-B59B-C92C39FD02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8200" y="7960015"/>
            <a:ext cx="323850" cy="3238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110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6149" name="Flussdiagramm: Prozess 45">
            <a:extLst>
              <a:ext uri="{FF2B5EF4-FFF2-40B4-BE49-F238E27FC236}">
                <a16:creationId xmlns:a16="http://schemas.microsoft.com/office/drawing/2014/main" id="{2637BD90-ED36-30BA-6EAD-5267115DD8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0475" y="1504950"/>
            <a:ext cx="2016125" cy="720725"/>
          </a:xfrm>
          <a:prstGeom prst="flowChartProcess">
            <a:avLst/>
          </a:prstGeom>
          <a:solidFill>
            <a:srgbClr val="BAC2FA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1000" dirty="0">
                <a:latin typeface="Arial" panose="020B0604020202020204" pitchFamily="34" charset="0"/>
                <a:cs typeface="Arial" panose="020B0604020202020204" pitchFamily="34" charset="0"/>
              </a:rPr>
              <a:t>Kontinuierliche Datenerhebung und Datenerfassung</a:t>
            </a:r>
          </a:p>
        </p:txBody>
      </p:sp>
      <p:sp>
        <p:nvSpPr>
          <p:cNvPr id="6150" name="Flussdiagramm: Prozess 45">
            <a:extLst>
              <a:ext uri="{FF2B5EF4-FFF2-40B4-BE49-F238E27FC236}">
                <a16:creationId xmlns:a16="http://schemas.microsoft.com/office/drawing/2014/main" id="{74B55D3C-3CBD-6CD4-F9F8-C04A7D592E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0475" y="6563397"/>
            <a:ext cx="2016125" cy="719137"/>
          </a:xfrm>
          <a:prstGeom prst="flowChartProcess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1000" dirty="0">
                <a:latin typeface="Arial" panose="020B0604020202020204" pitchFamily="34" charset="0"/>
                <a:cs typeface="Arial" panose="020B0604020202020204" pitchFamily="34" charset="0"/>
              </a:rPr>
              <a:t>Nachverfolgung arzneimittelbezogener Probleme</a:t>
            </a:r>
          </a:p>
        </p:txBody>
      </p:sp>
      <p:sp>
        <p:nvSpPr>
          <p:cNvPr id="6151" name="Flussdiagramm: Prozess 45">
            <a:extLst>
              <a:ext uri="{FF2B5EF4-FFF2-40B4-BE49-F238E27FC236}">
                <a16:creationId xmlns:a16="http://schemas.microsoft.com/office/drawing/2014/main" id="{2462AB9D-18C3-E775-5B54-4AF7B7B349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0475" y="5007265"/>
            <a:ext cx="2016125" cy="720725"/>
          </a:xfrm>
          <a:prstGeom prst="flowChartProcess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1000" dirty="0">
                <a:latin typeface="Arial" panose="020B0604020202020204" pitchFamily="34" charset="0"/>
                <a:cs typeface="Arial" panose="020B0604020202020204" pitchFamily="34" charset="0"/>
              </a:rPr>
              <a:t>Kontinuierliche Pharmazeutische AMTS-Prüfung</a:t>
            </a:r>
          </a:p>
        </p:txBody>
      </p:sp>
      <p:sp>
        <p:nvSpPr>
          <p:cNvPr id="6152" name="Flussdiagramm: Verzweigung 65">
            <a:extLst>
              <a:ext uri="{FF2B5EF4-FFF2-40B4-BE49-F238E27FC236}">
                <a16:creationId xmlns:a16="http://schemas.microsoft.com/office/drawing/2014/main" id="{AA33C49A-54F9-684F-DDAD-B5C8573D28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0475" y="3128962"/>
            <a:ext cx="2016125" cy="1047248"/>
          </a:xfrm>
          <a:prstGeom prst="flowChartDecision">
            <a:avLst/>
          </a:prstGeom>
          <a:solidFill>
            <a:srgbClr val="BAC2FA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1000" dirty="0">
                <a:latin typeface="Arial" panose="020B0604020202020204" pitchFamily="34" charset="0"/>
                <a:cs typeface="Arial" panose="020B0604020202020204" pitchFamily="34" charset="0"/>
              </a:rPr>
              <a:t>Wiederholung der Medikations-analyse erforderlich?</a:t>
            </a:r>
          </a:p>
        </p:txBody>
      </p:sp>
      <p:sp>
        <p:nvSpPr>
          <p:cNvPr id="85" name="Textfeld 84">
            <a:extLst>
              <a:ext uri="{FF2B5EF4-FFF2-40B4-BE49-F238E27FC236}">
                <a16:creationId xmlns:a16="http://schemas.microsoft.com/office/drawing/2014/main" id="{E1152F7D-1143-A369-15A3-D60A51608AB6}"/>
              </a:ext>
            </a:extLst>
          </p:cNvPr>
          <p:cNvSpPr txBox="1"/>
          <p:nvPr/>
        </p:nvSpPr>
        <p:spPr>
          <a:xfrm>
            <a:off x="384175" y="1151880"/>
            <a:ext cx="553998" cy="2880320"/>
          </a:xfrm>
          <a:prstGeom prst="rect">
            <a:avLst/>
          </a:prstGeom>
          <a:solidFill>
            <a:srgbClr val="BAC2FA"/>
          </a:solidFill>
        </p:spPr>
        <p:txBody>
          <a:bodyPr vert="vert270">
            <a:spAutoFit/>
          </a:bodyPr>
          <a:lstStyle/>
          <a:p>
            <a:pPr algn="ctr">
              <a:defRPr/>
            </a:pPr>
            <a:r>
              <a:rPr lang="de-DE" sz="1200" dirty="0">
                <a:latin typeface="Arial" pitchFamily="34" charset="0"/>
                <a:cs typeface="Arial" pitchFamily="34" charset="0"/>
              </a:rPr>
              <a:t>Datenerhebung und Datenerfassung</a:t>
            </a:r>
          </a:p>
          <a:p>
            <a:pPr algn="ctr">
              <a:defRPr/>
            </a:pPr>
            <a:endParaRPr lang="de-DE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156" name="Gerade Verbindung mit Pfeil 86">
            <a:extLst>
              <a:ext uri="{FF2B5EF4-FFF2-40B4-BE49-F238E27FC236}">
                <a16:creationId xmlns:a16="http://schemas.microsoft.com/office/drawing/2014/main" id="{3412CDDC-7804-B5AF-53E1-B83A6E9484D2}"/>
              </a:ext>
            </a:extLst>
          </p:cNvPr>
          <p:cNvCxnSpPr>
            <a:cxnSpLocks noChangeShapeType="1"/>
            <a:stCxn id="6146" idx="4"/>
            <a:endCxn id="6149" idx="0"/>
          </p:cNvCxnSpPr>
          <p:nvPr/>
        </p:nvCxnSpPr>
        <p:spPr bwMode="auto">
          <a:xfrm>
            <a:off x="2268538" y="900905"/>
            <a:ext cx="0" cy="60404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58" name="Gerade Verbindung mit Pfeil 90">
            <a:extLst>
              <a:ext uri="{FF2B5EF4-FFF2-40B4-BE49-F238E27FC236}">
                <a16:creationId xmlns:a16="http://schemas.microsoft.com/office/drawing/2014/main" id="{F366CBA8-411C-9CF2-6E63-46BCDAAD71CF}"/>
              </a:ext>
            </a:extLst>
          </p:cNvPr>
          <p:cNvCxnSpPr>
            <a:cxnSpLocks noChangeShapeType="1"/>
            <a:stCxn id="6149" idx="2"/>
            <a:endCxn id="6152" idx="0"/>
          </p:cNvCxnSpPr>
          <p:nvPr/>
        </p:nvCxnSpPr>
        <p:spPr bwMode="auto">
          <a:xfrm>
            <a:off x="2268538" y="2225675"/>
            <a:ext cx="0" cy="9032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59" name="Gerade Verbindung mit Pfeil 92">
            <a:extLst>
              <a:ext uri="{FF2B5EF4-FFF2-40B4-BE49-F238E27FC236}">
                <a16:creationId xmlns:a16="http://schemas.microsoft.com/office/drawing/2014/main" id="{91DF343F-A7B3-0682-8AC2-26A303AC6B1C}"/>
              </a:ext>
            </a:extLst>
          </p:cNvPr>
          <p:cNvCxnSpPr>
            <a:cxnSpLocks noChangeShapeType="1"/>
            <a:stCxn id="6152" idx="2"/>
          </p:cNvCxnSpPr>
          <p:nvPr/>
        </p:nvCxnSpPr>
        <p:spPr bwMode="auto">
          <a:xfrm flipH="1">
            <a:off x="2266950" y="4176210"/>
            <a:ext cx="1588" cy="820446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60" name="Gerade Verbindung mit Pfeil 94">
            <a:extLst>
              <a:ext uri="{FF2B5EF4-FFF2-40B4-BE49-F238E27FC236}">
                <a16:creationId xmlns:a16="http://schemas.microsoft.com/office/drawing/2014/main" id="{9849E6CA-C380-683F-6973-C8E07633B99A}"/>
              </a:ext>
            </a:extLst>
          </p:cNvPr>
          <p:cNvCxnSpPr>
            <a:cxnSpLocks noChangeShapeType="1"/>
            <a:stCxn id="6152" idx="3"/>
            <a:endCxn id="16" idx="1"/>
          </p:cNvCxnSpPr>
          <p:nvPr/>
        </p:nvCxnSpPr>
        <p:spPr bwMode="auto">
          <a:xfrm>
            <a:off x="3276600" y="3652586"/>
            <a:ext cx="847670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61" name="Gerade Verbindung mit Pfeil 96">
            <a:extLst>
              <a:ext uri="{FF2B5EF4-FFF2-40B4-BE49-F238E27FC236}">
                <a16:creationId xmlns:a16="http://schemas.microsoft.com/office/drawing/2014/main" id="{FA635495-D929-3E02-2940-4276A81C07EA}"/>
              </a:ext>
            </a:extLst>
          </p:cNvPr>
          <p:cNvCxnSpPr>
            <a:cxnSpLocks noChangeShapeType="1"/>
            <a:stCxn id="6151" idx="2"/>
            <a:endCxn id="6150" idx="0"/>
          </p:cNvCxnSpPr>
          <p:nvPr/>
        </p:nvCxnSpPr>
        <p:spPr bwMode="auto">
          <a:xfrm>
            <a:off x="2268538" y="5727990"/>
            <a:ext cx="0" cy="83540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62" name="Gerade Verbindung mit Pfeil 98">
            <a:extLst>
              <a:ext uri="{FF2B5EF4-FFF2-40B4-BE49-F238E27FC236}">
                <a16:creationId xmlns:a16="http://schemas.microsoft.com/office/drawing/2014/main" id="{A5D33A98-B456-C877-110D-ADE132FB4AB2}"/>
              </a:ext>
            </a:extLst>
          </p:cNvPr>
          <p:cNvCxnSpPr>
            <a:cxnSpLocks noChangeShapeType="1"/>
            <a:stCxn id="6150" idx="2"/>
            <a:endCxn id="6147" idx="0"/>
          </p:cNvCxnSpPr>
          <p:nvPr/>
        </p:nvCxnSpPr>
        <p:spPr bwMode="auto">
          <a:xfrm>
            <a:off x="2268538" y="7282534"/>
            <a:ext cx="1587" cy="677481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66" name="Gerade Verbindung 102">
            <a:extLst>
              <a:ext uri="{FF2B5EF4-FFF2-40B4-BE49-F238E27FC236}">
                <a16:creationId xmlns:a16="http://schemas.microsoft.com/office/drawing/2014/main" id="{1B880890-6104-5A4E-5BBE-4F29448FE06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281244" y="1900423"/>
            <a:ext cx="858956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67" name="Text Box 37">
            <a:extLst>
              <a:ext uri="{FF2B5EF4-FFF2-40B4-BE49-F238E27FC236}">
                <a16:creationId xmlns:a16="http://schemas.microsoft.com/office/drawing/2014/main" id="{6DD60317-E7F3-4075-A0F9-95114FBB9E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7723" y="860717"/>
            <a:ext cx="3168349" cy="208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Erfassung und Dokumentation von: </a:t>
            </a:r>
          </a:p>
          <a:p>
            <a:pPr marL="88900" indent="-88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Arzneimitteln (Dauer-, Akut-, Bedarfsmedikation)</a:t>
            </a:r>
          </a:p>
          <a:p>
            <a:pPr marL="88900" indent="-88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stofflichen Medizinprodukten</a:t>
            </a:r>
          </a:p>
          <a:p>
            <a:pPr marL="88900" indent="-88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Nahrungsergänzungsmitteln</a:t>
            </a:r>
          </a:p>
          <a:p>
            <a:pPr marL="88900" indent="-88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zusätzlichen Anwendungsinformationen, z. B. relevante  Dosierungsanleitung, relevante Laborwerte durch direkte    Nachfrage oder ggf. Abgleich der Daten der ePA.</a:t>
            </a:r>
          </a:p>
          <a:p>
            <a:pPr>
              <a:lnSpc>
                <a:spcPct val="90000"/>
              </a:lnSpc>
            </a:pPr>
            <a:endParaRPr lang="de-DE" altLang="de-DE" sz="8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Bedarf für eine erneute Medikationsanalyse kann sich z. B. ergeben bei:</a:t>
            </a:r>
          </a:p>
          <a:p>
            <a:pPr marL="88900" indent="-88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einer erheblichen Umstellung der Therapie, z. B. ≥ 3 neue bzw. andere systemisch wirkende Arzneimittel oder Inhalativa innerhalb von 4 Wochen</a:t>
            </a:r>
          </a:p>
          <a:p>
            <a:pPr marL="88900" indent="-88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einer kürzlichen Entlassung aus einem Krankenhaus</a:t>
            </a:r>
          </a:p>
          <a:p>
            <a:pPr marL="88900" indent="-88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einer signifikant veränderten Lebenssituation, wie neue  gesundheitliche Beeinträchtigungen (z. B. Immobilität oder  Behinderung), Eintritt oder Verschlechterung einer Pflegesituation</a:t>
            </a:r>
          </a:p>
        </p:txBody>
      </p:sp>
      <p:sp>
        <p:nvSpPr>
          <p:cNvPr id="6168" name="Freeform 24">
            <a:extLst>
              <a:ext uri="{FF2B5EF4-FFF2-40B4-BE49-F238E27FC236}">
                <a16:creationId xmlns:a16="http://schemas.microsoft.com/office/drawing/2014/main" id="{F1586773-BE87-4A85-6E89-C7EEEC0427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5888" y="860716"/>
            <a:ext cx="563563" cy="2086724"/>
          </a:xfrm>
          <a:custGeom>
            <a:avLst/>
            <a:gdLst>
              <a:gd name="T0" fmla="*/ 2147483646 w 689"/>
              <a:gd name="T1" fmla="*/ 0 h 3228"/>
              <a:gd name="T2" fmla="*/ 0 w 689"/>
              <a:gd name="T3" fmla="*/ 0 h 3228"/>
              <a:gd name="T4" fmla="*/ 0 w 689"/>
              <a:gd name="T5" fmla="*/ 2147483646 h 3228"/>
              <a:gd name="T6" fmla="*/ 2147483646 w 689"/>
              <a:gd name="T7" fmla="*/ 2147483646 h 3228"/>
              <a:gd name="T8" fmla="*/ 0 60000 65536"/>
              <a:gd name="T9" fmla="*/ 0 60000 65536"/>
              <a:gd name="T10" fmla="*/ 0 60000 65536"/>
              <a:gd name="T11" fmla="*/ 0 60000 65536"/>
              <a:gd name="T12" fmla="*/ 0 w 689"/>
              <a:gd name="T13" fmla="*/ 0 h 3228"/>
              <a:gd name="T14" fmla="*/ 689 w 689"/>
              <a:gd name="T15" fmla="*/ 3228 h 32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89" h="3228">
                <a:moveTo>
                  <a:pt x="688" y="0"/>
                </a:moveTo>
                <a:lnTo>
                  <a:pt x="0" y="0"/>
                </a:lnTo>
                <a:lnTo>
                  <a:pt x="0" y="3227"/>
                </a:lnTo>
                <a:lnTo>
                  <a:pt x="688" y="3227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6169" name="Text Box 53">
            <a:extLst>
              <a:ext uri="{FF2B5EF4-FFF2-40B4-BE49-F238E27FC236}">
                <a16:creationId xmlns:a16="http://schemas.microsoft.com/office/drawing/2014/main" id="{7184C0FC-BD2F-C969-EE80-D34F347E46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0044" y="4408090"/>
            <a:ext cx="741362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de-DE" altLang="de-DE" sz="1000" dirty="0">
                <a:latin typeface="Arial" panose="020B0604020202020204" pitchFamily="34" charset="0"/>
              </a:rPr>
              <a:t>Nein</a:t>
            </a:r>
          </a:p>
        </p:txBody>
      </p:sp>
      <p:sp>
        <p:nvSpPr>
          <p:cNvPr id="6170" name="Text Box 53">
            <a:extLst>
              <a:ext uri="{FF2B5EF4-FFF2-40B4-BE49-F238E27FC236}">
                <a16:creationId xmlns:a16="http://schemas.microsoft.com/office/drawing/2014/main" id="{2B12673C-B6BE-0678-9657-85869F5530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6462" y="3401160"/>
            <a:ext cx="52387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de-DE" altLang="de-DE" sz="1000">
                <a:latin typeface="Arial" panose="020B0604020202020204" pitchFamily="34" charset="0"/>
              </a:rPr>
              <a:t>Ja</a:t>
            </a:r>
          </a:p>
        </p:txBody>
      </p:sp>
      <p:cxnSp>
        <p:nvCxnSpPr>
          <p:cNvPr id="6174" name="Gerade Verbindung 111">
            <a:extLst>
              <a:ext uri="{FF2B5EF4-FFF2-40B4-BE49-F238E27FC236}">
                <a16:creationId xmlns:a16="http://schemas.microsoft.com/office/drawing/2014/main" id="{7AA09AF9-79F0-04C0-B0AC-98E40351BB0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276600" y="6912520"/>
            <a:ext cx="865187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75" name="Freeform 24">
            <a:extLst>
              <a:ext uri="{FF2B5EF4-FFF2-40B4-BE49-F238E27FC236}">
                <a16:creationId xmlns:a16="http://schemas.microsoft.com/office/drawing/2014/main" id="{463491F7-C926-E25C-A53B-58AE9B973C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4046" y="6513946"/>
            <a:ext cx="563563" cy="854015"/>
          </a:xfrm>
          <a:custGeom>
            <a:avLst/>
            <a:gdLst>
              <a:gd name="T0" fmla="*/ 2147483646 w 689"/>
              <a:gd name="T1" fmla="*/ 0 h 3228"/>
              <a:gd name="T2" fmla="*/ 0 w 689"/>
              <a:gd name="T3" fmla="*/ 0 h 3228"/>
              <a:gd name="T4" fmla="*/ 0 w 689"/>
              <a:gd name="T5" fmla="*/ 2147483646 h 3228"/>
              <a:gd name="T6" fmla="*/ 2147483646 w 689"/>
              <a:gd name="T7" fmla="*/ 2147483646 h 3228"/>
              <a:gd name="T8" fmla="*/ 0 60000 65536"/>
              <a:gd name="T9" fmla="*/ 0 60000 65536"/>
              <a:gd name="T10" fmla="*/ 0 60000 65536"/>
              <a:gd name="T11" fmla="*/ 0 60000 65536"/>
              <a:gd name="T12" fmla="*/ 0 w 689"/>
              <a:gd name="T13" fmla="*/ 0 h 3228"/>
              <a:gd name="T14" fmla="*/ 689 w 689"/>
              <a:gd name="T15" fmla="*/ 3228 h 32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89" h="3228">
                <a:moveTo>
                  <a:pt x="688" y="0"/>
                </a:moveTo>
                <a:lnTo>
                  <a:pt x="0" y="0"/>
                </a:lnTo>
                <a:lnTo>
                  <a:pt x="0" y="3227"/>
                </a:lnTo>
                <a:lnTo>
                  <a:pt x="688" y="3227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6176" name="Text Box 37">
            <a:extLst>
              <a:ext uri="{FF2B5EF4-FFF2-40B4-BE49-F238E27FC236}">
                <a16:creationId xmlns:a16="http://schemas.microsoft.com/office/drawing/2014/main" id="{5D271432-B432-7A8C-5AF9-26EC5D354D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7719" y="6524727"/>
            <a:ext cx="3168353" cy="867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Patientenindividuelle Festlegung zur Nachverfolgung von ABP,</a:t>
            </a:r>
            <a:br>
              <a:rPr lang="de-DE" altLang="de-DE" sz="800" dirty="0">
                <a:latin typeface="Arial" panose="020B0604020202020204" pitchFamily="34" charset="0"/>
              </a:rPr>
            </a:br>
            <a:r>
              <a:rPr lang="de-DE" altLang="de-DE" sz="800" dirty="0">
                <a:latin typeface="Arial" panose="020B0604020202020204" pitchFamily="34" charset="0"/>
              </a:rPr>
              <a:t>z. B.:</a:t>
            </a:r>
          </a:p>
          <a:p>
            <a:pPr marL="88900" indent="-88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Interaktionsanfällige Dauermedikation</a:t>
            </a:r>
          </a:p>
          <a:p>
            <a:pPr marL="88900" indent="-88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klimasensible Arzneimittelanwendung</a:t>
            </a:r>
          </a:p>
          <a:p>
            <a:pPr marL="88900" indent="-88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Anwendungsprobleme</a:t>
            </a:r>
          </a:p>
          <a:p>
            <a:pPr marL="88900" indent="-88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potenzielle Nebenwirkungen/Unverträglichkeiten</a:t>
            </a:r>
          </a:p>
          <a:p>
            <a:pPr marL="88900" indent="-88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Mangelnde Therapietreue</a:t>
            </a:r>
          </a:p>
        </p:txBody>
      </p:sp>
      <p:sp>
        <p:nvSpPr>
          <p:cNvPr id="2" name="Textfeld 51">
            <a:extLst>
              <a:ext uri="{FF2B5EF4-FFF2-40B4-BE49-F238E27FC236}">
                <a16:creationId xmlns:a16="http://schemas.microsoft.com/office/drawing/2014/main" id="{83B3B0C7-8412-E7D3-EE7D-7A098450DA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175" y="293688"/>
            <a:ext cx="16065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de-DE" alt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Fortsetzung</a:t>
            </a:r>
          </a:p>
        </p:txBody>
      </p:sp>
      <p:sp>
        <p:nvSpPr>
          <p:cNvPr id="16" name="Flussdiagramm: Alternativer Prozess 43">
            <a:extLst>
              <a:ext uri="{FF2B5EF4-FFF2-40B4-BE49-F238E27FC236}">
                <a16:creationId xmlns:a16="http://schemas.microsoft.com/office/drawing/2014/main" id="{C687C8F8-9692-8B3A-A9A0-94E8E65BE1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4270" y="3364455"/>
            <a:ext cx="2016125" cy="576262"/>
          </a:xfrm>
          <a:prstGeom prst="flowChartAlternateProcess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1100" b="1" dirty="0">
                <a:latin typeface="Arial" panose="020B0604020202020204" pitchFamily="34" charset="0"/>
                <a:cs typeface="Arial" panose="020B0604020202020204" pitchFamily="34" charset="0"/>
              </a:rPr>
              <a:t>Medikationsanalyse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A25F0C65-954A-8A26-AA99-04FD389B3D2D}"/>
              </a:ext>
            </a:extLst>
          </p:cNvPr>
          <p:cNvSpPr txBox="1"/>
          <p:nvPr/>
        </p:nvSpPr>
        <p:spPr>
          <a:xfrm>
            <a:off x="383024" y="4996656"/>
            <a:ext cx="553998" cy="2311908"/>
          </a:xfrm>
          <a:prstGeom prst="rect">
            <a:avLst/>
          </a:prstGeom>
          <a:solidFill>
            <a:srgbClr val="FFFF00"/>
          </a:solidFill>
        </p:spPr>
        <p:txBody>
          <a:bodyPr vert="vert270" wrap="square">
            <a:spAutoFit/>
          </a:bodyPr>
          <a:lstStyle/>
          <a:p>
            <a:pPr algn="ctr">
              <a:defRPr/>
            </a:pPr>
            <a:r>
              <a:rPr lang="de-DE" sz="1200" dirty="0">
                <a:latin typeface="Arial" pitchFamily="34" charset="0"/>
                <a:cs typeface="Arial" pitchFamily="34" charset="0"/>
              </a:rPr>
              <a:t>Pharmazeutische </a:t>
            </a:r>
          </a:p>
          <a:p>
            <a:pPr algn="ctr">
              <a:defRPr/>
            </a:pPr>
            <a:r>
              <a:rPr lang="de-DE" sz="1200" dirty="0">
                <a:latin typeface="Arial" pitchFamily="34" charset="0"/>
                <a:cs typeface="Arial" pitchFamily="34" charset="0"/>
              </a:rPr>
              <a:t>AMTS-Prüfung</a:t>
            </a:r>
          </a:p>
        </p:txBody>
      </p:sp>
      <p:cxnSp>
        <p:nvCxnSpPr>
          <p:cNvPr id="23" name="Gerade Verbindung 29">
            <a:extLst>
              <a:ext uri="{FF2B5EF4-FFF2-40B4-BE49-F238E27FC236}">
                <a16:creationId xmlns:a16="http://schemas.microsoft.com/office/drawing/2014/main" id="{2FACD82B-8CDB-0C2E-8790-D17827673D1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279776" y="5369413"/>
            <a:ext cx="860424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4" name="Text Box 37">
            <a:extLst>
              <a:ext uri="{FF2B5EF4-FFF2-40B4-BE49-F238E27FC236}">
                <a16:creationId xmlns:a16="http://schemas.microsoft.com/office/drawing/2014/main" id="{80C15F60-F1CA-89FB-420D-95C17061F1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1787" y="4400986"/>
            <a:ext cx="3118057" cy="1975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Beim Medikationsmanagement ist die Medikation mindestens auf die folgenden arzneimittelbezogenen Probleme systematisch zu prüfen:</a:t>
            </a:r>
          </a:p>
          <a:p>
            <a:pPr marL="88900" indent="-88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(Pseudo-)Doppelmedikation</a:t>
            </a:r>
          </a:p>
          <a:p>
            <a:pPr marL="88900" indent="-88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Interaktionen</a:t>
            </a:r>
          </a:p>
          <a:p>
            <a:pPr marL="88900" indent="-88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Ungeeignetes bzw. unzweckmäßiges Dosierungsintervall</a:t>
            </a:r>
          </a:p>
          <a:p>
            <a:pPr marL="88900" indent="-88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Ungeeigneter bzw. unzweckmäßiger Anwendungszeitpunkt (auch in Zusammenhang mit Mahlzeiten)</a:t>
            </a:r>
          </a:p>
          <a:p>
            <a:pPr marL="88900" indent="-88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Ungeeignete bzw. unzweckmäßige Darreichungsform</a:t>
            </a:r>
          </a:p>
          <a:p>
            <a:pPr marL="88900" indent="-88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Anwendungsprobleme</a:t>
            </a:r>
          </a:p>
          <a:p>
            <a:pPr marL="88900" indent="-88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Nebenwirkungen/Unverträglichkeiten</a:t>
            </a:r>
          </a:p>
          <a:p>
            <a:pPr marL="88900" indent="-88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Mangelnde Therapietreue</a:t>
            </a:r>
          </a:p>
          <a:p>
            <a:pPr marL="88900" indent="-88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Selbstmedikation ungeeignet</a:t>
            </a:r>
          </a:p>
          <a:p>
            <a:pPr marL="88900" indent="-88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Präparate der Selbstmedikation für Indikation ungeeignet</a:t>
            </a:r>
          </a:p>
          <a:p>
            <a:pPr marL="88900" indent="-88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Über- oder Unterdosierungen in der Selbstmedikation</a:t>
            </a:r>
          </a:p>
          <a:p>
            <a:pPr marL="88900" indent="-88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Kontraindikationen in der Selbstmedikation</a:t>
            </a:r>
          </a:p>
          <a:p>
            <a:pPr marL="88900" indent="-88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Nicht sachgerechte Lagerung</a:t>
            </a:r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06D013B4-AD13-6326-8D8E-CC339B2F12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1787" y="4400986"/>
            <a:ext cx="563563" cy="1975925"/>
          </a:xfrm>
          <a:custGeom>
            <a:avLst/>
            <a:gdLst>
              <a:gd name="T0" fmla="*/ 2147483646 w 689"/>
              <a:gd name="T1" fmla="*/ 0 h 3228"/>
              <a:gd name="T2" fmla="*/ 0 w 689"/>
              <a:gd name="T3" fmla="*/ 0 h 3228"/>
              <a:gd name="T4" fmla="*/ 0 w 689"/>
              <a:gd name="T5" fmla="*/ 2147483646 h 3228"/>
              <a:gd name="T6" fmla="*/ 2147483646 w 689"/>
              <a:gd name="T7" fmla="*/ 2147483646 h 3228"/>
              <a:gd name="T8" fmla="*/ 0 60000 65536"/>
              <a:gd name="T9" fmla="*/ 0 60000 65536"/>
              <a:gd name="T10" fmla="*/ 0 60000 65536"/>
              <a:gd name="T11" fmla="*/ 0 60000 65536"/>
              <a:gd name="T12" fmla="*/ 0 w 689"/>
              <a:gd name="T13" fmla="*/ 0 h 3228"/>
              <a:gd name="T14" fmla="*/ 689 w 689"/>
              <a:gd name="T15" fmla="*/ 3228 h 32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89" h="3228">
                <a:moveTo>
                  <a:pt x="688" y="0"/>
                </a:moveTo>
                <a:lnTo>
                  <a:pt x="0" y="0"/>
                </a:lnTo>
                <a:lnTo>
                  <a:pt x="0" y="3227"/>
                </a:lnTo>
                <a:lnTo>
                  <a:pt x="688" y="3227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llipse 2">
            <a:extLst>
              <a:ext uri="{FF2B5EF4-FFF2-40B4-BE49-F238E27FC236}">
                <a16:creationId xmlns:a16="http://schemas.microsoft.com/office/drawing/2014/main" id="{BF26D59A-444A-08E5-1472-9BC0BE884D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6613" y="360363"/>
            <a:ext cx="323850" cy="3238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110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7171" name="Ellipse 3">
            <a:extLst>
              <a:ext uri="{FF2B5EF4-FFF2-40B4-BE49-F238E27FC236}">
                <a16:creationId xmlns:a16="http://schemas.microsoft.com/office/drawing/2014/main" id="{C8EB0E3E-BB9E-C7BF-41A9-438F2E3B2C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6613" y="9288463"/>
            <a:ext cx="323850" cy="3238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11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173" name="Flussdiagramm: Prozess 45">
            <a:extLst>
              <a:ext uri="{FF2B5EF4-FFF2-40B4-BE49-F238E27FC236}">
                <a16:creationId xmlns:a16="http://schemas.microsoft.com/office/drawing/2014/main" id="{50651EFA-4F6C-5840-F8D3-8B455705B2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7300" y="5581191"/>
            <a:ext cx="2016125" cy="720725"/>
          </a:xfrm>
          <a:prstGeom prst="flowChartProcess">
            <a:avLst/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1000" dirty="0">
                <a:latin typeface="Arial" panose="020B0604020202020204" pitchFamily="34" charset="0"/>
                <a:cs typeface="Arial" panose="020B0604020202020204" pitchFamily="34" charset="0"/>
              </a:rPr>
              <a:t>Dokumentation von Lösungsvorschlägen für ABP</a:t>
            </a:r>
          </a:p>
        </p:txBody>
      </p:sp>
      <p:sp>
        <p:nvSpPr>
          <p:cNvPr id="7174" name="Flussdiagramm: Prozess 45">
            <a:extLst>
              <a:ext uri="{FF2B5EF4-FFF2-40B4-BE49-F238E27FC236}">
                <a16:creationId xmlns:a16="http://schemas.microsoft.com/office/drawing/2014/main" id="{29D80505-DD40-7611-B646-309EF6E75D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7299" y="8033977"/>
            <a:ext cx="2016125" cy="720725"/>
          </a:xfrm>
          <a:prstGeom prst="flowChartProcess">
            <a:avLst/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1000" dirty="0">
                <a:latin typeface="Arial" panose="020B0604020202020204" pitchFamily="34" charset="0"/>
                <a:cs typeface="Arial" panose="020B0604020202020204" pitchFamily="34" charset="0"/>
              </a:rPr>
              <a:t>Aktualisierung des Medikationsplans</a:t>
            </a:r>
          </a:p>
        </p:txBody>
      </p:sp>
      <p:sp>
        <p:nvSpPr>
          <p:cNvPr id="7175" name="Flussdiagramm: Prozess 45">
            <a:extLst>
              <a:ext uri="{FF2B5EF4-FFF2-40B4-BE49-F238E27FC236}">
                <a16:creationId xmlns:a16="http://schemas.microsoft.com/office/drawing/2014/main" id="{EEFDE368-2C35-9E6B-D51A-E60227672A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7300" y="2880853"/>
            <a:ext cx="2016125" cy="720725"/>
          </a:xfrm>
          <a:prstGeom prst="flowChartProcess">
            <a:avLst/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1000" dirty="0">
                <a:latin typeface="Arial" panose="020B0604020202020204" pitchFamily="34" charset="0"/>
                <a:cs typeface="Arial" panose="020B0604020202020204" pitchFamily="34" charset="0"/>
              </a:rPr>
              <a:t>Erarbeitung von Vorschlägen zur Lösung der ABP</a:t>
            </a:r>
          </a:p>
        </p:txBody>
      </p:sp>
      <p:sp>
        <p:nvSpPr>
          <p:cNvPr id="7176" name="Flussdiagramm: Verzweigung 65">
            <a:extLst>
              <a:ext uri="{FF2B5EF4-FFF2-40B4-BE49-F238E27FC236}">
                <a16:creationId xmlns:a16="http://schemas.microsoft.com/office/drawing/2014/main" id="{B0752B2C-865C-6E54-956A-BE6D0E3029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7" y="1475916"/>
            <a:ext cx="2016125" cy="792162"/>
          </a:xfrm>
          <a:prstGeom prst="flowChartDecision">
            <a:avLst/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1000">
                <a:latin typeface="Arial" panose="020B0604020202020204" pitchFamily="34" charset="0"/>
                <a:cs typeface="Arial" panose="020B0604020202020204" pitchFamily="34" charset="0"/>
              </a:rPr>
              <a:t>Wurden klinisch relevante ABP gefunden?</a:t>
            </a:r>
          </a:p>
        </p:txBody>
      </p:sp>
      <p:sp>
        <p:nvSpPr>
          <p:cNvPr id="7177" name="Flussdiagramm: Verzweigung 65">
            <a:extLst>
              <a:ext uri="{FF2B5EF4-FFF2-40B4-BE49-F238E27FC236}">
                <a16:creationId xmlns:a16="http://schemas.microsoft.com/office/drawing/2014/main" id="{03540AD4-BFC7-362A-7893-D7B582522E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7" y="4176253"/>
            <a:ext cx="2016125" cy="792163"/>
          </a:xfrm>
          <a:prstGeom prst="flowChartDecision">
            <a:avLst/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1000" dirty="0">
                <a:latin typeface="Arial" panose="020B0604020202020204" pitchFamily="34" charset="0"/>
                <a:cs typeface="Arial" panose="020B0604020202020204" pitchFamily="34" charset="0"/>
              </a:rPr>
              <a:t>Rücksprache mit dem Arzt notwendig?</a:t>
            </a:r>
          </a:p>
        </p:txBody>
      </p:sp>
      <p:sp>
        <p:nvSpPr>
          <p:cNvPr id="7178" name="Flussdiagramm: Prozess 45">
            <a:extLst>
              <a:ext uri="{FF2B5EF4-FFF2-40B4-BE49-F238E27FC236}">
                <a16:creationId xmlns:a16="http://schemas.microsoft.com/office/drawing/2014/main" id="{A5E55DC7-08E9-9959-E570-D8AE3F92A9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8612" y="4212766"/>
            <a:ext cx="2016125" cy="720725"/>
          </a:xfrm>
          <a:prstGeom prst="flowChartProcess">
            <a:avLst/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1000" dirty="0">
                <a:latin typeface="Arial" panose="020B0604020202020204" pitchFamily="34" charset="0"/>
                <a:cs typeface="Arial" panose="020B0604020202020204" pitchFamily="34" charset="0"/>
              </a:rPr>
              <a:t>Information des Arztes über klinisch relevante ABP und Lösungsvorschläge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F44E76F4-5E46-FAB4-DACD-87AFAB12944B}"/>
              </a:ext>
            </a:extLst>
          </p:cNvPr>
          <p:cNvSpPr txBox="1"/>
          <p:nvPr/>
        </p:nvSpPr>
        <p:spPr>
          <a:xfrm>
            <a:off x="285861" y="1872790"/>
            <a:ext cx="369332" cy="6479889"/>
          </a:xfrm>
          <a:prstGeom prst="rect">
            <a:avLst/>
          </a:prstGeom>
          <a:solidFill>
            <a:srgbClr val="92D050"/>
          </a:solidFill>
        </p:spPr>
        <p:txBody>
          <a:bodyPr vert="vert270" wrap="square">
            <a:spAutoFit/>
          </a:bodyPr>
          <a:lstStyle/>
          <a:p>
            <a:pPr algn="ctr">
              <a:defRPr/>
            </a:pPr>
            <a:r>
              <a:rPr lang="de-DE" sz="1200" dirty="0">
                <a:latin typeface="Arial" pitchFamily="34" charset="0"/>
                <a:cs typeface="Arial" pitchFamily="34" charset="0"/>
              </a:rPr>
              <a:t>Bewertung und Lösung arzneimittelbezogener Probleme (ABP)</a:t>
            </a:r>
          </a:p>
        </p:txBody>
      </p:sp>
      <p:cxnSp>
        <p:nvCxnSpPr>
          <p:cNvPr id="7181" name="Gerade Verbindung mit Pfeil 14">
            <a:extLst>
              <a:ext uri="{FF2B5EF4-FFF2-40B4-BE49-F238E27FC236}">
                <a16:creationId xmlns:a16="http://schemas.microsoft.com/office/drawing/2014/main" id="{4438F132-53D4-8164-BCC6-92B5C81AA811}"/>
              </a:ext>
            </a:extLst>
          </p:cNvPr>
          <p:cNvCxnSpPr>
            <a:cxnSpLocks noChangeShapeType="1"/>
            <a:stCxn id="7170" idx="4"/>
            <a:endCxn id="7176" idx="0"/>
          </p:cNvCxnSpPr>
          <p:nvPr/>
        </p:nvCxnSpPr>
        <p:spPr bwMode="auto">
          <a:xfrm flipH="1">
            <a:off x="2266950" y="684213"/>
            <a:ext cx="1588" cy="791703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83" name="Gerade Verbindung mit Pfeil 18">
            <a:extLst>
              <a:ext uri="{FF2B5EF4-FFF2-40B4-BE49-F238E27FC236}">
                <a16:creationId xmlns:a16="http://schemas.microsoft.com/office/drawing/2014/main" id="{DB4A89AA-EF40-A825-EB5B-99123E9F22C1}"/>
              </a:ext>
            </a:extLst>
          </p:cNvPr>
          <p:cNvCxnSpPr>
            <a:cxnSpLocks noChangeShapeType="1"/>
            <a:stCxn id="7176" idx="2"/>
            <a:endCxn id="7175" idx="0"/>
          </p:cNvCxnSpPr>
          <p:nvPr/>
        </p:nvCxnSpPr>
        <p:spPr bwMode="auto">
          <a:xfrm flipH="1">
            <a:off x="2265362" y="2268078"/>
            <a:ext cx="1588" cy="6127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84" name="Gerade Verbindung mit Pfeil 20">
            <a:extLst>
              <a:ext uri="{FF2B5EF4-FFF2-40B4-BE49-F238E27FC236}">
                <a16:creationId xmlns:a16="http://schemas.microsoft.com/office/drawing/2014/main" id="{7F444175-61B4-20AD-7C84-E8CA93F07D54}"/>
              </a:ext>
            </a:extLst>
          </p:cNvPr>
          <p:cNvCxnSpPr>
            <a:cxnSpLocks noChangeShapeType="1"/>
            <a:stCxn id="7175" idx="2"/>
            <a:endCxn id="7177" idx="0"/>
          </p:cNvCxnSpPr>
          <p:nvPr/>
        </p:nvCxnSpPr>
        <p:spPr bwMode="auto">
          <a:xfrm>
            <a:off x="2265362" y="3601578"/>
            <a:ext cx="1588" cy="5746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85" name="Gerade Verbindung mit Pfeil 22">
            <a:extLst>
              <a:ext uri="{FF2B5EF4-FFF2-40B4-BE49-F238E27FC236}">
                <a16:creationId xmlns:a16="http://schemas.microsoft.com/office/drawing/2014/main" id="{41375DD5-8B13-4DE5-9396-4CF62D706A45}"/>
              </a:ext>
            </a:extLst>
          </p:cNvPr>
          <p:cNvCxnSpPr>
            <a:cxnSpLocks noChangeShapeType="1"/>
            <a:stCxn id="7177" idx="3"/>
            <a:endCxn id="7178" idx="1"/>
          </p:cNvCxnSpPr>
          <p:nvPr/>
        </p:nvCxnSpPr>
        <p:spPr bwMode="auto">
          <a:xfrm flipV="1">
            <a:off x="3275012" y="4573128"/>
            <a:ext cx="863600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86" name="Gerade Verbindung mit Pfeil 24">
            <a:extLst>
              <a:ext uri="{FF2B5EF4-FFF2-40B4-BE49-F238E27FC236}">
                <a16:creationId xmlns:a16="http://schemas.microsoft.com/office/drawing/2014/main" id="{3F90C1AC-EA07-BD12-A1FF-465C807330DC}"/>
              </a:ext>
            </a:extLst>
          </p:cNvPr>
          <p:cNvCxnSpPr>
            <a:cxnSpLocks noChangeShapeType="1"/>
            <a:stCxn id="7177" idx="2"/>
            <a:endCxn id="7173" idx="0"/>
          </p:cNvCxnSpPr>
          <p:nvPr/>
        </p:nvCxnSpPr>
        <p:spPr bwMode="auto">
          <a:xfrm flipH="1">
            <a:off x="2265362" y="4968416"/>
            <a:ext cx="1588" cy="6127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87" name="Gerade Verbindung mit Pfeil 26">
            <a:extLst>
              <a:ext uri="{FF2B5EF4-FFF2-40B4-BE49-F238E27FC236}">
                <a16:creationId xmlns:a16="http://schemas.microsoft.com/office/drawing/2014/main" id="{64CE1BED-C3DE-587C-EDE6-9C7516307F53}"/>
              </a:ext>
            </a:extLst>
          </p:cNvPr>
          <p:cNvCxnSpPr>
            <a:cxnSpLocks noChangeShapeType="1"/>
            <a:stCxn id="7173" idx="2"/>
            <a:endCxn id="10" idx="0"/>
          </p:cNvCxnSpPr>
          <p:nvPr/>
        </p:nvCxnSpPr>
        <p:spPr bwMode="auto">
          <a:xfrm flipH="1">
            <a:off x="2265361" y="6301916"/>
            <a:ext cx="2" cy="41041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88" name="Gerade Verbindung mit Pfeil 28">
            <a:extLst>
              <a:ext uri="{FF2B5EF4-FFF2-40B4-BE49-F238E27FC236}">
                <a16:creationId xmlns:a16="http://schemas.microsoft.com/office/drawing/2014/main" id="{A6CEBE31-C5B8-144D-6788-0A2050B14467}"/>
              </a:ext>
            </a:extLst>
          </p:cNvPr>
          <p:cNvCxnSpPr>
            <a:cxnSpLocks noChangeShapeType="1"/>
            <a:stCxn id="7174" idx="2"/>
          </p:cNvCxnSpPr>
          <p:nvPr/>
        </p:nvCxnSpPr>
        <p:spPr bwMode="auto">
          <a:xfrm>
            <a:off x="2265361" y="8754702"/>
            <a:ext cx="1588" cy="53975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92" name="Gerade Verbindung 32">
            <a:extLst>
              <a:ext uri="{FF2B5EF4-FFF2-40B4-BE49-F238E27FC236}">
                <a16:creationId xmlns:a16="http://schemas.microsoft.com/office/drawing/2014/main" id="{8EDCDD3F-5C34-F56A-B6A6-463417C8AC0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154737" y="4573128"/>
            <a:ext cx="109376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193" name="Text Box 37">
            <a:extLst>
              <a:ext uri="{FF2B5EF4-FFF2-40B4-BE49-F238E27FC236}">
                <a16:creationId xmlns:a16="http://schemas.microsoft.com/office/drawing/2014/main" id="{BB4625A5-D9AA-532E-2E80-3B920E841D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2527" y="3420603"/>
            <a:ext cx="1186541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Mindestangaben für die Rückfrage beim Arzt:</a:t>
            </a:r>
          </a:p>
          <a:p>
            <a:pPr marL="88900" indent="-88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Name der Apotheke, </a:t>
            </a:r>
            <a:br>
              <a:rPr lang="de-DE" altLang="de-DE" sz="800" dirty="0">
                <a:latin typeface="Arial" panose="020B0604020202020204" pitchFamily="34" charset="0"/>
              </a:rPr>
            </a:br>
            <a:r>
              <a:rPr lang="de-DE" altLang="de-DE" sz="800" dirty="0">
                <a:latin typeface="Arial" panose="020B0604020202020204" pitchFamily="34" charset="0"/>
              </a:rPr>
              <a:t>Ansprechpartner, weitere Kontaktangaben, </a:t>
            </a:r>
            <a:br>
              <a:rPr lang="de-DE" altLang="de-DE" sz="800" dirty="0">
                <a:latin typeface="Arial" panose="020B0604020202020204" pitchFamily="34" charset="0"/>
              </a:rPr>
            </a:br>
            <a:r>
              <a:rPr lang="de-DE" altLang="de-DE" sz="800" dirty="0">
                <a:latin typeface="Arial" panose="020B0604020202020204" pitchFamily="34" charset="0"/>
              </a:rPr>
              <a:t>z. B. Telefon-Nr. oder KIM-Adresse</a:t>
            </a:r>
          </a:p>
          <a:p>
            <a:pPr marL="88900" indent="-88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Datum</a:t>
            </a:r>
          </a:p>
          <a:p>
            <a:pPr marL="88900" indent="-88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Name, Vorname und Geburtsdatum  des Patienten</a:t>
            </a:r>
          </a:p>
          <a:p>
            <a:pPr marL="88900" indent="-88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Art und Bewertung des/der ABP</a:t>
            </a:r>
          </a:p>
          <a:p>
            <a:pPr marL="88900" indent="-88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Lösungsvorschlag/</a:t>
            </a:r>
            <a:br>
              <a:rPr lang="de-DE" altLang="de-DE" sz="800" dirty="0">
                <a:latin typeface="Arial" panose="020B0604020202020204" pitchFamily="34" charset="0"/>
              </a:rPr>
            </a:br>
            <a:r>
              <a:rPr lang="de-DE" altLang="de-DE" sz="800" dirty="0">
                <a:latin typeface="Arial" panose="020B0604020202020204" pitchFamily="34" charset="0"/>
              </a:rPr>
              <a:t>-vorschläge</a:t>
            </a:r>
          </a:p>
          <a:p>
            <a:pPr marL="88900" indent="-88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e-DE" altLang="de-DE" sz="800" dirty="0">
                <a:latin typeface="Arial" panose="020B0604020202020204" pitchFamily="34" charset="0"/>
              </a:rPr>
              <a:t>Angaben zur Dringlichkeit</a:t>
            </a:r>
          </a:p>
        </p:txBody>
      </p:sp>
      <p:sp>
        <p:nvSpPr>
          <p:cNvPr id="7194" name="Freeform 24">
            <a:extLst>
              <a:ext uri="{FF2B5EF4-FFF2-40B4-BE49-F238E27FC236}">
                <a16:creationId xmlns:a16="http://schemas.microsoft.com/office/drawing/2014/main" id="{87449B95-D408-F731-6ADD-73BF1C4A28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4114" y="3420603"/>
            <a:ext cx="717712" cy="2268538"/>
          </a:xfrm>
          <a:custGeom>
            <a:avLst/>
            <a:gdLst>
              <a:gd name="T0" fmla="*/ 2147483646 w 689"/>
              <a:gd name="T1" fmla="*/ 0 h 3228"/>
              <a:gd name="T2" fmla="*/ 0 w 689"/>
              <a:gd name="T3" fmla="*/ 0 h 3228"/>
              <a:gd name="T4" fmla="*/ 0 w 689"/>
              <a:gd name="T5" fmla="*/ 2147483646 h 3228"/>
              <a:gd name="T6" fmla="*/ 2147483646 w 689"/>
              <a:gd name="T7" fmla="*/ 2147483646 h 3228"/>
              <a:gd name="T8" fmla="*/ 0 60000 65536"/>
              <a:gd name="T9" fmla="*/ 0 60000 65536"/>
              <a:gd name="T10" fmla="*/ 0 60000 65536"/>
              <a:gd name="T11" fmla="*/ 0 60000 65536"/>
              <a:gd name="T12" fmla="*/ 0 w 689"/>
              <a:gd name="T13" fmla="*/ 0 h 3228"/>
              <a:gd name="T14" fmla="*/ 689 w 689"/>
              <a:gd name="T15" fmla="*/ 3228 h 32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89" h="3228">
                <a:moveTo>
                  <a:pt x="688" y="0"/>
                </a:moveTo>
                <a:lnTo>
                  <a:pt x="0" y="0"/>
                </a:lnTo>
                <a:lnTo>
                  <a:pt x="0" y="3227"/>
                </a:lnTo>
                <a:lnTo>
                  <a:pt x="688" y="3227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cxnSp>
        <p:nvCxnSpPr>
          <p:cNvPr id="7195" name="Form 36">
            <a:extLst>
              <a:ext uri="{FF2B5EF4-FFF2-40B4-BE49-F238E27FC236}">
                <a16:creationId xmlns:a16="http://schemas.microsoft.com/office/drawing/2014/main" id="{1D1A6A94-6CCF-A0B8-509E-B22C100EA56B}"/>
              </a:ext>
            </a:extLst>
          </p:cNvPr>
          <p:cNvCxnSpPr>
            <a:cxnSpLocks noChangeShapeType="1"/>
            <a:stCxn id="7178" idx="2"/>
            <a:endCxn id="7173" idx="3"/>
          </p:cNvCxnSpPr>
          <p:nvPr/>
        </p:nvCxnSpPr>
        <p:spPr bwMode="auto">
          <a:xfrm rot="5400000">
            <a:off x="3706019" y="4500897"/>
            <a:ext cx="1008062" cy="1873250"/>
          </a:xfrm>
          <a:prstGeom prst="bentConnector2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96" name="Gerade Verbindung 37">
            <a:extLst>
              <a:ext uri="{FF2B5EF4-FFF2-40B4-BE49-F238E27FC236}">
                <a16:creationId xmlns:a16="http://schemas.microsoft.com/office/drawing/2014/main" id="{F77140AA-B27F-CA71-2C9D-1F4EAA80C8F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273424" y="8322902"/>
            <a:ext cx="1044884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197" name="Freeform 24">
            <a:extLst>
              <a:ext uri="{FF2B5EF4-FFF2-40B4-BE49-F238E27FC236}">
                <a16:creationId xmlns:a16="http://schemas.microsoft.com/office/drawing/2014/main" id="{718B2280-0985-67BC-F799-DAEB04CB8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307" y="8188725"/>
            <a:ext cx="563563" cy="290668"/>
          </a:xfrm>
          <a:custGeom>
            <a:avLst/>
            <a:gdLst>
              <a:gd name="T0" fmla="*/ 2147483646 w 689"/>
              <a:gd name="T1" fmla="*/ 0 h 3228"/>
              <a:gd name="T2" fmla="*/ 0 w 689"/>
              <a:gd name="T3" fmla="*/ 0 h 3228"/>
              <a:gd name="T4" fmla="*/ 0 w 689"/>
              <a:gd name="T5" fmla="*/ 2147483646 h 3228"/>
              <a:gd name="T6" fmla="*/ 2147483646 w 689"/>
              <a:gd name="T7" fmla="*/ 2147483646 h 3228"/>
              <a:gd name="T8" fmla="*/ 0 60000 65536"/>
              <a:gd name="T9" fmla="*/ 0 60000 65536"/>
              <a:gd name="T10" fmla="*/ 0 60000 65536"/>
              <a:gd name="T11" fmla="*/ 0 60000 65536"/>
              <a:gd name="T12" fmla="*/ 0 w 689"/>
              <a:gd name="T13" fmla="*/ 0 h 3228"/>
              <a:gd name="T14" fmla="*/ 689 w 689"/>
              <a:gd name="T15" fmla="*/ 3228 h 32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89" h="3228">
                <a:moveTo>
                  <a:pt x="688" y="0"/>
                </a:moveTo>
                <a:lnTo>
                  <a:pt x="0" y="0"/>
                </a:lnTo>
                <a:lnTo>
                  <a:pt x="0" y="3227"/>
                </a:lnTo>
                <a:lnTo>
                  <a:pt x="688" y="3227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7198" name="Text Box 37">
            <a:extLst>
              <a:ext uri="{FF2B5EF4-FFF2-40B4-BE49-F238E27FC236}">
                <a16:creationId xmlns:a16="http://schemas.microsoft.com/office/drawing/2014/main" id="{24D823B3-3D38-EBDC-4D09-99963324F1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307" y="8188577"/>
            <a:ext cx="2945977" cy="31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Der Medikationsplan ist zu aktualisieren und bei Bedarf als Ausdruck mitzugeben.</a:t>
            </a:r>
          </a:p>
        </p:txBody>
      </p:sp>
      <p:sp>
        <p:nvSpPr>
          <p:cNvPr id="7199" name="Text Box 53">
            <a:extLst>
              <a:ext uri="{FF2B5EF4-FFF2-40B4-BE49-F238E27FC236}">
                <a16:creationId xmlns:a16="http://schemas.microsoft.com/office/drawing/2014/main" id="{8ECB3F60-80E2-A571-66B8-79B5C0E7E4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4175" y="5149391"/>
            <a:ext cx="741362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de-DE" altLang="de-DE" sz="1000">
                <a:latin typeface="Arial" panose="020B0604020202020204" pitchFamily="34" charset="0"/>
              </a:rPr>
              <a:t>Nein</a:t>
            </a:r>
          </a:p>
        </p:txBody>
      </p:sp>
      <p:sp>
        <p:nvSpPr>
          <p:cNvPr id="7200" name="Text Box 53">
            <a:extLst>
              <a:ext uri="{FF2B5EF4-FFF2-40B4-BE49-F238E27FC236}">
                <a16:creationId xmlns:a16="http://schemas.microsoft.com/office/drawing/2014/main" id="{CF522793-8DB1-BDF7-C2D0-ED7979DECF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3762" y="4357228"/>
            <a:ext cx="52387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de-DE" altLang="de-DE" sz="1000">
                <a:latin typeface="Arial" panose="020B0604020202020204" pitchFamily="34" charset="0"/>
              </a:rPr>
              <a:t>Ja</a:t>
            </a:r>
          </a:p>
        </p:txBody>
      </p:sp>
      <p:sp>
        <p:nvSpPr>
          <p:cNvPr id="7201" name="Text Box 53">
            <a:extLst>
              <a:ext uri="{FF2B5EF4-FFF2-40B4-BE49-F238E27FC236}">
                <a16:creationId xmlns:a16="http://schemas.microsoft.com/office/drawing/2014/main" id="{5FB84CCA-EC32-0349-40BB-A36AD19933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3562" y="2483978"/>
            <a:ext cx="52387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de-DE" altLang="de-DE" sz="1000">
                <a:latin typeface="Arial" panose="020B0604020202020204" pitchFamily="34" charset="0"/>
              </a:rPr>
              <a:t>Ja</a:t>
            </a:r>
          </a:p>
        </p:txBody>
      </p:sp>
      <p:cxnSp>
        <p:nvCxnSpPr>
          <p:cNvPr id="7202" name="Gewinkelte Verbindung 44">
            <a:extLst>
              <a:ext uri="{FF2B5EF4-FFF2-40B4-BE49-F238E27FC236}">
                <a16:creationId xmlns:a16="http://schemas.microsoft.com/office/drawing/2014/main" id="{F6AFEC26-2566-74BE-1DCE-68A89F4A1B98}"/>
              </a:ext>
            </a:extLst>
          </p:cNvPr>
          <p:cNvCxnSpPr>
            <a:cxnSpLocks noChangeShapeType="1"/>
            <a:stCxn id="7176" idx="1"/>
            <a:endCxn id="7174" idx="1"/>
          </p:cNvCxnSpPr>
          <p:nvPr/>
        </p:nvCxnSpPr>
        <p:spPr bwMode="auto">
          <a:xfrm rot="10800000" flipV="1">
            <a:off x="1257299" y="1871996"/>
            <a:ext cx="1588" cy="6522343"/>
          </a:xfrm>
          <a:prstGeom prst="bentConnector3">
            <a:avLst>
              <a:gd name="adj1" fmla="val 14495466"/>
            </a:avLst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203" name="Text Box 53">
            <a:extLst>
              <a:ext uri="{FF2B5EF4-FFF2-40B4-BE49-F238E27FC236}">
                <a16:creationId xmlns:a16="http://schemas.microsoft.com/office/drawing/2014/main" id="{9508953C-2D03-97A8-3611-43700D739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262" y="4438984"/>
            <a:ext cx="741362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de-DE" altLang="de-DE" sz="1000" dirty="0">
                <a:latin typeface="Arial" panose="020B0604020202020204" pitchFamily="34" charset="0"/>
              </a:rPr>
              <a:t>Nein</a:t>
            </a:r>
          </a:p>
        </p:txBody>
      </p:sp>
      <p:sp>
        <p:nvSpPr>
          <p:cNvPr id="2" name="Textfeld 51">
            <a:extLst>
              <a:ext uri="{FF2B5EF4-FFF2-40B4-BE49-F238E27FC236}">
                <a16:creationId xmlns:a16="http://schemas.microsoft.com/office/drawing/2014/main" id="{584D2560-1C66-0902-1738-9B92A611B8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449" y="283871"/>
            <a:ext cx="16065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de-DE" alt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Fortsetzung</a:t>
            </a:r>
          </a:p>
        </p:txBody>
      </p:sp>
      <p:sp>
        <p:nvSpPr>
          <p:cNvPr id="10" name="Flussdiagramm: Prozess 45">
            <a:extLst>
              <a:ext uri="{FF2B5EF4-FFF2-40B4-BE49-F238E27FC236}">
                <a16:creationId xmlns:a16="http://schemas.microsoft.com/office/drawing/2014/main" id="{5D8E5430-DAE5-C9C3-0181-2A56F0CFC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7298" y="6712334"/>
            <a:ext cx="2016125" cy="720725"/>
          </a:xfrm>
          <a:prstGeom prst="flowChartProcess">
            <a:avLst/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1000" dirty="0">
                <a:latin typeface="Arial" panose="020B0604020202020204" pitchFamily="34" charset="0"/>
                <a:cs typeface="Arial" panose="020B0604020202020204" pitchFamily="34" charset="0"/>
              </a:rPr>
              <a:t>Erläuterung von Maßnahmen</a:t>
            </a:r>
          </a:p>
        </p:txBody>
      </p:sp>
      <p:cxnSp>
        <p:nvCxnSpPr>
          <p:cNvPr id="11" name="Gerade Verbindung 37">
            <a:extLst>
              <a:ext uri="{FF2B5EF4-FFF2-40B4-BE49-F238E27FC236}">
                <a16:creationId xmlns:a16="http://schemas.microsoft.com/office/drawing/2014/main" id="{8920680B-87F7-4D4C-2C69-843C31F6C68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273423" y="7056536"/>
            <a:ext cx="1044884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" name="Freeform 24">
            <a:extLst>
              <a:ext uri="{FF2B5EF4-FFF2-40B4-BE49-F238E27FC236}">
                <a16:creationId xmlns:a16="http://schemas.microsoft.com/office/drawing/2014/main" id="{07C0E4B7-90B6-5489-3267-79C6ABD956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307" y="6832567"/>
            <a:ext cx="563563" cy="424583"/>
          </a:xfrm>
          <a:custGeom>
            <a:avLst/>
            <a:gdLst>
              <a:gd name="T0" fmla="*/ 2147483646 w 689"/>
              <a:gd name="T1" fmla="*/ 0 h 3228"/>
              <a:gd name="T2" fmla="*/ 0 w 689"/>
              <a:gd name="T3" fmla="*/ 0 h 3228"/>
              <a:gd name="T4" fmla="*/ 0 w 689"/>
              <a:gd name="T5" fmla="*/ 2147483646 h 3228"/>
              <a:gd name="T6" fmla="*/ 2147483646 w 689"/>
              <a:gd name="T7" fmla="*/ 2147483646 h 3228"/>
              <a:gd name="T8" fmla="*/ 0 60000 65536"/>
              <a:gd name="T9" fmla="*/ 0 60000 65536"/>
              <a:gd name="T10" fmla="*/ 0 60000 65536"/>
              <a:gd name="T11" fmla="*/ 0 60000 65536"/>
              <a:gd name="T12" fmla="*/ 0 w 689"/>
              <a:gd name="T13" fmla="*/ 0 h 3228"/>
              <a:gd name="T14" fmla="*/ 689 w 689"/>
              <a:gd name="T15" fmla="*/ 3228 h 32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89" h="3228">
                <a:moveTo>
                  <a:pt x="688" y="0"/>
                </a:moveTo>
                <a:lnTo>
                  <a:pt x="0" y="0"/>
                </a:lnTo>
                <a:lnTo>
                  <a:pt x="0" y="3227"/>
                </a:lnTo>
                <a:lnTo>
                  <a:pt x="688" y="3227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5" name="Text Box 37">
            <a:extLst>
              <a:ext uri="{FF2B5EF4-FFF2-40B4-BE49-F238E27FC236}">
                <a16:creationId xmlns:a16="http://schemas.microsoft.com/office/drawing/2014/main" id="{267979E4-4091-7FAC-A71F-F5A6882F33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307" y="6832419"/>
            <a:ext cx="2945977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Dem Patienten sind die abgestimmten Interventionen mit ggf. bestehendem Nachverfolgungsbedarf zu erläutern und die Möglichkeit zur Nachfrage einzuräumen.</a:t>
            </a:r>
          </a:p>
        </p:txBody>
      </p:sp>
      <p:cxnSp>
        <p:nvCxnSpPr>
          <p:cNvPr id="18" name="Gerade Verbindung mit Pfeil 26">
            <a:extLst>
              <a:ext uri="{FF2B5EF4-FFF2-40B4-BE49-F238E27FC236}">
                <a16:creationId xmlns:a16="http://schemas.microsoft.com/office/drawing/2014/main" id="{B650345D-D3B3-4434-805A-E893F5FABCC8}"/>
              </a:ext>
            </a:extLst>
          </p:cNvPr>
          <p:cNvCxnSpPr>
            <a:cxnSpLocks noChangeShapeType="1"/>
            <a:stCxn id="10" idx="2"/>
            <a:endCxn id="7174" idx="0"/>
          </p:cNvCxnSpPr>
          <p:nvPr/>
        </p:nvCxnSpPr>
        <p:spPr bwMode="auto">
          <a:xfrm>
            <a:off x="2265361" y="7433059"/>
            <a:ext cx="1" cy="60091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613</Words>
  <Application>Microsoft Office PowerPoint</Application>
  <PresentationFormat>Benutzerdefiniert</PresentationFormat>
  <Paragraphs>102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3</vt:i4>
      </vt:variant>
    </vt:vector>
  </HeadingPairs>
  <TitlesOfParts>
    <vt:vector size="10" baseType="lpstr">
      <vt:lpstr>Arial</vt:lpstr>
      <vt:lpstr>Calibri</vt:lpstr>
      <vt:lpstr>StarBats</vt:lpstr>
      <vt:lpstr>Times New Roman</vt:lpstr>
      <vt:lpstr>Standarddesign</vt:lpstr>
      <vt:lpstr>1_Benutzerdefiniertes Design</vt:lpstr>
      <vt:lpstr>Benutzerdefiniertes Design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Ahl, Peggy</dc:creator>
  <cp:lastModifiedBy>Heinken, Melanie</cp:lastModifiedBy>
  <cp:revision>195</cp:revision>
  <cp:lastPrinted>2018-07-09T14:20:01Z</cp:lastPrinted>
  <dcterms:created xsi:type="dcterms:W3CDTF">2002-12-09T13:29:54Z</dcterms:created>
  <dcterms:modified xsi:type="dcterms:W3CDTF">2026-07-30T12:25:46Z</dcterms:modified>
</cp:coreProperties>
</file>