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7559675" cy="10080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624" userDrawn="1">
          <p15:clr>
            <a:srgbClr val="A4A3A4"/>
          </p15:clr>
        </p15:guide>
        <p15:guide id="2" pos="303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8" d="100"/>
          <a:sy n="88" d="100"/>
        </p:scale>
        <p:origin x="240" y="108"/>
      </p:cViewPr>
      <p:guideLst>
        <p:guide orient="horz" pos="5624"/>
        <p:guide pos="30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649770"/>
            <a:ext cx="6425724" cy="3509551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294662"/>
            <a:ext cx="5669756" cy="2433817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79C5-CB3C-462F-A52E-FF92D1E0258D}" type="datetimeFigureOut">
              <a:rPr lang="de-DE" smtClean="0"/>
              <a:t>02.11.2022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E4F3-038A-4C28-A44E-F04BCAC8489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77470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79C5-CB3C-462F-A52E-FF92D1E0258D}" type="datetimeFigureOut">
              <a:rPr lang="de-DE" smtClean="0"/>
              <a:t>02.11.2022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E4F3-038A-4C28-A44E-F04BCAC8489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58781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36700"/>
            <a:ext cx="1630055" cy="8542864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36700"/>
            <a:ext cx="4795669" cy="8542864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79C5-CB3C-462F-A52E-FF92D1E0258D}" type="datetimeFigureOut">
              <a:rPr lang="de-DE" smtClean="0"/>
              <a:t>02.11.2022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E4F3-038A-4C28-A44E-F04BCAC8489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619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79C5-CB3C-462F-A52E-FF92D1E0258D}" type="datetimeFigureOut">
              <a:rPr lang="de-DE" smtClean="0"/>
              <a:t>02.11.2022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E4F3-038A-4C28-A44E-F04BCAC8489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3818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513159"/>
            <a:ext cx="6520220" cy="4193259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746088"/>
            <a:ext cx="6520220" cy="2205136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79C5-CB3C-462F-A52E-FF92D1E0258D}" type="datetimeFigureOut">
              <a:rPr lang="de-DE" smtClean="0"/>
              <a:t>02.11.2022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E4F3-038A-4C28-A44E-F04BCAC8489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72383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683500"/>
            <a:ext cx="3212862" cy="6396064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683500"/>
            <a:ext cx="3212862" cy="6396064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79C5-CB3C-462F-A52E-FF92D1E0258D}" type="datetimeFigureOut">
              <a:rPr lang="de-DE" smtClean="0"/>
              <a:t>02.11.2022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E4F3-038A-4C28-A44E-F04BCAC8489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5146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36702"/>
            <a:ext cx="6520220" cy="194845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471154"/>
            <a:ext cx="3198096" cy="1211074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682228"/>
            <a:ext cx="3198096" cy="541600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471154"/>
            <a:ext cx="3213847" cy="1211074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682228"/>
            <a:ext cx="3213847" cy="541600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79C5-CB3C-462F-A52E-FF92D1E0258D}" type="datetimeFigureOut">
              <a:rPr lang="de-DE" smtClean="0"/>
              <a:t>02.11.2022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E4F3-038A-4C28-A44E-F04BCAC8489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32911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79C5-CB3C-462F-A52E-FF92D1E0258D}" type="datetimeFigureOut">
              <a:rPr lang="de-DE" smtClean="0"/>
              <a:t>02.11.2022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E4F3-038A-4C28-A44E-F04BCAC8489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57619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79C5-CB3C-462F-A52E-FF92D1E0258D}" type="datetimeFigureOut">
              <a:rPr lang="de-DE" smtClean="0"/>
              <a:t>02.11.2022</a:t>
            </a:fld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E4F3-038A-4C28-A44E-F04BCAC8489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12547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72042"/>
            <a:ext cx="2438192" cy="235214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451426"/>
            <a:ext cx="3827085" cy="716377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024188"/>
            <a:ext cx="2438192" cy="5602681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79C5-CB3C-462F-A52E-FF92D1E0258D}" type="datetimeFigureOut">
              <a:rPr lang="de-DE" smtClean="0"/>
              <a:t>02.11.2022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E4F3-038A-4C28-A44E-F04BCAC8489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73574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72042"/>
            <a:ext cx="2438192" cy="235214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451426"/>
            <a:ext cx="3827085" cy="716377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de-DE" dirty="0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024188"/>
            <a:ext cx="2438192" cy="5602681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79C5-CB3C-462F-A52E-FF92D1E0258D}" type="datetimeFigureOut">
              <a:rPr lang="de-DE" smtClean="0"/>
              <a:t>02.11.2022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E4F3-038A-4C28-A44E-F04BCAC8489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36130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36702"/>
            <a:ext cx="6520220" cy="1948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683500"/>
            <a:ext cx="6520220" cy="639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343248"/>
            <a:ext cx="1700927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879C5-CB3C-462F-A52E-FF92D1E0258D}" type="datetimeFigureOut">
              <a:rPr lang="de-DE" smtClean="0"/>
              <a:t>02.11.2022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343248"/>
            <a:ext cx="2551390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343248"/>
            <a:ext cx="1700927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6E4F3-038A-4C28-A44E-F04BCAC8489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63728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29"/>
          <p:cNvSpPr txBox="1"/>
          <p:nvPr/>
        </p:nvSpPr>
        <p:spPr>
          <a:xfrm>
            <a:off x="203200" y="70752"/>
            <a:ext cx="7107147" cy="50276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de-DE" sz="1600" b="1" dirty="0" smtClean="0">
                <a:latin typeface="Arial" pitchFamily="34" charset="0"/>
                <a:cs typeface="Arial" pitchFamily="34" charset="0"/>
              </a:rPr>
              <a:t>Grippeschutzimpfung (Regelversorgung)</a:t>
            </a:r>
            <a:endParaRPr lang="de-DE" sz="1600" b="1" dirty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de-DE" sz="1000" dirty="0">
                <a:latin typeface="Arial" pitchFamily="34" charset="0"/>
                <a:cs typeface="Arial" pitchFamily="34" charset="0"/>
              </a:rPr>
              <a:t>Stand</a:t>
            </a:r>
            <a:r>
              <a:rPr lang="de-DE" sz="1067" dirty="0">
                <a:latin typeface="Arial" pitchFamily="34" charset="0"/>
                <a:cs typeface="Arial" pitchFamily="34" charset="0"/>
              </a:rPr>
              <a:t>: </a:t>
            </a:r>
            <a:r>
              <a:rPr lang="de-DE" sz="1000" dirty="0" smtClean="0">
                <a:latin typeface="Arial" pitchFamily="34" charset="0"/>
                <a:cs typeface="Arial" pitchFamily="34" charset="0"/>
              </a:rPr>
              <a:t>26.09.2022</a:t>
            </a:r>
            <a:endParaRPr lang="de-DE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lussdiagramm: Alternativer Prozess 43"/>
          <p:cNvSpPr>
            <a:spLocks noChangeArrowheads="1"/>
          </p:cNvSpPr>
          <p:nvPr/>
        </p:nvSpPr>
        <p:spPr bwMode="auto">
          <a:xfrm>
            <a:off x="1570713" y="1237754"/>
            <a:ext cx="2199600" cy="403672"/>
          </a:xfrm>
          <a:prstGeom prst="flowChartAlternate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Patient mit Wunsch nach Grippeschutzimpfung </a:t>
            </a:r>
            <a:endParaRPr lang="de-DE" alt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Gerade Verbindung 100"/>
          <p:cNvCxnSpPr>
            <a:cxnSpLocks noChangeShapeType="1"/>
            <a:stCxn id="6" idx="3"/>
          </p:cNvCxnSpPr>
          <p:nvPr/>
        </p:nvCxnSpPr>
        <p:spPr bwMode="auto">
          <a:xfrm flipV="1">
            <a:off x="3770313" y="1431534"/>
            <a:ext cx="852014" cy="8056"/>
          </a:xfrm>
          <a:prstGeom prst="line">
            <a:avLst/>
          </a:prstGeom>
          <a:noFill/>
          <a:ln w="9525" algn="ctr">
            <a:solidFill>
              <a:schemeClr val="bg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Freeform 24"/>
          <p:cNvSpPr>
            <a:spLocks noChangeArrowheads="1"/>
          </p:cNvSpPr>
          <p:nvPr/>
        </p:nvSpPr>
        <p:spPr bwMode="auto">
          <a:xfrm>
            <a:off x="4622327" y="672630"/>
            <a:ext cx="461963" cy="1928246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12" name="Rechteck 11"/>
          <p:cNvSpPr/>
          <p:nvPr/>
        </p:nvSpPr>
        <p:spPr>
          <a:xfrm>
            <a:off x="3764643" y="4918150"/>
            <a:ext cx="194694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14" name="Textfeld 13"/>
          <p:cNvSpPr txBox="1"/>
          <p:nvPr/>
        </p:nvSpPr>
        <p:spPr>
          <a:xfrm>
            <a:off x="4568150" y="640688"/>
            <a:ext cx="25057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Kapitel 1</a:t>
            </a:r>
          </a:p>
          <a:p>
            <a:r>
              <a:rPr lang="de-DE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Allgemeine Voraussetzungen</a:t>
            </a:r>
          </a:p>
          <a:p>
            <a:r>
              <a:rPr lang="de-DE" sz="7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Apotheke: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Qualifizierung 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des 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Apothekers</a:t>
            </a:r>
          </a:p>
          <a:p>
            <a:pPr marL="628650" lvl="1" indent="-171450">
              <a:buFontTx/>
              <a:buChar char="-"/>
            </a:pP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Ärztliche Schulung nach § 20c IfSG</a:t>
            </a:r>
          </a:p>
          <a:p>
            <a:pPr marL="628650" lvl="1" indent="-171450">
              <a:buFontTx/>
              <a:buChar char="-"/>
            </a:pP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Ärztliche Schulung nach § 20b IfSG</a:t>
            </a:r>
          </a:p>
          <a:p>
            <a:pPr marL="628650" lvl="1" indent="-171450">
              <a:buFontTx/>
              <a:buChar char="-"/>
            </a:pP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Ärztliche Schulung für Teilnahme am Modellvorhaben nach § 132j SGBV</a:t>
            </a:r>
            <a:endParaRPr lang="de-DE" sz="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Impfender Apotheker muss zum Personal der Apotheke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  gehören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Räumliche und sächliche Ausstattung der Apotheke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Betriebshaftpflichtversicherung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Anzeige der Tätigkeit vor Aufnahme</a:t>
            </a:r>
            <a:endParaRPr lang="de-DE" sz="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Patient: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mindestens 18 Jahre alt (evtl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. Vorlage 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Personalausweis) 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Versicherungsnachweis</a:t>
            </a:r>
            <a:endParaRPr lang="de-DE" sz="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GKV-Versicherter fällt unter die Festlegung der GBA-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Richtlinie</a:t>
            </a:r>
            <a:endParaRPr lang="de-DE" sz="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aute 16"/>
          <p:cNvSpPr/>
          <p:nvPr/>
        </p:nvSpPr>
        <p:spPr>
          <a:xfrm>
            <a:off x="1570713" y="3000678"/>
            <a:ext cx="2199600" cy="763200"/>
          </a:xfrm>
          <a:prstGeom prst="diamond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8" name="Textfeld 17"/>
          <p:cNvSpPr txBox="1"/>
          <p:nvPr/>
        </p:nvSpPr>
        <p:spPr>
          <a:xfrm>
            <a:off x="2086332" y="3294262"/>
            <a:ext cx="1265219" cy="2308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Impfung möglich? </a:t>
            </a:r>
            <a:endParaRPr 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Flussdiagramm: Prozess 77"/>
          <p:cNvSpPr>
            <a:spLocks noChangeArrowheads="1"/>
          </p:cNvSpPr>
          <p:nvPr/>
        </p:nvSpPr>
        <p:spPr bwMode="auto">
          <a:xfrm>
            <a:off x="320386" y="4840076"/>
            <a:ext cx="1384299" cy="4320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Fehlende Materialien ergänzen   </a:t>
            </a:r>
            <a:endParaRPr lang="de-DE" alt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Flussdiagramm: Prozess 77"/>
          <p:cNvSpPr>
            <a:spLocks noChangeArrowheads="1"/>
          </p:cNvSpPr>
          <p:nvPr/>
        </p:nvSpPr>
        <p:spPr bwMode="auto">
          <a:xfrm>
            <a:off x="1574467" y="4272225"/>
            <a:ext cx="2199600" cy="431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Vorbereitung des Raumes  </a:t>
            </a:r>
            <a:endParaRPr lang="de-DE" alt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1797660" y="5500602"/>
            <a:ext cx="1760930" cy="2308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Alle Materialien vorhanden? </a:t>
            </a:r>
            <a:endParaRPr 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Flussdiagramm: Prozess 77"/>
          <p:cNvSpPr>
            <a:spLocks noChangeArrowheads="1"/>
          </p:cNvSpPr>
          <p:nvPr/>
        </p:nvSpPr>
        <p:spPr bwMode="auto">
          <a:xfrm>
            <a:off x="1574740" y="6729608"/>
            <a:ext cx="2199600" cy="431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Feststellen, ob der Patient geimpft werden kann </a:t>
            </a:r>
            <a:endParaRPr lang="de-DE" alt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aute 31"/>
          <p:cNvSpPr/>
          <p:nvPr/>
        </p:nvSpPr>
        <p:spPr>
          <a:xfrm>
            <a:off x="1570713" y="5237656"/>
            <a:ext cx="2201139" cy="763200"/>
          </a:xfrm>
          <a:prstGeom prst="diamond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3" name="Raute 32"/>
          <p:cNvSpPr/>
          <p:nvPr/>
        </p:nvSpPr>
        <p:spPr>
          <a:xfrm>
            <a:off x="1570713" y="8252968"/>
            <a:ext cx="2199600" cy="763200"/>
          </a:xfrm>
          <a:prstGeom prst="diamond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453" y="5269379"/>
            <a:ext cx="838200" cy="467203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9071" y="3218244"/>
            <a:ext cx="1001648" cy="342900"/>
          </a:xfrm>
          <a:prstGeom prst="rect">
            <a:avLst/>
          </a:prstGeom>
        </p:spPr>
      </p:pic>
      <p:cxnSp>
        <p:nvCxnSpPr>
          <p:cNvPr id="27" name="Gerade Verbindung mit Pfeil 26"/>
          <p:cNvCxnSpPr>
            <a:stCxn id="6" idx="2"/>
            <a:endCxn id="17" idx="0"/>
          </p:cNvCxnSpPr>
          <p:nvPr/>
        </p:nvCxnSpPr>
        <p:spPr>
          <a:xfrm>
            <a:off x="2670513" y="1641426"/>
            <a:ext cx="0" cy="13592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Freeform 24"/>
          <p:cNvSpPr>
            <a:spLocks noChangeArrowheads="1"/>
          </p:cNvSpPr>
          <p:nvPr/>
        </p:nvSpPr>
        <p:spPr bwMode="auto">
          <a:xfrm>
            <a:off x="4626098" y="2656816"/>
            <a:ext cx="473075" cy="351748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cxnSp>
        <p:nvCxnSpPr>
          <p:cNvPr id="39" name="Gerader Verbinder 38"/>
          <p:cNvCxnSpPr>
            <a:stCxn id="17" idx="3"/>
          </p:cNvCxnSpPr>
          <p:nvPr/>
        </p:nvCxnSpPr>
        <p:spPr>
          <a:xfrm flipV="1">
            <a:off x="3770313" y="2925823"/>
            <a:ext cx="855785" cy="456455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lussdiagramm: Alternativer Prozess 43"/>
          <p:cNvSpPr>
            <a:spLocks noChangeArrowheads="1"/>
          </p:cNvSpPr>
          <p:nvPr/>
        </p:nvSpPr>
        <p:spPr bwMode="auto">
          <a:xfrm>
            <a:off x="4837684" y="3154051"/>
            <a:ext cx="2199600" cy="403672"/>
          </a:xfrm>
          <a:prstGeom prst="flowChartAlternate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Ggf. Termin oder Benachrichtigung vereinbaren  </a:t>
            </a:r>
            <a:endParaRPr lang="de-DE" alt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feld 45"/>
          <p:cNvSpPr txBox="1"/>
          <p:nvPr/>
        </p:nvSpPr>
        <p:spPr>
          <a:xfrm>
            <a:off x="4592988" y="2617602"/>
            <a:ext cx="265588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Grippeimpfstoff vorhanden?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Raum für die Impfung frei?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Steht ein dafür 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qualifizierte Mitarbeiter zur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Verfügung?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7" name="Gerade Verbindung 100"/>
          <p:cNvCxnSpPr>
            <a:cxnSpLocks noChangeShapeType="1"/>
            <a:stCxn id="21" idx="3"/>
          </p:cNvCxnSpPr>
          <p:nvPr/>
        </p:nvCxnSpPr>
        <p:spPr bwMode="auto">
          <a:xfrm>
            <a:off x="3774067" y="4488125"/>
            <a:ext cx="865493" cy="6220"/>
          </a:xfrm>
          <a:prstGeom prst="line">
            <a:avLst/>
          </a:prstGeom>
          <a:noFill/>
          <a:ln w="9525" algn="ctr">
            <a:solidFill>
              <a:schemeClr val="bg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" name="Gerader Verbinder 50"/>
          <p:cNvCxnSpPr>
            <a:stCxn id="17" idx="2"/>
            <a:endCxn id="61" idx="0"/>
          </p:cNvCxnSpPr>
          <p:nvPr/>
        </p:nvCxnSpPr>
        <p:spPr>
          <a:xfrm flipH="1">
            <a:off x="2664928" y="3763878"/>
            <a:ext cx="5585" cy="1229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Freeform 24"/>
          <p:cNvSpPr>
            <a:spLocks noChangeArrowheads="1"/>
          </p:cNvSpPr>
          <p:nvPr/>
        </p:nvSpPr>
        <p:spPr bwMode="auto">
          <a:xfrm>
            <a:off x="4630135" y="5946536"/>
            <a:ext cx="461963" cy="1971462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55" name="Freeform 24"/>
          <p:cNvSpPr>
            <a:spLocks noChangeArrowheads="1"/>
          </p:cNvSpPr>
          <p:nvPr/>
        </p:nvSpPr>
        <p:spPr bwMode="auto">
          <a:xfrm>
            <a:off x="4630136" y="3699760"/>
            <a:ext cx="461963" cy="1976731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60" name="Textfeld 59"/>
          <p:cNvSpPr txBox="1"/>
          <p:nvPr/>
        </p:nvSpPr>
        <p:spPr>
          <a:xfrm>
            <a:off x="4592988" y="3698969"/>
            <a:ext cx="265588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Kapitel </a:t>
            </a:r>
            <a:r>
              <a:rPr lang="de-DE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de-DE" sz="7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Räumlichkeiten und Ausstattung </a:t>
            </a:r>
          </a:p>
          <a:p>
            <a:r>
              <a:rPr lang="de-DE" sz="7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Am Arbeitsplatz müssen zur Verfügung stehen: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Medizinische Einmalhandschuhe 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Schutzkittel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Hände-/Hautdesinfektionsmittel 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Flächendesinfektionsmittel 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Ggf. (Sicherheits)Kanülen (empfohlen: 25G 1 0,50 x 25 mm)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Zellstofftupfer, Wundschnellverband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Spezielle Entsorgungsbehälter für Spritzen/Kanülen, Tupfer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Aufklärungsmerkblätter 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Formular für Einverständniserklärung 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Formular für Impfbescheinigungen 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Dokumentationsbögen 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Ggf. kleiner Apothekenstempel für </a:t>
            </a:r>
            <a:r>
              <a:rPr lang="de-DE" sz="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Impfbuch</a:t>
            </a:r>
            <a:endParaRPr lang="de-DE" sz="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Aktuelle Fachinformation/en des/der Impfstoffe/s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Notfallausrüstung 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Ggf. weiteres Informationsmaterial zum Thema Impfen 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Textfeld 60"/>
          <p:cNvSpPr txBox="1"/>
          <p:nvPr/>
        </p:nvSpPr>
        <p:spPr>
          <a:xfrm>
            <a:off x="2527792" y="3886825"/>
            <a:ext cx="274272" cy="222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ja</a:t>
            </a:r>
            <a:endParaRPr lang="de-DE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3" name="Gerade Verbindung mit Pfeil 62"/>
          <p:cNvCxnSpPr>
            <a:stCxn id="61" idx="2"/>
            <a:endCxn id="21" idx="0"/>
          </p:cNvCxnSpPr>
          <p:nvPr/>
        </p:nvCxnSpPr>
        <p:spPr>
          <a:xfrm>
            <a:off x="2664928" y="4109725"/>
            <a:ext cx="9339" cy="1625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4" name="Grafik 6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2890" y="4375570"/>
            <a:ext cx="583763" cy="464507"/>
          </a:xfrm>
          <a:prstGeom prst="rect">
            <a:avLst/>
          </a:prstGeom>
        </p:spPr>
      </p:pic>
      <p:cxnSp>
        <p:nvCxnSpPr>
          <p:cNvPr id="66" name="Gerade Verbindung 100"/>
          <p:cNvCxnSpPr>
            <a:cxnSpLocks noChangeShapeType="1"/>
            <a:stCxn id="30" idx="3"/>
          </p:cNvCxnSpPr>
          <p:nvPr/>
        </p:nvCxnSpPr>
        <p:spPr bwMode="auto">
          <a:xfrm>
            <a:off x="3774340" y="6945508"/>
            <a:ext cx="865220" cy="10629"/>
          </a:xfrm>
          <a:prstGeom prst="line">
            <a:avLst/>
          </a:prstGeom>
          <a:noFill/>
          <a:ln w="9525" algn="ctr">
            <a:solidFill>
              <a:schemeClr val="bg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7" name="Textfeld 66"/>
          <p:cNvSpPr txBox="1"/>
          <p:nvPr/>
        </p:nvSpPr>
        <p:spPr>
          <a:xfrm>
            <a:off x="4600892" y="5940474"/>
            <a:ext cx="290271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b="1" dirty="0">
                <a:latin typeface="Arial" panose="020B0604020202020204" pitchFamily="34" charset="0"/>
                <a:cs typeface="Arial" panose="020B0604020202020204" pitchFamily="34" charset="0"/>
              </a:rPr>
              <a:t>Kapitel </a:t>
            </a:r>
            <a:r>
              <a:rPr lang="de-DE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5.1</a:t>
            </a:r>
            <a:endParaRPr lang="de-DE" sz="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b="1" dirty="0">
                <a:latin typeface="Arial" panose="020B0604020202020204" pitchFamily="34" charset="0"/>
                <a:cs typeface="Arial" panose="020B0604020202020204" pitchFamily="34" charset="0"/>
              </a:rPr>
              <a:t>Beurteilung der Impfeignung des </a:t>
            </a:r>
            <a:r>
              <a:rPr lang="de-DE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Patienten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u="sng" dirty="0">
                <a:latin typeface="Arial" panose="020B0604020202020204" pitchFamily="34" charset="0"/>
                <a:cs typeface="Arial" panose="020B0604020202020204" pitchFamily="34" charset="0"/>
              </a:rPr>
              <a:t>Kontraindikationen für die Grippeschutzimpfung sind: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Schwere akute Erkrankung 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Fieberhafter Infekt (</a:t>
            </a:r>
            <a:r>
              <a:rPr lang="de-DE" sz="700" u="sng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38,5 °C)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Überempfindlichkeit gegen Bestandteile des Impfstoffes, z. B. 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de-DE" sz="700" dirty="0" err="1">
                <a:latin typeface="Arial" panose="020B0604020202020204" pitchFamily="34" charset="0"/>
                <a:cs typeface="Arial" panose="020B0604020202020204" pitchFamily="34" charset="0"/>
              </a:rPr>
              <a:t>Gentamicin</a:t>
            </a: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700" dirty="0" err="1">
                <a:latin typeface="Arial" panose="020B0604020202020204" pitchFamily="34" charset="0"/>
                <a:cs typeface="Arial" panose="020B0604020202020204" pitchFamily="34" charset="0"/>
              </a:rPr>
              <a:t>Neomycin</a:t>
            </a: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, Hühnereiweiß (Impfstoffzusammen-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de-DE" sz="700" dirty="0" err="1">
                <a:latin typeface="Arial" panose="020B0604020202020204" pitchFamily="34" charset="0"/>
                <a:cs typeface="Arial" panose="020B0604020202020204" pitchFamily="34" charset="0"/>
              </a:rPr>
              <a:t>setzung</a:t>
            </a: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 beachten)</a:t>
            </a:r>
            <a:endParaRPr lang="de-DE" sz="7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u="sng" dirty="0">
                <a:latin typeface="Arial" panose="020B0604020202020204" pitchFamily="34" charset="0"/>
                <a:cs typeface="Arial" panose="020B0604020202020204" pitchFamily="34" charset="0"/>
              </a:rPr>
              <a:t>Darüber hinaus sollte nicht in der Apotheke geimpft werden., sondern an den </a:t>
            </a:r>
            <a:r>
              <a:rPr lang="de-DE" sz="7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Arzt </a:t>
            </a:r>
            <a:r>
              <a:rPr lang="de-DE" sz="700" u="sng" dirty="0">
                <a:latin typeface="Arial" panose="020B0604020202020204" pitchFamily="34" charset="0"/>
                <a:cs typeface="Arial" panose="020B0604020202020204" pitchFamily="34" charset="0"/>
              </a:rPr>
              <a:t>verwiesen werden bei: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Allergischen Reaktionen, hohem Fieber oder anderen 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  ungewöhnlichen Reaktionen nach einer früheren Impfung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Geplanten operativen Eingriffen innerhalb der nächsten 3 Tage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Patient*innen unter Therapie mit Arzneimitteln, die die  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  Blutgerinnung beeinflussen, z. B. Marcumar 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ggf. Schwangerschaft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Verdacht </a:t>
            </a: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auf 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SARS-CoV-2-Infektion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Sonstige Umstände, die eine ärztliche Beratung erfordern könnten</a:t>
            </a:r>
          </a:p>
        </p:txBody>
      </p:sp>
      <p:sp>
        <p:nvSpPr>
          <p:cNvPr id="80" name="Flussdiagramm: Alternativer Prozess 43"/>
          <p:cNvSpPr>
            <a:spLocks noChangeArrowheads="1"/>
          </p:cNvSpPr>
          <p:nvPr/>
        </p:nvSpPr>
        <p:spPr bwMode="auto">
          <a:xfrm>
            <a:off x="4849477" y="8333570"/>
            <a:ext cx="2199600" cy="612511"/>
          </a:xfrm>
          <a:prstGeom prst="flowChartAlternate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Impfung zu einem späteren Zeitpunkt empfehlen oder Patient ggf. an Arzt verweisen   </a:t>
            </a:r>
            <a:endParaRPr lang="de-DE" alt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2" name="Gerade Verbindung mit Pfeil 81"/>
          <p:cNvCxnSpPr>
            <a:stCxn id="21" idx="2"/>
            <a:endCxn id="32" idx="0"/>
          </p:cNvCxnSpPr>
          <p:nvPr/>
        </p:nvCxnSpPr>
        <p:spPr>
          <a:xfrm flipH="1">
            <a:off x="2671283" y="4704025"/>
            <a:ext cx="2984" cy="5336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Gerade Verbindung mit Pfeil 142"/>
          <p:cNvCxnSpPr>
            <a:stCxn id="30" idx="2"/>
            <a:endCxn id="33" idx="0"/>
          </p:cNvCxnSpPr>
          <p:nvPr/>
        </p:nvCxnSpPr>
        <p:spPr>
          <a:xfrm flipH="1">
            <a:off x="2670513" y="7161408"/>
            <a:ext cx="4027" cy="10915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feld 61"/>
          <p:cNvSpPr txBox="1"/>
          <p:nvPr/>
        </p:nvSpPr>
        <p:spPr>
          <a:xfrm>
            <a:off x="1857131" y="8484336"/>
            <a:ext cx="1628775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Kann der Patient geimpft werden?</a:t>
            </a:r>
            <a:endParaRPr 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2335528" y="6190542"/>
            <a:ext cx="67197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</a:rPr>
              <a:t>vollständig</a:t>
            </a:r>
            <a:endParaRPr lang="de-DE" sz="800" dirty="0"/>
          </a:p>
        </p:txBody>
      </p:sp>
      <p:cxnSp>
        <p:nvCxnSpPr>
          <p:cNvPr id="19" name="Gerade Verbindung mit Pfeil 18"/>
          <p:cNvCxnSpPr>
            <a:stCxn id="3" idx="2"/>
            <a:endCxn id="30" idx="0"/>
          </p:cNvCxnSpPr>
          <p:nvPr/>
        </p:nvCxnSpPr>
        <p:spPr>
          <a:xfrm>
            <a:off x="2671518" y="6405986"/>
            <a:ext cx="3022" cy="3236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r Verbinder 25"/>
          <p:cNvCxnSpPr>
            <a:stCxn id="32" idx="2"/>
            <a:endCxn id="3" idx="0"/>
          </p:cNvCxnSpPr>
          <p:nvPr/>
        </p:nvCxnSpPr>
        <p:spPr>
          <a:xfrm>
            <a:off x="2671283" y="6000856"/>
            <a:ext cx="235" cy="1896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hteck 27"/>
          <p:cNvSpPr/>
          <p:nvPr/>
        </p:nvSpPr>
        <p:spPr>
          <a:xfrm>
            <a:off x="3902540" y="8473109"/>
            <a:ext cx="87095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800" dirty="0" smtClean="0">
                <a:solidFill>
                  <a:srgbClr val="000000"/>
                </a:solidFill>
                <a:latin typeface="Arial" panose="020B0604020202020204" pitchFamily="34" charset="0"/>
              </a:rPr>
              <a:t>Patient </a:t>
            </a:r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</a:rPr>
              <a:t>nicht </a:t>
            </a:r>
            <a:br>
              <a:rPr lang="de-DE" sz="8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</a:rPr>
              <a:t>impffähig</a:t>
            </a:r>
            <a:endParaRPr lang="de-DE" sz="800" dirty="0"/>
          </a:p>
        </p:txBody>
      </p:sp>
      <p:cxnSp>
        <p:nvCxnSpPr>
          <p:cNvPr id="38" name="Gerader Verbinder 37"/>
          <p:cNvCxnSpPr>
            <a:stCxn id="33" idx="3"/>
          </p:cNvCxnSpPr>
          <p:nvPr/>
        </p:nvCxnSpPr>
        <p:spPr>
          <a:xfrm flipV="1">
            <a:off x="3770313" y="8633661"/>
            <a:ext cx="216896" cy="9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 Verbindung mit Pfeil 40"/>
          <p:cNvCxnSpPr/>
          <p:nvPr/>
        </p:nvCxnSpPr>
        <p:spPr>
          <a:xfrm flipV="1">
            <a:off x="4664859" y="8642386"/>
            <a:ext cx="151172" cy="1254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r Verbinder 43"/>
          <p:cNvCxnSpPr>
            <a:stCxn id="33" idx="2"/>
          </p:cNvCxnSpPr>
          <p:nvPr/>
        </p:nvCxnSpPr>
        <p:spPr>
          <a:xfrm>
            <a:off x="2670513" y="9016168"/>
            <a:ext cx="1005" cy="5106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feld 44"/>
          <p:cNvSpPr txBox="1"/>
          <p:nvPr/>
        </p:nvSpPr>
        <p:spPr>
          <a:xfrm>
            <a:off x="2537247" y="9558688"/>
            <a:ext cx="26481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ja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9" name="Gerade Verbindung mit Pfeil 48"/>
          <p:cNvCxnSpPr>
            <a:stCxn id="45" idx="2"/>
          </p:cNvCxnSpPr>
          <p:nvPr/>
        </p:nvCxnSpPr>
        <p:spPr>
          <a:xfrm>
            <a:off x="2669655" y="9774132"/>
            <a:ext cx="1863" cy="30554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849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ussdiagramm: Prozess 77"/>
          <p:cNvSpPr>
            <a:spLocks noChangeArrowheads="1"/>
          </p:cNvSpPr>
          <p:nvPr/>
        </p:nvSpPr>
        <p:spPr bwMode="auto">
          <a:xfrm>
            <a:off x="793417" y="7590969"/>
            <a:ext cx="2191295" cy="431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Einverständniserklärung unterschreiben lassen    </a:t>
            </a:r>
            <a:endParaRPr lang="de-DE" alt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lussdiagramm: Prozess 77"/>
          <p:cNvSpPr>
            <a:spLocks noChangeArrowheads="1"/>
          </p:cNvSpPr>
          <p:nvPr/>
        </p:nvSpPr>
        <p:spPr bwMode="auto">
          <a:xfrm>
            <a:off x="793417" y="8219135"/>
            <a:ext cx="2191295" cy="431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Impfstoff aus dem Kühlschrank nehmen    </a:t>
            </a:r>
            <a:endParaRPr lang="de-DE" alt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lussdiagramm: Prozess 77"/>
          <p:cNvSpPr>
            <a:spLocks noChangeArrowheads="1"/>
          </p:cNvSpPr>
          <p:nvPr/>
        </p:nvSpPr>
        <p:spPr bwMode="auto">
          <a:xfrm>
            <a:off x="793417" y="8878712"/>
            <a:ext cx="2191295" cy="431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Hygiene- und Arbeitsschutzmaßnahmen    </a:t>
            </a:r>
            <a:endParaRPr lang="de-DE" alt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3775562" y="7567582"/>
            <a:ext cx="301942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b="1" dirty="0">
                <a:latin typeface="Arial" panose="020B0604020202020204" pitchFamily="34" charset="0"/>
                <a:cs typeface="Arial" panose="020B0604020202020204" pitchFamily="34" charset="0"/>
              </a:rPr>
              <a:t>Kapitel </a:t>
            </a:r>
            <a:r>
              <a:rPr lang="de-DE" sz="700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de-DE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.5</a:t>
            </a:r>
            <a:endParaRPr lang="de-DE" sz="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Einverständniserklärung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sz="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Kopie für den Patienten    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Gerader Verbinder 25"/>
          <p:cNvCxnSpPr>
            <a:stCxn id="6" idx="3"/>
          </p:cNvCxnSpPr>
          <p:nvPr/>
        </p:nvCxnSpPr>
        <p:spPr>
          <a:xfrm>
            <a:off x="2984712" y="8435035"/>
            <a:ext cx="847535" cy="5389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r Verbinder 28"/>
          <p:cNvCxnSpPr>
            <a:stCxn id="7" idx="3"/>
          </p:cNvCxnSpPr>
          <p:nvPr/>
        </p:nvCxnSpPr>
        <p:spPr>
          <a:xfrm>
            <a:off x="2984712" y="9094612"/>
            <a:ext cx="847535" cy="8278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feld 31"/>
          <p:cNvSpPr txBox="1"/>
          <p:nvPr/>
        </p:nvSpPr>
        <p:spPr>
          <a:xfrm>
            <a:off x="3791946" y="8197292"/>
            <a:ext cx="232888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Fertigspritze aus dem Kühlschrank holen 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Sekundärverpackung entfernen 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Fertigspritze kurz temperieren lassen   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3775562" y="8731438"/>
            <a:ext cx="2328881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Kapitel </a:t>
            </a:r>
            <a:r>
              <a:rPr lang="de-DE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6/Kapitel 7</a:t>
            </a:r>
            <a:endParaRPr lang="de-DE" sz="7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Hygienemaßnahmen/Arbeitsschutzmaßnahmen 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Hygieneplan und Betriebsanweisung beachten 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•       Schutzkittel anziehen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      •       Hände desinfizieren, abtrocknen lassen 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•       Einmalhandschuhe anziehen  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5" name="Gerade Verbindung mit Pfeil 74"/>
          <p:cNvCxnSpPr>
            <a:stCxn id="96" idx="2"/>
            <a:endCxn id="5" idx="0"/>
          </p:cNvCxnSpPr>
          <p:nvPr/>
        </p:nvCxnSpPr>
        <p:spPr>
          <a:xfrm flipH="1">
            <a:off x="1889065" y="7319335"/>
            <a:ext cx="5372" cy="27163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Gerade Verbindung mit Pfeil 76"/>
          <p:cNvCxnSpPr>
            <a:stCxn id="5" idx="2"/>
            <a:endCxn id="6" idx="0"/>
          </p:cNvCxnSpPr>
          <p:nvPr/>
        </p:nvCxnSpPr>
        <p:spPr>
          <a:xfrm>
            <a:off x="1889065" y="8022769"/>
            <a:ext cx="0" cy="19636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Gerade Verbindung mit Pfeil 78"/>
          <p:cNvCxnSpPr>
            <a:stCxn id="6" idx="2"/>
            <a:endCxn id="7" idx="0"/>
          </p:cNvCxnSpPr>
          <p:nvPr/>
        </p:nvCxnSpPr>
        <p:spPr>
          <a:xfrm>
            <a:off x="1889065" y="8650935"/>
            <a:ext cx="0" cy="22777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aute 66"/>
          <p:cNvSpPr/>
          <p:nvPr/>
        </p:nvSpPr>
        <p:spPr>
          <a:xfrm>
            <a:off x="790561" y="6217727"/>
            <a:ext cx="2202455" cy="763200"/>
          </a:xfrm>
          <a:prstGeom prst="diamond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9" name="Flussdiagramm: Prozess 77"/>
          <p:cNvSpPr>
            <a:spLocks noChangeArrowheads="1"/>
          </p:cNvSpPr>
          <p:nvPr/>
        </p:nvSpPr>
        <p:spPr bwMode="auto">
          <a:xfrm>
            <a:off x="793417" y="5420942"/>
            <a:ext cx="2199600" cy="431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Aufklärungsgespräch mit dem Patienten führen    </a:t>
            </a:r>
            <a:endParaRPr lang="de-DE" alt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Flussdiagramm: Prozess 77"/>
          <p:cNvSpPr>
            <a:spLocks noChangeArrowheads="1"/>
          </p:cNvSpPr>
          <p:nvPr/>
        </p:nvSpPr>
        <p:spPr bwMode="auto">
          <a:xfrm>
            <a:off x="794096" y="4478581"/>
            <a:ext cx="2199600" cy="431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Aufklärungsmerkblatt auswählen und aushändigen    </a:t>
            </a:r>
            <a:endParaRPr lang="de-DE" alt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Textfeld 72"/>
          <p:cNvSpPr txBox="1"/>
          <p:nvPr/>
        </p:nvSpPr>
        <p:spPr>
          <a:xfrm>
            <a:off x="1112656" y="6414661"/>
            <a:ext cx="1628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Patient bestätigt den Wunsch zur Impfung ? </a:t>
            </a:r>
            <a:endParaRPr 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Freeform 24"/>
          <p:cNvSpPr>
            <a:spLocks noChangeArrowheads="1"/>
          </p:cNvSpPr>
          <p:nvPr/>
        </p:nvSpPr>
        <p:spPr bwMode="auto">
          <a:xfrm>
            <a:off x="3832247" y="4368288"/>
            <a:ext cx="442921" cy="651139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83" name="Textfeld 82"/>
          <p:cNvSpPr txBox="1"/>
          <p:nvPr/>
        </p:nvSpPr>
        <p:spPr>
          <a:xfrm>
            <a:off x="3775562" y="4330188"/>
            <a:ext cx="25665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Kapitel </a:t>
            </a:r>
            <a:r>
              <a:rPr lang="de-DE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5.4</a:t>
            </a:r>
            <a:endParaRPr lang="de-DE" sz="7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Aufklärungsmerkblatt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Entsprechend dem Impfstoff auswählen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Dem Patienten zur persönlichen 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  Verwendung und Information aushändigen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Offene Fragen klären  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Flussdiagramm: Alternativer Prozess 43"/>
          <p:cNvSpPr>
            <a:spLocks noChangeArrowheads="1"/>
          </p:cNvSpPr>
          <p:nvPr/>
        </p:nvSpPr>
        <p:spPr bwMode="auto">
          <a:xfrm>
            <a:off x="4810010" y="6393153"/>
            <a:ext cx="2199600" cy="403672"/>
          </a:xfrm>
          <a:prstGeom prst="flowChartAlternate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Keine Impfung  </a:t>
            </a:r>
            <a:endParaRPr lang="de-DE" alt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6" name="Gerade Verbindung mit Pfeil 85"/>
          <p:cNvCxnSpPr>
            <a:stCxn id="70" idx="2"/>
            <a:endCxn id="69" idx="0"/>
          </p:cNvCxnSpPr>
          <p:nvPr/>
        </p:nvCxnSpPr>
        <p:spPr>
          <a:xfrm flipH="1">
            <a:off x="1893217" y="4910381"/>
            <a:ext cx="679" cy="51056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Gerade Verbindung mit Pfeil 87"/>
          <p:cNvCxnSpPr>
            <a:stCxn id="69" idx="2"/>
            <a:endCxn id="67" idx="0"/>
          </p:cNvCxnSpPr>
          <p:nvPr/>
        </p:nvCxnSpPr>
        <p:spPr>
          <a:xfrm flipH="1">
            <a:off x="1891789" y="5852742"/>
            <a:ext cx="1428" cy="36498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feld 89"/>
          <p:cNvSpPr txBox="1"/>
          <p:nvPr/>
        </p:nvSpPr>
        <p:spPr>
          <a:xfrm>
            <a:off x="1679944" y="2579669"/>
            <a:ext cx="412602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DE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nein</a:t>
            </a:r>
            <a:endParaRPr lang="de-DE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2" name="Gerader Verbinder 91"/>
          <p:cNvCxnSpPr>
            <a:stCxn id="90" idx="0"/>
            <a:endCxn id="90" idx="0"/>
          </p:cNvCxnSpPr>
          <p:nvPr/>
        </p:nvCxnSpPr>
        <p:spPr>
          <a:xfrm>
            <a:off x="1886245" y="2579669"/>
            <a:ext cx="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Gerade Verbindung mit Pfeil 93"/>
          <p:cNvCxnSpPr>
            <a:stCxn id="90" idx="2"/>
            <a:endCxn id="70" idx="0"/>
          </p:cNvCxnSpPr>
          <p:nvPr/>
        </p:nvCxnSpPr>
        <p:spPr>
          <a:xfrm>
            <a:off x="1886245" y="2795113"/>
            <a:ext cx="7651" cy="168346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feld 95"/>
          <p:cNvSpPr txBox="1"/>
          <p:nvPr/>
        </p:nvSpPr>
        <p:spPr>
          <a:xfrm>
            <a:off x="1749205" y="7103891"/>
            <a:ext cx="290464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DE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ja</a:t>
            </a:r>
            <a:endParaRPr lang="de-DE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8" name="Gerader Verbinder 97"/>
          <p:cNvCxnSpPr>
            <a:stCxn id="106" idx="2"/>
          </p:cNvCxnSpPr>
          <p:nvPr/>
        </p:nvCxnSpPr>
        <p:spPr>
          <a:xfrm>
            <a:off x="1884912" y="1554594"/>
            <a:ext cx="0" cy="1028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Gerader Verbinder 99"/>
          <p:cNvCxnSpPr>
            <a:stCxn id="69" idx="3"/>
          </p:cNvCxnSpPr>
          <p:nvPr/>
        </p:nvCxnSpPr>
        <p:spPr>
          <a:xfrm>
            <a:off x="2993017" y="5636842"/>
            <a:ext cx="83923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Gerader Verbinder 101"/>
          <p:cNvCxnSpPr>
            <a:stCxn id="70" idx="3"/>
          </p:cNvCxnSpPr>
          <p:nvPr/>
        </p:nvCxnSpPr>
        <p:spPr>
          <a:xfrm flipV="1">
            <a:off x="2993696" y="4690869"/>
            <a:ext cx="838551" cy="3612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Gerader Verbinder 102"/>
          <p:cNvCxnSpPr/>
          <p:nvPr/>
        </p:nvCxnSpPr>
        <p:spPr>
          <a:xfrm>
            <a:off x="1892357" y="704674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Gerader Verbinder 103"/>
          <p:cNvCxnSpPr>
            <a:stCxn id="67" idx="2"/>
            <a:endCxn id="96" idx="0"/>
          </p:cNvCxnSpPr>
          <p:nvPr/>
        </p:nvCxnSpPr>
        <p:spPr>
          <a:xfrm>
            <a:off x="1891789" y="6980927"/>
            <a:ext cx="2648" cy="1229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feld 104"/>
          <p:cNvSpPr txBox="1"/>
          <p:nvPr/>
        </p:nvSpPr>
        <p:spPr>
          <a:xfrm>
            <a:off x="3775562" y="5035414"/>
            <a:ext cx="273031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Kapitel </a:t>
            </a:r>
            <a:r>
              <a:rPr lang="de-DE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5.3</a:t>
            </a:r>
            <a:endParaRPr lang="de-DE" sz="7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Aufklärungsgespräch</a:t>
            </a:r>
          </a:p>
          <a:p>
            <a:r>
              <a:rPr lang="de-DE" sz="7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Patient mündlich aufklären über: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Influenzainfektionen und Behandlungsmöglichkeiten 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Wirkung und Nutzen der Impfung 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Kontraindikationen 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Durchführung der Impfung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Beginn und Dauer des Impfschutzes 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Verhalten nach der Impfung 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Mögliche UAW und Impfkomplikationen 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Raute 105"/>
          <p:cNvSpPr/>
          <p:nvPr/>
        </p:nvSpPr>
        <p:spPr>
          <a:xfrm>
            <a:off x="785112" y="791394"/>
            <a:ext cx="2199600" cy="763200"/>
          </a:xfrm>
          <a:prstGeom prst="diamond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7" name="Textfeld 106"/>
          <p:cNvSpPr txBox="1"/>
          <p:nvPr/>
        </p:nvSpPr>
        <p:spPr>
          <a:xfrm>
            <a:off x="1107206" y="1041493"/>
            <a:ext cx="16287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Patient ≥ 60 Jahre? </a:t>
            </a:r>
            <a:endParaRPr 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8" name="Gerader Verbinder 107"/>
          <p:cNvCxnSpPr/>
          <p:nvPr/>
        </p:nvCxnSpPr>
        <p:spPr>
          <a:xfrm>
            <a:off x="1886907" y="162040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Gerader Verbinder 108"/>
          <p:cNvCxnSpPr>
            <a:stCxn id="106" idx="2"/>
          </p:cNvCxnSpPr>
          <p:nvPr/>
        </p:nvCxnSpPr>
        <p:spPr>
          <a:xfrm>
            <a:off x="1884912" y="1554594"/>
            <a:ext cx="1995" cy="658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feld 109"/>
          <p:cNvSpPr txBox="1"/>
          <p:nvPr/>
        </p:nvSpPr>
        <p:spPr>
          <a:xfrm>
            <a:off x="3775562" y="841438"/>
            <a:ext cx="301942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b="1" dirty="0">
                <a:latin typeface="Arial" panose="020B0604020202020204" pitchFamily="34" charset="0"/>
                <a:cs typeface="Arial" panose="020B0604020202020204" pitchFamily="34" charset="0"/>
              </a:rPr>
              <a:t>Kapitel </a:t>
            </a:r>
            <a:r>
              <a:rPr lang="de-DE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5.2</a:t>
            </a:r>
            <a:endParaRPr lang="de-DE" sz="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b="1" dirty="0">
                <a:latin typeface="Arial" panose="020B0604020202020204" pitchFamily="34" charset="0"/>
                <a:cs typeface="Arial" panose="020B0604020202020204" pitchFamily="34" charset="0"/>
              </a:rPr>
              <a:t>Auswahl des Impfstoffs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de-DE" sz="700" dirty="0" err="1">
                <a:latin typeface="Arial" panose="020B0604020202020204" pitchFamily="34" charset="0"/>
                <a:cs typeface="Arial" panose="020B0604020202020204" pitchFamily="34" charset="0"/>
              </a:rPr>
              <a:t>tetravalenter</a:t>
            </a: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 Influenza-Hochdosis-Impfstoff für 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Patienten 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  ab 60 Jahren und älter laut STIKO empfohlen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Impfung auch mit anderen </a:t>
            </a:r>
            <a:r>
              <a:rPr lang="de-DE" sz="700" dirty="0" err="1">
                <a:latin typeface="Arial" panose="020B0604020202020204" pitchFamily="34" charset="0"/>
                <a:cs typeface="Arial" panose="020B0604020202020204" pitchFamily="34" charset="0"/>
              </a:rPr>
              <a:t>tetravalenten</a:t>
            </a: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 Impfstoffen möglich </a:t>
            </a:r>
          </a:p>
        </p:txBody>
      </p:sp>
      <p:sp>
        <p:nvSpPr>
          <p:cNvPr id="112" name="Freeform 24"/>
          <p:cNvSpPr>
            <a:spLocks noChangeArrowheads="1"/>
          </p:cNvSpPr>
          <p:nvPr/>
        </p:nvSpPr>
        <p:spPr bwMode="auto">
          <a:xfrm>
            <a:off x="3827511" y="876168"/>
            <a:ext cx="442921" cy="600331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114" name="Flussdiagramm: Prozess 77"/>
          <p:cNvSpPr>
            <a:spLocks noChangeArrowheads="1"/>
          </p:cNvSpPr>
          <p:nvPr/>
        </p:nvSpPr>
        <p:spPr bwMode="auto">
          <a:xfrm>
            <a:off x="2230109" y="1876195"/>
            <a:ext cx="1823599" cy="431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Impfstoffauswahl nach </a:t>
            </a:r>
          </a:p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Beratung</a:t>
            </a:r>
            <a:endParaRPr lang="de-DE" alt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" name="Raute 115"/>
          <p:cNvSpPr/>
          <p:nvPr/>
        </p:nvSpPr>
        <p:spPr>
          <a:xfrm>
            <a:off x="2235085" y="2566961"/>
            <a:ext cx="1818623" cy="763200"/>
          </a:xfrm>
          <a:prstGeom prst="diamond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2455571" y="2777638"/>
            <a:ext cx="14526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Gewünschter Impfstoff in </a:t>
            </a:r>
          </a:p>
          <a:p>
            <a:r>
              <a:rPr lang="de-DE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der Apotheke verfügbar?</a:t>
            </a:r>
            <a:endParaRPr lang="de-DE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4745582" y="2605139"/>
            <a:ext cx="2328456" cy="67963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2" name="Rechteck 21"/>
          <p:cNvSpPr/>
          <p:nvPr/>
        </p:nvSpPr>
        <p:spPr>
          <a:xfrm>
            <a:off x="4733373" y="2707835"/>
            <a:ext cx="25374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8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Patient </a:t>
            </a:r>
            <a:r>
              <a:rPr lang="de-DE" sz="800" b="1" dirty="0">
                <a:solidFill>
                  <a:srgbClr val="000000"/>
                </a:solidFill>
                <a:latin typeface="Arial" panose="020B0604020202020204" pitchFamily="34" charset="0"/>
              </a:rPr>
              <a:t>kann nicht geimpft werden; Impfung </a:t>
            </a:r>
            <a:endParaRPr lang="de-DE" sz="800" b="1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de-DE" sz="8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ggf</a:t>
            </a:r>
            <a:r>
              <a:rPr lang="de-DE" sz="800" b="1" dirty="0">
                <a:solidFill>
                  <a:srgbClr val="000000"/>
                </a:solidFill>
                <a:latin typeface="Arial" panose="020B0604020202020204" pitchFamily="34" charset="0"/>
              </a:rPr>
              <a:t>. zu einem späteren Zeitpunkt, in einer anderen Apotheke oder beim </a:t>
            </a:r>
            <a:r>
              <a:rPr lang="de-DE" sz="8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Arzt </a:t>
            </a:r>
            <a:endParaRPr lang="de-DE" sz="800" dirty="0"/>
          </a:p>
        </p:txBody>
      </p:sp>
      <p:sp>
        <p:nvSpPr>
          <p:cNvPr id="23" name="Textfeld 22"/>
          <p:cNvSpPr txBox="1"/>
          <p:nvPr/>
        </p:nvSpPr>
        <p:spPr>
          <a:xfrm>
            <a:off x="4180173" y="2846887"/>
            <a:ext cx="352982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nein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0" name="Gerader Verbinder 119"/>
          <p:cNvCxnSpPr>
            <a:stCxn id="116" idx="3"/>
            <a:endCxn id="23" idx="1"/>
          </p:cNvCxnSpPr>
          <p:nvPr/>
        </p:nvCxnSpPr>
        <p:spPr>
          <a:xfrm flipV="1">
            <a:off x="4053708" y="2946915"/>
            <a:ext cx="126465" cy="16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Gerade Verbindung mit Pfeil 121"/>
          <p:cNvCxnSpPr>
            <a:stCxn id="23" idx="3"/>
            <a:endCxn id="4" idx="1"/>
          </p:cNvCxnSpPr>
          <p:nvPr/>
        </p:nvCxnSpPr>
        <p:spPr>
          <a:xfrm flipV="1">
            <a:off x="4533155" y="2944956"/>
            <a:ext cx="212427" cy="195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Gerader Verbinder 129"/>
          <p:cNvCxnSpPr>
            <a:stCxn id="106" idx="3"/>
          </p:cNvCxnSpPr>
          <p:nvPr/>
        </p:nvCxnSpPr>
        <p:spPr>
          <a:xfrm>
            <a:off x="2984712" y="1172994"/>
            <a:ext cx="15719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Gerader Verbinder 132"/>
          <p:cNvCxnSpPr>
            <a:endCxn id="134" idx="0"/>
          </p:cNvCxnSpPr>
          <p:nvPr/>
        </p:nvCxnSpPr>
        <p:spPr>
          <a:xfrm>
            <a:off x="3141909" y="1172994"/>
            <a:ext cx="2471" cy="2623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feld 133"/>
          <p:cNvSpPr txBox="1"/>
          <p:nvPr/>
        </p:nvSpPr>
        <p:spPr>
          <a:xfrm>
            <a:off x="3017582" y="1435327"/>
            <a:ext cx="25359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ja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8" name="Gerade Verbindung mit Pfeil 137"/>
          <p:cNvCxnSpPr>
            <a:stCxn id="134" idx="2"/>
            <a:endCxn id="114" idx="0"/>
          </p:cNvCxnSpPr>
          <p:nvPr/>
        </p:nvCxnSpPr>
        <p:spPr>
          <a:xfrm flipH="1">
            <a:off x="3141909" y="1635382"/>
            <a:ext cx="2471" cy="24081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Gerade Verbindung mit Pfeil 139"/>
          <p:cNvCxnSpPr>
            <a:stCxn id="114" idx="2"/>
            <a:endCxn id="116" idx="0"/>
          </p:cNvCxnSpPr>
          <p:nvPr/>
        </p:nvCxnSpPr>
        <p:spPr>
          <a:xfrm>
            <a:off x="3141909" y="2307995"/>
            <a:ext cx="2488" cy="25896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Gerader Verbinder 148"/>
          <p:cNvCxnSpPr>
            <a:stCxn id="116" idx="2"/>
          </p:cNvCxnSpPr>
          <p:nvPr/>
        </p:nvCxnSpPr>
        <p:spPr>
          <a:xfrm flipH="1">
            <a:off x="3141909" y="3330161"/>
            <a:ext cx="2488" cy="1665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Textfeld 150"/>
          <p:cNvSpPr txBox="1"/>
          <p:nvPr/>
        </p:nvSpPr>
        <p:spPr>
          <a:xfrm>
            <a:off x="2438465" y="3760831"/>
            <a:ext cx="25359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ja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3" name="Gerader Verbinder 152"/>
          <p:cNvCxnSpPr/>
          <p:nvPr/>
        </p:nvCxnSpPr>
        <p:spPr>
          <a:xfrm flipH="1">
            <a:off x="2565263" y="3496680"/>
            <a:ext cx="57664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Gerade Verbindung mit Pfeil 154"/>
          <p:cNvCxnSpPr>
            <a:stCxn id="151" idx="2"/>
          </p:cNvCxnSpPr>
          <p:nvPr/>
        </p:nvCxnSpPr>
        <p:spPr>
          <a:xfrm>
            <a:off x="2565263" y="3960886"/>
            <a:ext cx="6132" cy="51980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Gerader Verbinder 158"/>
          <p:cNvCxnSpPr>
            <a:stCxn id="151" idx="0"/>
          </p:cNvCxnSpPr>
          <p:nvPr/>
        </p:nvCxnSpPr>
        <p:spPr>
          <a:xfrm flipV="1">
            <a:off x="2565263" y="3496680"/>
            <a:ext cx="0" cy="2641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Freeform 24"/>
          <p:cNvSpPr>
            <a:spLocks noChangeArrowheads="1"/>
          </p:cNvSpPr>
          <p:nvPr/>
        </p:nvSpPr>
        <p:spPr bwMode="auto">
          <a:xfrm>
            <a:off x="3832247" y="5055162"/>
            <a:ext cx="442921" cy="1123316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cxnSp>
        <p:nvCxnSpPr>
          <p:cNvPr id="178" name="Gerader Verbinder 177"/>
          <p:cNvCxnSpPr>
            <a:stCxn id="5" idx="3"/>
          </p:cNvCxnSpPr>
          <p:nvPr/>
        </p:nvCxnSpPr>
        <p:spPr>
          <a:xfrm>
            <a:off x="2984712" y="7806869"/>
            <a:ext cx="847535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Freeform 24"/>
          <p:cNvSpPr>
            <a:spLocks noChangeArrowheads="1"/>
          </p:cNvSpPr>
          <p:nvPr/>
        </p:nvSpPr>
        <p:spPr bwMode="auto">
          <a:xfrm>
            <a:off x="3832247" y="8770041"/>
            <a:ext cx="442921" cy="651139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181" name="Freeform 24"/>
          <p:cNvSpPr>
            <a:spLocks noChangeArrowheads="1"/>
          </p:cNvSpPr>
          <p:nvPr/>
        </p:nvSpPr>
        <p:spPr bwMode="auto">
          <a:xfrm>
            <a:off x="3832247" y="7599120"/>
            <a:ext cx="442921" cy="415498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189" name="Freeform 24"/>
          <p:cNvSpPr>
            <a:spLocks noChangeArrowheads="1"/>
          </p:cNvSpPr>
          <p:nvPr/>
        </p:nvSpPr>
        <p:spPr bwMode="auto">
          <a:xfrm>
            <a:off x="3832247" y="8225582"/>
            <a:ext cx="442921" cy="415498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191" name="Textfeld 190"/>
          <p:cNvSpPr txBox="1"/>
          <p:nvPr/>
        </p:nvSpPr>
        <p:spPr>
          <a:xfrm>
            <a:off x="3679703" y="6504139"/>
            <a:ext cx="352982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nein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2" name="Gerader Verbinder 191"/>
          <p:cNvCxnSpPr>
            <a:stCxn id="67" idx="3"/>
            <a:endCxn id="191" idx="1"/>
          </p:cNvCxnSpPr>
          <p:nvPr/>
        </p:nvCxnSpPr>
        <p:spPr>
          <a:xfrm>
            <a:off x="2993016" y="6599327"/>
            <a:ext cx="686687" cy="48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Gerade Verbindung mit Pfeil 192"/>
          <p:cNvCxnSpPr>
            <a:stCxn id="191" idx="3"/>
            <a:endCxn id="85" idx="1"/>
          </p:cNvCxnSpPr>
          <p:nvPr/>
        </p:nvCxnSpPr>
        <p:spPr>
          <a:xfrm flipV="1">
            <a:off x="4032685" y="6594989"/>
            <a:ext cx="777325" cy="917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Gerade Verbindung mit Pfeil 200"/>
          <p:cNvCxnSpPr>
            <a:stCxn id="205" idx="2"/>
            <a:endCxn id="106" idx="0"/>
          </p:cNvCxnSpPr>
          <p:nvPr/>
        </p:nvCxnSpPr>
        <p:spPr>
          <a:xfrm>
            <a:off x="1884912" y="692927"/>
            <a:ext cx="0" cy="9846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Textfeld 204"/>
          <p:cNvSpPr txBox="1"/>
          <p:nvPr/>
        </p:nvSpPr>
        <p:spPr>
          <a:xfrm>
            <a:off x="1758114" y="492872"/>
            <a:ext cx="25359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ja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9" name="Gerader Verbinder 208"/>
          <p:cNvCxnSpPr>
            <a:endCxn id="205" idx="0"/>
          </p:cNvCxnSpPr>
          <p:nvPr/>
        </p:nvCxnSpPr>
        <p:spPr>
          <a:xfrm>
            <a:off x="1884912" y="322984"/>
            <a:ext cx="0" cy="1698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" name="Textfeld 209"/>
          <p:cNvSpPr txBox="1"/>
          <p:nvPr/>
        </p:nvSpPr>
        <p:spPr>
          <a:xfrm>
            <a:off x="327836" y="286618"/>
            <a:ext cx="9957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Fortsetzung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Gerade Verbindung mit Pfeil 7"/>
          <p:cNvCxnSpPr>
            <a:stCxn id="7" idx="2"/>
          </p:cNvCxnSpPr>
          <p:nvPr/>
        </p:nvCxnSpPr>
        <p:spPr>
          <a:xfrm flipH="1">
            <a:off x="1884912" y="9310512"/>
            <a:ext cx="4153" cy="2673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074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ussdiagramm: Prozess 77"/>
          <p:cNvSpPr>
            <a:spLocks noChangeArrowheads="1"/>
          </p:cNvSpPr>
          <p:nvPr/>
        </p:nvSpPr>
        <p:spPr bwMode="auto">
          <a:xfrm>
            <a:off x="644234" y="853297"/>
            <a:ext cx="2016125" cy="431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Vorbereitung der Fertigspritze und Dokumentation    </a:t>
            </a:r>
            <a:endParaRPr lang="de-DE" alt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lussdiagramm: Prozess 77"/>
          <p:cNvSpPr>
            <a:spLocks noChangeArrowheads="1"/>
          </p:cNvSpPr>
          <p:nvPr/>
        </p:nvSpPr>
        <p:spPr bwMode="auto">
          <a:xfrm>
            <a:off x="644240" y="1668636"/>
            <a:ext cx="2016125" cy="431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Patient impfbereit machen    </a:t>
            </a:r>
            <a:endParaRPr lang="de-DE" alt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lussdiagramm: Prozess 77"/>
          <p:cNvSpPr>
            <a:spLocks noChangeArrowheads="1"/>
          </p:cNvSpPr>
          <p:nvPr/>
        </p:nvSpPr>
        <p:spPr bwMode="auto">
          <a:xfrm>
            <a:off x="637954" y="2437242"/>
            <a:ext cx="2022406" cy="431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Gebrauchsfertigmachung der Fertigspritze    </a:t>
            </a:r>
            <a:endParaRPr lang="de-DE" alt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lussdiagramm: Prozess 77"/>
          <p:cNvSpPr>
            <a:spLocks noChangeArrowheads="1"/>
          </p:cNvSpPr>
          <p:nvPr/>
        </p:nvSpPr>
        <p:spPr bwMode="auto">
          <a:xfrm>
            <a:off x="644235" y="3269692"/>
            <a:ext cx="2005096" cy="431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Injektion des Impfstoffes    </a:t>
            </a:r>
            <a:endParaRPr lang="de-DE" alt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lussdiagramm: Prozess 77"/>
          <p:cNvSpPr>
            <a:spLocks noChangeArrowheads="1"/>
          </p:cNvSpPr>
          <p:nvPr/>
        </p:nvSpPr>
        <p:spPr bwMode="auto">
          <a:xfrm>
            <a:off x="648586" y="4073036"/>
            <a:ext cx="2011773" cy="431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Nachsorge    </a:t>
            </a:r>
            <a:endParaRPr lang="de-DE" alt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lussdiagramm: Prozess 77"/>
          <p:cNvSpPr>
            <a:spLocks noChangeArrowheads="1"/>
          </p:cNvSpPr>
          <p:nvPr/>
        </p:nvSpPr>
        <p:spPr bwMode="auto">
          <a:xfrm>
            <a:off x="644254" y="4790982"/>
            <a:ext cx="2016125" cy="431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Entsorgung    </a:t>
            </a:r>
            <a:endParaRPr lang="de-DE" alt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lussdiagramm: Prozess 77"/>
          <p:cNvSpPr>
            <a:spLocks noChangeArrowheads="1"/>
          </p:cNvSpPr>
          <p:nvPr/>
        </p:nvSpPr>
        <p:spPr bwMode="auto">
          <a:xfrm>
            <a:off x="644254" y="6088516"/>
            <a:ext cx="2016125" cy="431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Dokumentation    </a:t>
            </a:r>
            <a:endParaRPr lang="de-DE" alt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lussdiagramm: Prozess 77"/>
          <p:cNvSpPr>
            <a:spLocks noChangeArrowheads="1"/>
          </p:cNvSpPr>
          <p:nvPr/>
        </p:nvSpPr>
        <p:spPr bwMode="auto">
          <a:xfrm>
            <a:off x="645290" y="7287095"/>
            <a:ext cx="2016125" cy="431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Impfsurveillance</a:t>
            </a:r>
            <a:endParaRPr lang="de-DE" alt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Flussdiagramm: Prozess 77"/>
          <p:cNvSpPr>
            <a:spLocks noChangeArrowheads="1"/>
          </p:cNvSpPr>
          <p:nvPr/>
        </p:nvSpPr>
        <p:spPr bwMode="auto">
          <a:xfrm>
            <a:off x="3566479" y="8308788"/>
            <a:ext cx="3305187" cy="431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Bei Schwindel oder Unwohlsein noch auf der Liege liegenbleiben; ggf. Erste-Hilfe-Maßnahmen    </a:t>
            </a:r>
            <a:endParaRPr lang="de-DE" alt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aute 10"/>
          <p:cNvSpPr/>
          <p:nvPr/>
        </p:nvSpPr>
        <p:spPr>
          <a:xfrm>
            <a:off x="655409" y="8045462"/>
            <a:ext cx="1993921" cy="763200"/>
          </a:xfrm>
          <a:prstGeom prst="diamond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Flussdiagramm: Alternativer Prozess 43"/>
          <p:cNvSpPr>
            <a:spLocks noChangeArrowheads="1"/>
          </p:cNvSpPr>
          <p:nvPr/>
        </p:nvSpPr>
        <p:spPr bwMode="auto">
          <a:xfrm>
            <a:off x="644234" y="9158609"/>
            <a:ext cx="2016145" cy="555268"/>
          </a:xfrm>
          <a:prstGeom prst="flowChartAlternate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Arbeitsbereich säubern und desinfizieren und Verbrauchsmaterial auffüllen  </a:t>
            </a:r>
            <a:endParaRPr lang="de-DE" alt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1028482" y="8311646"/>
            <a:ext cx="1247775" cy="2308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Patientenbefinden?</a:t>
            </a:r>
            <a:endParaRPr 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Gerader Verbinder 13"/>
          <p:cNvCxnSpPr>
            <a:stCxn id="2" idx="3"/>
          </p:cNvCxnSpPr>
          <p:nvPr/>
        </p:nvCxnSpPr>
        <p:spPr>
          <a:xfrm flipV="1">
            <a:off x="2660359" y="1068789"/>
            <a:ext cx="878759" cy="408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reeform 24"/>
          <p:cNvSpPr>
            <a:spLocks noChangeArrowheads="1"/>
          </p:cNvSpPr>
          <p:nvPr/>
        </p:nvSpPr>
        <p:spPr bwMode="auto">
          <a:xfrm>
            <a:off x="3535613" y="766084"/>
            <a:ext cx="461963" cy="596946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16" name="Freeform 24"/>
          <p:cNvSpPr>
            <a:spLocks noChangeArrowheads="1"/>
          </p:cNvSpPr>
          <p:nvPr/>
        </p:nvSpPr>
        <p:spPr bwMode="auto">
          <a:xfrm>
            <a:off x="3542219" y="1499423"/>
            <a:ext cx="461963" cy="785198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3493186" y="741338"/>
            <a:ext cx="339408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Kapitel </a:t>
            </a:r>
            <a:r>
              <a:rPr lang="de-DE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 </a:t>
            </a:r>
            <a:endParaRPr lang="de-DE" sz="7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Vorbereitung der Fertigspritze 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Spritzenzylinder vor Gebrauch schütteln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Sichtprüfung der Suspension (farblos bis leicht opaleszierend, keine sichtbaren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  Partikel) 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Gerader Verbinder 17"/>
          <p:cNvCxnSpPr>
            <a:stCxn id="3" idx="3"/>
          </p:cNvCxnSpPr>
          <p:nvPr/>
        </p:nvCxnSpPr>
        <p:spPr>
          <a:xfrm>
            <a:off x="2660365" y="1884536"/>
            <a:ext cx="885604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reeform 24"/>
          <p:cNvSpPr>
            <a:spLocks noChangeArrowheads="1"/>
          </p:cNvSpPr>
          <p:nvPr/>
        </p:nvSpPr>
        <p:spPr bwMode="auto">
          <a:xfrm>
            <a:off x="3545969" y="2373225"/>
            <a:ext cx="461963" cy="458733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20" name="Textfeld 19"/>
          <p:cNvSpPr txBox="1"/>
          <p:nvPr/>
        </p:nvSpPr>
        <p:spPr>
          <a:xfrm>
            <a:off x="3497666" y="1468864"/>
            <a:ext cx="3409950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Kapitel </a:t>
            </a:r>
            <a:r>
              <a:rPr lang="de-DE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9.1</a:t>
            </a:r>
            <a:endParaRPr lang="de-DE" sz="7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Patient impfbereit machen 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Patient auf die Liege setzen oder legen 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Oberarm auswählen 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Einstichstelle mit geeignetem Hautdesinfektionsmittel desinfizieren (sprühen,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  wischen, sprühen)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Desinfektionsmittel vollständig abtrocknen lassen 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Freeform 24"/>
          <p:cNvSpPr>
            <a:spLocks noChangeArrowheads="1"/>
          </p:cNvSpPr>
          <p:nvPr/>
        </p:nvSpPr>
        <p:spPr bwMode="auto">
          <a:xfrm>
            <a:off x="3554445" y="2938492"/>
            <a:ext cx="461963" cy="982522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22" name="Freeform 24"/>
          <p:cNvSpPr>
            <a:spLocks noChangeArrowheads="1"/>
          </p:cNvSpPr>
          <p:nvPr/>
        </p:nvSpPr>
        <p:spPr bwMode="auto">
          <a:xfrm>
            <a:off x="3554445" y="4025854"/>
            <a:ext cx="461963" cy="589962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cxnSp>
        <p:nvCxnSpPr>
          <p:cNvPr id="23" name="Gerader Verbinder 22"/>
          <p:cNvCxnSpPr>
            <a:stCxn id="4" idx="3"/>
          </p:cNvCxnSpPr>
          <p:nvPr/>
        </p:nvCxnSpPr>
        <p:spPr>
          <a:xfrm flipV="1">
            <a:off x="2660360" y="2652810"/>
            <a:ext cx="885609" cy="332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feld 23"/>
          <p:cNvSpPr txBox="1"/>
          <p:nvPr/>
        </p:nvSpPr>
        <p:spPr>
          <a:xfrm>
            <a:off x="3504504" y="2339322"/>
            <a:ext cx="30617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Gebrauchsfertigmachung der Fertigspritze  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•       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Entsprechend 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der Fachinformationen des Impfstoffes 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•       Spritzenkappe vom Spritzenzylinder abdrehen  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•       Kanüle aufschrauben   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5" name="Gerader Verbinder 24"/>
          <p:cNvCxnSpPr>
            <a:stCxn id="5" idx="3"/>
          </p:cNvCxnSpPr>
          <p:nvPr/>
        </p:nvCxnSpPr>
        <p:spPr>
          <a:xfrm>
            <a:off x="2649331" y="3485592"/>
            <a:ext cx="905114" cy="6837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hteck 25"/>
          <p:cNvSpPr/>
          <p:nvPr/>
        </p:nvSpPr>
        <p:spPr>
          <a:xfrm>
            <a:off x="3535613" y="2914689"/>
            <a:ext cx="3778250" cy="10618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700" b="1" dirty="0">
                <a:latin typeface="Arial" panose="020B0604020202020204" pitchFamily="34" charset="0"/>
                <a:cs typeface="Arial" panose="020B0604020202020204" pitchFamily="34" charset="0"/>
              </a:rPr>
              <a:t>Kapitel </a:t>
            </a:r>
            <a:r>
              <a:rPr lang="de-DE" sz="700" b="1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de-DE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.2</a:t>
            </a:r>
            <a:endParaRPr lang="de-DE" sz="7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Injektion des Impfstoffes  </a:t>
            </a:r>
            <a:endParaRPr lang="de-DE" sz="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Arm locker herunterhängen/liegen lassen  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de-DE" sz="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i.m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. Applikation in den Deltamuskel </a:t>
            </a:r>
            <a:endParaRPr lang="de-DE" sz="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Drei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Querf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inger (ohne Daumen) unterhalb 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der 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Schulterhöhe 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senkrecht zur 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Hautoberfläche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  in 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die höchste 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Erhebung</a:t>
            </a:r>
            <a:endParaRPr lang="de-DE" sz="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Kanüle ca. 2 cm tief einstechen 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Zügige und vollständige Injektion 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Kanüle vorsichtig entfernen  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Freeform 24"/>
          <p:cNvSpPr>
            <a:spLocks noChangeArrowheads="1"/>
          </p:cNvSpPr>
          <p:nvPr/>
        </p:nvSpPr>
        <p:spPr bwMode="auto">
          <a:xfrm>
            <a:off x="3559436" y="4746840"/>
            <a:ext cx="461963" cy="551160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28" name="Freeform 24"/>
          <p:cNvSpPr>
            <a:spLocks noChangeArrowheads="1"/>
          </p:cNvSpPr>
          <p:nvPr/>
        </p:nvSpPr>
        <p:spPr bwMode="auto">
          <a:xfrm>
            <a:off x="3554444" y="5363014"/>
            <a:ext cx="461963" cy="2047608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cxnSp>
        <p:nvCxnSpPr>
          <p:cNvPr id="29" name="Gerader Verbinder 28"/>
          <p:cNvCxnSpPr/>
          <p:nvPr/>
        </p:nvCxnSpPr>
        <p:spPr>
          <a:xfrm>
            <a:off x="2660363" y="4320835"/>
            <a:ext cx="894082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hteck 29"/>
          <p:cNvSpPr/>
          <p:nvPr/>
        </p:nvSpPr>
        <p:spPr>
          <a:xfrm>
            <a:off x="3504504" y="4007402"/>
            <a:ext cx="3778250" cy="63094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700" b="1" dirty="0">
                <a:latin typeface="Arial" panose="020B0604020202020204" pitchFamily="34" charset="0"/>
                <a:cs typeface="Arial" panose="020B0604020202020204" pitchFamily="34" charset="0"/>
              </a:rPr>
              <a:t>Kapitel </a:t>
            </a:r>
            <a:r>
              <a:rPr lang="de-DE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9.3 </a:t>
            </a:r>
            <a:endParaRPr lang="de-DE" sz="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Nachsorge  </a:t>
            </a:r>
            <a:endParaRPr lang="de-DE" sz="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Zellstofftupfer sanft auf die Einstichstelle halten 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Einstichstelle mit Wundschnellverband versorgen 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Empfehlung an den 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Patienten, 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noch 15 min sitzen bzw. liegen bleiben  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1" name="Gerader Verbinder 30"/>
          <p:cNvCxnSpPr/>
          <p:nvPr/>
        </p:nvCxnSpPr>
        <p:spPr>
          <a:xfrm>
            <a:off x="2660359" y="5017419"/>
            <a:ext cx="894086" cy="500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hteck 31"/>
          <p:cNvSpPr/>
          <p:nvPr/>
        </p:nvSpPr>
        <p:spPr>
          <a:xfrm>
            <a:off x="3504504" y="4714294"/>
            <a:ext cx="3778250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700" b="1" dirty="0">
                <a:latin typeface="Arial" panose="020B0604020202020204" pitchFamily="34" charset="0"/>
                <a:cs typeface="Arial" panose="020B0604020202020204" pitchFamily="34" charset="0"/>
              </a:rPr>
              <a:t>Kapitel </a:t>
            </a:r>
            <a:r>
              <a:rPr lang="de-DE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 </a:t>
            </a:r>
            <a:endParaRPr lang="de-DE" sz="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Entsorgung   </a:t>
            </a:r>
            <a:endParaRPr lang="de-DE" sz="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Fertigspritze mit Kanüle, benutze Tupfer und Einmalhandschuhe in gesondert 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  gekennzeichneten durchstichsicheren und Abfallbehälter für potenziell infektiöse 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 Abfälle mit Verletzungsgefahr entsorgen  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3" name="Gerader Verbinder 32"/>
          <p:cNvCxnSpPr>
            <a:stCxn id="8" idx="3"/>
          </p:cNvCxnSpPr>
          <p:nvPr/>
        </p:nvCxnSpPr>
        <p:spPr>
          <a:xfrm flipV="1">
            <a:off x="2660379" y="6303039"/>
            <a:ext cx="894065" cy="1377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Freeform 24"/>
          <p:cNvSpPr>
            <a:spLocks noChangeArrowheads="1"/>
          </p:cNvSpPr>
          <p:nvPr/>
        </p:nvSpPr>
        <p:spPr bwMode="auto">
          <a:xfrm>
            <a:off x="3566479" y="7501342"/>
            <a:ext cx="461963" cy="589992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35" name="Freeform 24"/>
          <p:cNvSpPr>
            <a:spLocks noChangeArrowheads="1"/>
          </p:cNvSpPr>
          <p:nvPr/>
        </p:nvSpPr>
        <p:spPr bwMode="auto">
          <a:xfrm>
            <a:off x="3554445" y="9331901"/>
            <a:ext cx="327610" cy="200552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36" name="Rechteck 35"/>
          <p:cNvSpPr/>
          <p:nvPr/>
        </p:nvSpPr>
        <p:spPr>
          <a:xfrm>
            <a:off x="3535613" y="5333290"/>
            <a:ext cx="377825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700" b="1" dirty="0">
                <a:latin typeface="Arial" panose="020B0604020202020204" pitchFamily="34" charset="0"/>
                <a:cs typeface="Arial" panose="020B0604020202020204" pitchFamily="34" charset="0"/>
              </a:rPr>
              <a:t>Kapitel </a:t>
            </a:r>
            <a:r>
              <a:rPr lang="de-DE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endParaRPr lang="de-DE" sz="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Dokumentation </a:t>
            </a:r>
          </a:p>
          <a:p>
            <a:r>
              <a:rPr lang="de-DE" sz="7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Im Impfausweis/Impfbescheinigung des Patienten:</a:t>
            </a:r>
            <a:r>
              <a:rPr lang="de-DE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de-DE" sz="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Datum der Impfung   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Bezeichnung und Chargen-Bezeichnung des Impfstoffes (Vignette einkleben)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Impfung gegen Grippe  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Name und Anschrift der Apotheke (Stempel)  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Name und Unterschrift des impfenden Apothekers			</a:t>
            </a:r>
          </a:p>
          <a:p>
            <a:r>
              <a:rPr lang="de-DE" sz="7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Dokumentationsbogen der Apotheke: 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Datum der Durchführung der Aufklärung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Datum der Durchführung der Anamnese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Einwilligung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Datum </a:t>
            </a: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der Impfung   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Bezeichnung </a:t>
            </a: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und Chargen-Bezeichnung des Impfstoffes (Vignette einkleben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Name, Geburtsdatum und Anschrift der geimpften Person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Name der Krankheit, gegen die geimpft wurde   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Name </a:t>
            </a: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und Unterschrift 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der Person, die die Aufklärung, Anamnese und Impfung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 durchgeführt hat</a:t>
            </a:r>
            <a:endParaRPr lang="de-DE" sz="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Aufbewahrung 10 Jahre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7" name="Gerader Verbinder 36"/>
          <p:cNvCxnSpPr>
            <a:stCxn id="9" idx="3"/>
          </p:cNvCxnSpPr>
          <p:nvPr/>
        </p:nvCxnSpPr>
        <p:spPr>
          <a:xfrm>
            <a:off x="2661415" y="7502995"/>
            <a:ext cx="920780" cy="35808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hteck 37"/>
          <p:cNvSpPr/>
          <p:nvPr/>
        </p:nvSpPr>
        <p:spPr>
          <a:xfrm>
            <a:off x="3504504" y="7460391"/>
            <a:ext cx="3208587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700" b="1" dirty="0">
                <a:latin typeface="Arial" panose="020B0604020202020204" pitchFamily="34" charset="0"/>
                <a:cs typeface="Arial" panose="020B0604020202020204" pitchFamily="34" charset="0"/>
              </a:rPr>
              <a:t>Kapitel </a:t>
            </a:r>
            <a:r>
              <a:rPr lang="de-DE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de-DE" sz="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Impfsurveillance</a:t>
            </a:r>
            <a:endParaRPr lang="de-DE" sz="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Verpflichtend nach jeder Impfung  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de-DE" sz="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Pseudonymisierte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 Übermittlung der Daten über die durchgeführte Impfung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 ans RKI in einem vom PE festgelegten Zeitabstand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3493186" y="9327026"/>
            <a:ext cx="268498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Arbeitsbereich 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in einem einwandfreien Zustand hinterlassen 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1" name="Gerade Verbindung mit Pfeil 40"/>
          <p:cNvCxnSpPr>
            <a:endCxn id="2" idx="0"/>
          </p:cNvCxnSpPr>
          <p:nvPr/>
        </p:nvCxnSpPr>
        <p:spPr>
          <a:xfrm flipH="1">
            <a:off x="1652297" y="600667"/>
            <a:ext cx="6" cy="25263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mit Pfeil 41"/>
          <p:cNvCxnSpPr>
            <a:stCxn id="2" idx="2"/>
            <a:endCxn id="3" idx="0"/>
          </p:cNvCxnSpPr>
          <p:nvPr/>
        </p:nvCxnSpPr>
        <p:spPr>
          <a:xfrm>
            <a:off x="1652297" y="1285097"/>
            <a:ext cx="6" cy="38353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mit Pfeil 42"/>
          <p:cNvCxnSpPr>
            <a:stCxn id="3" idx="2"/>
            <a:endCxn id="4" idx="0"/>
          </p:cNvCxnSpPr>
          <p:nvPr/>
        </p:nvCxnSpPr>
        <p:spPr>
          <a:xfrm flipH="1">
            <a:off x="1649157" y="2100436"/>
            <a:ext cx="3146" cy="33680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/>
          <p:cNvCxnSpPr>
            <a:stCxn id="4" idx="2"/>
            <a:endCxn id="5" idx="0"/>
          </p:cNvCxnSpPr>
          <p:nvPr/>
        </p:nvCxnSpPr>
        <p:spPr>
          <a:xfrm flipH="1">
            <a:off x="1646783" y="2869042"/>
            <a:ext cx="2374" cy="40065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/>
          <p:cNvCxnSpPr>
            <a:stCxn id="5" idx="2"/>
            <a:endCxn id="6" idx="0"/>
          </p:cNvCxnSpPr>
          <p:nvPr/>
        </p:nvCxnSpPr>
        <p:spPr>
          <a:xfrm>
            <a:off x="1646783" y="3701492"/>
            <a:ext cx="7690" cy="37154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mit Pfeil 45"/>
          <p:cNvCxnSpPr>
            <a:stCxn id="6" idx="2"/>
            <a:endCxn id="7" idx="0"/>
          </p:cNvCxnSpPr>
          <p:nvPr/>
        </p:nvCxnSpPr>
        <p:spPr>
          <a:xfrm flipH="1">
            <a:off x="1652317" y="4504836"/>
            <a:ext cx="2156" cy="28614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mit Pfeil 46"/>
          <p:cNvCxnSpPr>
            <a:stCxn id="7" idx="2"/>
            <a:endCxn id="8" idx="0"/>
          </p:cNvCxnSpPr>
          <p:nvPr/>
        </p:nvCxnSpPr>
        <p:spPr>
          <a:xfrm>
            <a:off x="1652317" y="5222782"/>
            <a:ext cx="0" cy="86573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mit Pfeil 47"/>
          <p:cNvCxnSpPr>
            <a:stCxn id="8" idx="2"/>
            <a:endCxn id="9" idx="0"/>
          </p:cNvCxnSpPr>
          <p:nvPr/>
        </p:nvCxnSpPr>
        <p:spPr>
          <a:xfrm>
            <a:off x="1652317" y="6520316"/>
            <a:ext cx="1036" cy="76677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mit Pfeil 48"/>
          <p:cNvCxnSpPr>
            <a:endCxn id="11" idx="0"/>
          </p:cNvCxnSpPr>
          <p:nvPr/>
        </p:nvCxnSpPr>
        <p:spPr>
          <a:xfrm flipH="1">
            <a:off x="1652370" y="7708059"/>
            <a:ext cx="1006" cy="33740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mit Pfeil 49"/>
          <p:cNvCxnSpPr>
            <a:stCxn id="11" idx="2"/>
            <a:endCxn id="12" idx="0"/>
          </p:cNvCxnSpPr>
          <p:nvPr/>
        </p:nvCxnSpPr>
        <p:spPr>
          <a:xfrm flipH="1">
            <a:off x="1652307" y="8808662"/>
            <a:ext cx="63" cy="34994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r Verbinder 50"/>
          <p:cNvCxnSpPr>
            <a:stCxn id="12" idx="3"/>
          </p:cNvCxnSpPr>
          <p:nvPr/>
        </p:nvCxnSpPr>
        <p:spPr>
          <a:xfrm>
            <a:off x="2660379" y="9436243"/>
            <a:ext cx="894065" cy="6816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feld 51"/>
          <p:cNvSpPr txBox="1"/>
          <p:nvPr/>
        </p:nvSpPr>
        <p:spPr>
          <a:xfrm>
            <a:off x="378823" y="209006"/>
            <a:ext cx="9957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Fortsetzung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0" name="Gerade Verbindung mit Pfeil 59"/>
          <p:cNvCxnSpPr>
            <a:stCxn id="11" idx="3"/>
            <a:endCxn id="10" idx="1"/>
          </p:cNvCxnSpPr>
          <p:nvPr/>
        </p:nvCxnSpPr>
        <p:spPr>
          <a:xfrm>
            <a:off x="2649330" y="8427062"/>
            <a:ext cx="917149" cy="9762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6288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961</Words>
  <Application>Microsoft Office PowerPoint</Application>
  <PresentationFormat>Benutzerdefiniert</PresentationFormat>
  <Paragraphs>202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Brüggemann, Britt</dc:creator>
  <cp:lastModifiedBy>Reimer, Elisabeth</cp:lastModifiedBy>
  <cp:revision>122</cp:revision>
  <dcterms:created xsi:type="dcterms:W3CDTF">2020-10-23T10:52:47Z</dcterms:created>
  <dcterms:modified xsi:type="dcterms:W3CDTF">2022-11-02T13:48:45Z</dcterms:modified>
</cp:coreProperties>
</file>