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7559675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24" userDrawn="1">
          <p15:clr>
            <a:srgbClr val="A4A3A4"/>
          </p15:clr>
        </p15:guide>
        <p15:guide id="2" pos="30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2" y="80"/>
      </p:cViewPr>
      <p:guideLst>
        <p:guide orient="horz" pos="5624"/>
        <p:guide pos="30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649770"/>
            <a:ext cx="6425724" cy="350955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294662"/>
            <a:ext cx="5669756" cy="24338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25.03.2022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747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25.03.2022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878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36700"/>
            <a:ext cx="1630055" cy="854286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36700"/>
            <a:ext cx="4795669" cy="8542864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25.03.2022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61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25.03.2022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513159"/>
            <a:ext cx="6520220" cy="41932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746088"/>
            <a:ext cx="6520220" cy="220513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25.03.2022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238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683500"/>
            <a:ext cx="3212862" cy="639606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683500"/>
            <a:ext cx="3212862" cy="639606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25.03.2022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14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36702"/>
            <a:ext cx="6520220" cy="194845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471154"/>
            <a:ext cx="3198096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682228"/>
            <a:ext cx="3198096" cy="541600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471154"/>
            <a:ext cx="3213847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682228"/>
            <a:ext cx="3213847" cy="541600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25.03.2022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291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25.03.2022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761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25.03.2022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254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451426"/>
            <a:ext cx="3827085" cy="716377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25.03.2022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357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451426"/>
            <a:ext cx="3827085" cy="716377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25.03.2022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13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36702"/>
            <a:ext cx="6520220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683500"/>
            <a:ext cx="6520220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879C5-CB3C-462F-A52E-FF92D1E0258D}" type="datetimeFigureOut">
              <a:rPr lang="de-DE" smtClean="0"/>
              <a:t>25.03.2022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343248"/>
            <a:ext cx="255139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72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29"/>
          <p:cNvSpPr txBox="1"/>
          <p:nvPr/>
        </p:nvSpPr>
        <p:spPr>
          <a:xfrm>
            <a:off x="203200" y="70752"/>
            <a:ext cx="7107147" cy="5027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Grippeschutzimpfung</a:t>
            </a:r>
          </a:p>
          <a:p>
            <a:pPr algn="ctr">
              <a:defRPr/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Stand</a:t>
            </a:r>
            <a:r>
              <a:rPr lang="de-DE" sz="1067" dirty="0">
                <a:latin typeface="Arial" pitchFamily="34" charset="0"/>
                <a:cs typeface="Arial" pitchFamily="34" charset="0"/>
              </a:rPr>
              <a:t>: </a:t>
            </a:r>
            <a:r>
              <a:rPr lang="de-DE" sz="1000" dirty="0" smtClean="0">
                <a:latin typeface="Arial" pitchFamily="34" charset="0"/>
                <a:cs typeface="Arial" pitchFamily="34" charset="0"/>
              </a:rPr>
              <a:t>24.11.2021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lussdiagramm: Alternativer Prozess 43"/>
          <p:cNvSpPr>
            <a:spLocks noChangeArrowheads="1"/>
          </p:cNvSpPr>
          <p:nvPr/>
        </p:nvSpPr>
        <p:spPr bwMode="auto">
          <a:xfrm>
            <a:off x="1570713" y="1237754"/>
            <a:ext cx="2199600" cy="403672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 mit Wunsch nach Grippeschutzimpfung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Gerade Verbindung 100"/>
          <p:cNvCxnSpPr>
            <a:cxnSpLocks noChangeShapeType="1"/>
            <a:stCxn id="6" idx="3"/>
          </p:cNvCxnSpPr>
          <p:nvPr/>
        </p:nvCxnSpPr>
        <p:spPr bwMode="auto">
          <a:xfrm flipV="1">
            <a:off x="3770313" y="1431534"/>
            <a:ext cx="852014" cy="8056"/>
          </a:xfrm>
          <a:prstGeom prst="line">
            <a:avLst/>
          </a:prstGeom>
          <a:noFill/>
          <a:ln w="9525" algn="ctr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Freeform 24"/>
          <p:cNvSpPr>
            <a:spLocks noChangeArrowheads="1"/>
          </p:cNvSpPr>
          <p:nvPr/>
        </p:nvSpPr>
        <p:spPr bwMode="auto">
          <a:xfrm>
            <a:off x="4622327" y="836620"/>
            <a:ext cx="461963" cy="121483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3764643" y="4577894"/>
            <a:ext cx="19469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4580035" y="792398"/>
            <a:ext cx="250576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Kapitel 1</a:t>
            </a: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Allgemeine Voraussetzungen</a:t>
            </a:r>
          </a:p>
          <a:p>
            <a:r>
              <a:rPr lang="de-DE" sz="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Apotheke: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Teilnahme am Modellvorhaben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Qualifizierung des Apothekers/der Apothekerin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für Grippeschutzimpfung notwendige Ausstattung der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Apotheke </a:t>
            </a:r>
          </a:p>
          <a:p>
            <a:r>
              <a:rPr lang="de-DE" sz="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Patient:</a:t>
            </a:r>
            <a:endParaRPr lang="de-DE" sz="7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mindestens 18 Jahre alt (evtl. Personalausweis)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gesetzlich krankenversichert (evtl. Versichertenkarte)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Krankenversicherung nimmt am Modellvorhaben teil 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aute 16"/>
          <p:cNvSpPr/>
          <p:nvPr/>
        </p:nvSpPr>
        <p:spPr>
          <a:xfrm>
            <a:off x="1570713" y="2394605"/>
            <a:ext cx="2199600" cy="763200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2086332" y="2688189"/>
            <a:ext cx="1265219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Impfung möglich? </a:t>
            </a:r>
            <a:endParaRPr 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lussdiagramm: Prozess 77"/>
          <p:cNvSpPr>
            <a:spLocks noChangeArrowheads="1"/>
          </p:cNvSpPr>
          <p:nvPr/>
        </p:nvSpPr>
        <p:spPr bwMode="auto">
          <a:xfrm>
            <a:off x="320386" y="4499820"/>
            <a:ext cx="1384299" cy="4320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Fehlende Materialien ergänzen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lussdiagramm: Prozess 77"/>
          <p:cNvSpPr>
            <a:spLocks noChangeArrowheads="1"/>
          </p:cNvSpPr>
          <p:nvPr/>
        </p:nvSpPr>
        <p:spPr bwMode="auto">
          <a:xfrm>
            <a:off x="1574467" y="3931969"/>
            <a:ext cx="2199600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Vorbereitung des Raumes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797660" y="5160346"/>
            <a:ext cx="1760930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Alle Materialien vorhanden? </a:t>
            </a:r>
            <a:endParaRPr 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Flussdiagramm: Prozess 77"/>
          <p:cNvSpPr>
            <a:spLocks noChangeArrowheads="1"/>
          </p:cNvSpPr>
          <p:nvPr/>
        </p:nvSpPr>
        <p:spPr bwMode="auto">
          <a:xfrm>
            <a:off x="1574740" y="6389352"/>
            <a:ext cx="2199600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Feststellen, ob </a:t>
            </a:r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der Patient </a:t>
            </a:r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geimpft werden kann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aute 31"/>
          <p:cNvSpPr/>
          <p:nvPr/>
        </p:nvSpPr>
        <p:spPr>
          <a:xfrm>
            <a:off x="1570713" y="4897400"/>
            <a:ext cx="2201139" cy="763200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3" name="Raute 32"/>
          <p:cNvSpPr/>
          <p:nvPr/>
        </p:nvSpPr>
        <p:spPr>
          <a:xfrm>
            <a:off x="1570713" y="7912712"/>
            <a:ext cx="2199600" cy="763200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453" y="4929123"/>
            <a:ext cx="838200" cy="467203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071" y="2612171"/>
            <a:ext cx="1001648" cy="342900"/>
          </a:xfrm>
          <a:prstGeom prst="rect">
            <a:avLst/>
          </a:prstGeom>
        </p:spPr>
      </p:pic>
      <p:cxnSp>
        <p:nvCxnSpPr>
          <p:cNvPr id="27" name="Gerade Verbindung mit Pfeil 26"/>
          <p:cNvCxnSpPr>
            <a:stCxn id="6" idx="2"/>
            <a:endCxn id="17" idx="0"/>
          </p:cNvCxnSpPr>
          <p:nvPr/>
        </p:nvCxnSpPr>
        <p:spPr>
          <a:xfrm>
            <a:off x="2670513" y="1641426"/>
            <a:ext cx="0" cy="7531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 24"/>
          <p:cNvSpPr>
            <a:spLocks noChangeArrowheads="1"/>
          </p:cNvSpPr>
          <p:nvPr/>
        </p:nvSpPr>
        <p:spPr bwMode="auto">
          <a:xfrm>
            <a:off x="4626098" y="2114533"/>
            <a:ext cx="473075" cy="43650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39" name="Gerader Verbinder 38"/>
          <p:cNvCxnSpPr>
            <a:stCxn id="17" idx="3"/>
          </p:cNvCxnSpPr>
          <p:nvPr/>
        </p:nvCxnSpPr>
        <p:spPr>
          <a:xfrm flipV="1">
            <a:off x="3770313" y="2319750"/>
            <a:ext cx="855785" cy="456455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ussdiagramm: Alternativer Prozess 43"/>
          <p:cNvSpPr>
            <a:spLocks noChangeArrowheads="1"/>
          </p:cNvSpPr>
          <p:nvPr/>
        </p:nvSpPr>
        <p:spPr bwMode="auto">
          <a:xfrm>
            <a:off x="4849477" y="2590641"/>
            <a:ext cx="2199600" cy="403672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Ggf. Termin oder Benachrichtigung vereinbaren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4592988" y="2075319"/>
            <a:ext cx="2456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Grippeimpfstoff vorhanden?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Raum für die Impfung frei?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Steht ein dafür qualifizierte/r Mitarbeiter/in zur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Verfügung?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Gerade Verbindung 100"/>
          <p:cNvCxnSpPr>
            <a:cxnSpLocks noChangeShapeType="1"/>
            <a:stCxn id="21" idx="3"/>
          </p:cNvCxnSpPr>
          <p:nvPr/>
        </p:nvCxnSpPr>
        <p:spPr bwMode="auto">
          <a:xfrm>
            <a:off x="3774067" y="4147869"/>
            <a:ext cx="865493" cy="6220"/>
          </a:xfrm>
          <a:prstGeom prst="line">
            <a:avLst/>
          </a:prstGeom>
          <a:noFill/>
          <a:ln w="9525" algn="ctr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Gerader Verbinder 50"/>
          <p:cNvCxnSpPr>
            <a:stCxn id="17" idx="2"/>
          </p:cNvCxnSpPr>
          <p:nvPr/>
        </p:nvCxnSpPr>
        <p:spPr>
          <a:xfrm>
            <a:off x="2670513" y="3157805"/>
            <a:ext cx="0" cy="2959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reeform 24"/>
          <p:cNvSpPr>
            <a:spLocks noChangeArrowheads="1"/>
          </p:cNvSpPr>
          <p:nvPr/>
        </p:nvSpPr>
        <p:spPr bwMode="auto">
          <a:xfrm>
            <a:off x="4630135" y="5606280"/>
            <a:ext cx="461963" cy="197146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55" name="Freeform 24"/>
          <p:cNvSpPr>
            <a:spLocks noChangeArrowheads="1"/>
          </p:cNvSpPr>
          <p:nvPr/>
        </p:nvSpPr>
        <p:spPr bwMode="auto">
          <a:xfrm>
            <a:off x="4630136" y="3200009"/>
            <a:ext cx="461963" cy="1976731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0" name="Textfeld 59"/>
          <p:cNvSpPr txBox="1"/>
          <p:nvPr/>
        </p:nvSpPr>
        <p:spPr>
          <a:xfrm>
            <a:off x="4592988" y="3199218"/>
            <a:ext cx="26558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Kapitel 2</a:t>
            </a: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Räumlichkeiten und Ausstattung </a:t>
            </a:r>
          </a:p>
          <a:p>
            <a:r>
              <a:rPr lang="de-DE" sz="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Am Arbeitsplatz müssen zur Verfügung stehen: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Medizinische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Einmalhandschuhe </a:t>
            </a:r>
            <a:endParaRPr lang="de-DE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Schutzkittel</a:t>
            </a:r>
            <a:endParaRPr lang="de-DE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Hände-/Hautdesinfektionsmittel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Flächendesinfektionsmittel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Ggf. (Sicherheits)Kanülen (empfohlen: 25G 1 0,50 x 25 mm)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Zellstofftupfer, Wundschnellverband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Spezielle Entsorgungsbehälter für Spritzen/Kanülen, Tupfer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Aufklärungsmerkblätter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Formular für Einverständniserklärung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Formular für Impfbescheinigungen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Dokumentationsbögen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Ggf. kleiner Apothekenstempel für </a:t>
            </a:r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Impfbuch</a:t>
            </a:r>
            <a:endParaRPr lang="de-DE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Aktuelle Fachinformation/en des/der Impfstoffe/s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Notfallausrüstung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Ggf. weiteres Informationsmaterial zum Thema Impfen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feld 60"/>
          <p:cNvSpPr txBox="1"/>
          <p:nvPr/>
        </p:nvSpPr>
        <p:spPr>
          <a:xfrm>
            <a:off x="2527791" y="3450872"/>
            <a:ext cx="2909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endParaRPr lang="de-DE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Gerade Verbindung mit Pfeil 62"/>
          <p:cNvCxnSpPr>
            <a:stCxn id="61" idx="2"/>
            <a:endCxn id="21" idx="0"/>
          </p:cNvCxnSpPr>
          <p:nvPr/>
        </p:nvCxnSpPr>
        <p:spPr>
          <a:xfrm>
            <a:off x="2673269" y="3666316"/>
            <a:ext cx="998" cy="2656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Grafik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890" y="4035314"/>
            <a:ext cx="583763" cy="464507"/>
          </a:xfrm>
          <a:prstGeom prst="rect">
            <a:avLst/>
          </a:prstGeom>
        </p:spPr>
      </p:pic>
      <p:cxnSp>
        <p:nvCxnSpPr>
          <p:cNvPr id="66" name="Gerade Verbindung 100"/>
          <p:cNvCxnSpPr>
            <a:cxnSpLocks noChangeShapeType="1"/>
            <a:stCxn id="30" idx="3"/>
          </p:cNvCxnSpPr>
          <p:nvPr/>
        </p:nvCxnSpPr>
        <p:spPr bwMode="auto">
          <a:xfrm>
            <a:off x="3774340" y="6605252"/>
            <a:ext cx="865220" cy="10629"/>
          </a:xfrm>
          <a:prstGeom prst="line">
            <a:avLst/>
          </a:prstGeom>
          <a:noFill/>
          <a:ln w="9525" algn="ctr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" name="Textfeld 66"/>
          <p:cNvSpPr txBox="1"/>
          <p:nvPr/>
        </p:nvSpPr>
        <p:spPr>
          <a:xfrm>
            <a:off x="4600892" y="5600218"/>
            <a:ext cx="29027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4.1</a:t>
            </a: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Beurteilung der Impfeignung des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Patienten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u="sng" dirty="0">
                <a:latin typeface="Arial" panose="020B0604020202020204" pitchFamily="34" charset="0"/>
                <a:cs typeface="Arial" panose="020B0604020202020204" pitchFamily="34" charset="0"/>
              </a:rPr>
              <a:t>Kontraindikationen für die Grippeschutzimpfung sind: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Schwere akute Erkrankung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Fieberhafter Infekt (</a:t>
            </a:r>
            <a:r>
              <a:rPr lang="de-DE" sz="700" u="sng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38,5 °C)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Überempfindlichkeit gegen Bestandteile des Impfstoffes, z. B.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sz="700" dirty="0" err="1">
                <a:latin typeface="Arial" panose="020B0604020202020204" pitchFamily="34" charset="0"/>
                <a:cs typeface="Arial" panose="020B0604020202020204" pitchFamily="34" charset="0"/>
              </a:rPr>
              <a:t>Gentamicin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700" dirty="0" err="1">
                <a:latin typeface="Arial" panose="020B0604020202020204" pitchFamily="34" charset="0"/>
                <a:cs typeface="Arial" panose="020B0604020202020204" pitchFamily="34" charset="0"/>
              </a:rPr>
              <a:t>Neomycin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, Hühnereiweiß (Impfstoffzusammen-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sz="700" dirty="0" err="1">
                <a:latin typeface="Arial" panose="020B0604020202020204" pitchFamily="34" charset="0"/>
                <a:cs typeface="Arial" panose="020B0604020202020204" pitchFamily="34" charset="0"/>
              </a:rPr>
              <a:t>setzung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beachten)</a:t>
            </a:r>
            <a:endParaRPr lang="de-DE" sz="7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u="sng" dirty="0">
                <a:latin typeface="Arial" panose="020B0604020202020204" pitchFamily="34" charset="0"/>
                <a:cs typeface="Arial" panose="020B0604020202020204" pitchFamily="34" charset="0"/>
              </a:rPr>
              <a:t>Darüber hinaus sollte nicht in der Apotheke geimpft werden., sondern an den </a:t>
            </a:r>
            <a:r>
              <a:rPr lang="de-DE" sz="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Arzt </a:t>
            </a:r>
            <a:r>
              <a:rPr lang="de-DE" sz="700" u="sng" dirty="0">
                <a:latin typeface="Arial" panose="020B0604020202020204" pitchFamily="34" charset="0"/>
                <a:cs typeface="Arial" panose="020B0604020202020204" pitchFamily="34" charset="0"/>
              </a:rPr>
              <a:t>verwiesen werden bei: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Allergischen Reaktionen, hohem Fieber oder anderen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 ungewöhnlichen Reaktionen nach einer früheren Impfung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Geplanten operativen Eingriffen innerhalb der nächsten 3 Tage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Patient*innen unter Therapie mit Arzneimitteln, die die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 Blutgerinnung beeinflussen, z. B. Marcumar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Schwangerschaft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Verdacht 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auf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SARS-CoV-2-Infektion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Sonstige Umstände, die eine ärztliche Beratung erfordern könnten</a:t>
            </a:r>
            <a:endParaRPr lang="de-DE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Flussdiagramm: Alternativer Prozess 43"/>
          <p:cNvSpPr>
            <a:spLocks noChangeArrowheads="1"/>
          </p:cNvSpPr>
          <p:nvPr/>
        </p:nvSpPr>
        <p:spPr bwMode="auto">
          <a:xfrm>
            <a:off x="4849477" y="7993314"/>
            <a:ext cx="2199600" cy="612511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Impfung zu einem späteren Zeitpunkt empfehlen oder </a:t>
            </a:r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 </a:t>
            </a:r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ggf. an </a:t>
            </a:r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Arzt </a:t>
            </a:r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verweisen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2" name="Gerade Verbindung mit Pfeil 81"/>
          <p:cNvCxnSpPr>
            <a:stCxn id="21" idx="2"/>
            <a:endCxn id="32" idx="0"/>
          </p:cNvCxnSpPr>
          <p:nvPr/>
        </p:nvCxnSpPr>
        <p:spPr>
          <a:xfrm flipH="1">
            <a:off x="2671283" y="4363769"/>
            <a:ext cx="2984" cy="533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 Verbindung mit Pfeil 142"/>
          <p:cNvCxnSpPr>
            <a:stCxn id="30" idx="2"/>
            <a:endCxn id="33" idx="0"/>
          </p:cNvCxnSpPr>
          <p:nvPr/>
        </p:nvCxnSpPr>
        <p:spPr>
          <a:xfrm flipH="1">
            <a:off x="2670513" y="6821152"/>
            <a:ext cx="4027" cy="10915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/>
          <p:cNvSpPr txBox="1"/>
          <p:nvPr/>
        </p:nvSpPr>
        <p:spPr>
          <a:xfrm>
            <a:off x="1857131" y="8144080"/>
            <a:ext cx="162877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der Patient </a:t>
            </a:r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geimpft werden?</a:t>
            </a:r>
            <a:endParaRPr 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335528" y="5850286"/>
            <a:ext cx="67197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</a:rPr>
              <a:t>vollständig</a:t>
            </a:r>
            <a:endParaRPr lang="de-DE" sz="800" dirty="0"/>
          </a:p>
        </p:txBody>
      </p:sp>
      <p:cxnSp>
        <p:nvCxnSpPr>
          <p:cNvPr id="19" name="Gerade Verbindung mit Pfeil 18"/>
          <p:cNvCxnSpPr>
            <a:stCxn id="3" idx="2"/>
            <a:endCxn id="30" idx="0"/>
          </p:cNvCxnSpPr>
          <p:nvPr/>
        </p:nvCxnSpPr>
        <p:spPr>
          <a:xfrm>
            <a:off x="2671518" y="6065730"/>
            <a:ext cx="3022" cy="3236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/>
          <p:cNvCxnSpPr>
            <a:stCxn id="32" idx="2"/>
            <a:endCxn id="3" idx="0"/>
          </p:cNvCxnSpPr>
          <p:nvPr/>
        </p:nvCxnSpPr>
        <p:spPr>
          <a:xfrm>
            <a:off x="2671283" y="5660600"/>
            <a:ext cx="235" cy="189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 27"/>
          <p:cNvSpPr/>
          <p:nvPr/>
        </p:nvSpPr>
        <p:spPr>
          <a:xfrm>
            <a:off x="3902540" y="8132853"/>
            <a:ext cx="8709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800" dirty="0" smtClean="0">
                <a:solidFill>
                  <a:srgbClr val="000000"/>
                </a:solidFill>
                <a:latin typeface="Arial" panose="020B0604020202020204" pitchFamily="34" charset="0"/>
              </a:rPr>
              <a:t>Patient 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</a:rPr>
              <a:t>nicht </a:t>
            </a:r>
            <a:br>
              <a:rPr lang="de-DE" sz="8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</a:rPr>
              <a:t>impffähig</a:t>
            </a:r>
            <a:endParaRPr lang="de-DE" sz="800" dirty="0"/>
          </a:p>
        </p:txBody>
      </p:sp>
      <p:cxnSp>
        <p:nvCxnSpPr>
          <p:cNvPr id="38" name="Gerader Verbinder 37"/>
          <p:cNvCxnSpPr>
            <a:stCxn id="33" idx="3"/>
          </p:cNvCxnSpPr>
          <p:nvPr/>
        </p:nvCxnSpPr>
        <p:spPr>
          <a:xfrm flipV="1">
            <a:off x="3770313" y="8293405"/>
            <a:ext cx="216896" cy="9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/>
          <p:nvPr/>
        </p:nvCxnSpPr>
        <p:spPr>
          <a:xfrm flipV="1">
            <a:off x="4664859" y="8302130"/>
            <a:ext cx="151172" cy="125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/>
          <p:cNvCxnSpPr>
            <a:stCxn id="33" idx="2"/>
          </p:cNvCxnSpPr>
          <p:nvPr/>
        </p:nvCxnSpPr>
        <p:spPr>
          <a:xfrm>
            <a:off x="2670513" y="8675912"/>
            <a:ext cx="1005" cy="510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/>
          <p:cNvSpPr txBox="1"/>
          <p:nvPr/>
        </p:nvSpPr>
        <p:spPr>
          <a:xfrm>
            <a:off x="2537247" y="9218432"/>
            <a:ext cx="2648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Gerade Verbindung mit Pfeil 48"/>
          <p:cNvCxnSpPr>
            <a:stCxn id="45" idx="2"/>
          </p:cNvCxnSpPr>
          <p:nvPr/>
        </p:nvCxnSpPr>
        <p:spPr>
          <a:xfrm>
            <a:off x="2669655" y="9433876"/>
            <a:ext cx="1863" cy="3055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49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ussdiagramm: Prozess 77"/>
          <p:cNvSpPr>
            <a:spLocks noChangeArrowheads="1"/>
          </p:cNvSpPr>
          <p:nvPr/>
        </p:nvSpPr>
        <p:spPr bwMode="auto">
          <a:xfrm>
            <a:off x="793417" y="7590969"/>
            <a:ext cx="219129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Einverständniserklärung unterschreiben lassen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ussdiagramm: Prozess 77"/>
          <p:cNvSpPr>
            <a:spLocks noChangeArrowheads="1"/>
          </p:cNvSpPr>
          <p:nvPr/>
        </p:nvSpPr>
        <p:spPr bwMode="auto">
          <a:xfrm>
            <a:off x="793417" y="8219135"/>
            <a:ext cx="219129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Impfstoff aus dem Kühlschrank nehmen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ussdiagramm: Prozess 77"/>
          <p:cNvSpPr>
            <a:spLocks noChangeArrowheads="1"/>
          </p:cNvSpPr>
          <p:nvPr/>
        </p:nvSpPr>
        <p:spPr bwMode="auto">
          <a:xfrm>
            <a:off x="793417" y="8878712"/>
            <a:ext cx="219129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Hygiene- und Arbeitsschutzmaßnahmen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775562" y="7567582"/>
            <a:ext cx="30194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4.5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Einverständniserklärung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Kopie für den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Patienten  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Gerader Verbinder 25"/>
          <p:cNvCxnSpPr>
            <a:stCxn id="6" idx="3"/>
          </p:cNvCxnSpPr>
          <p:nvPr/>
        </p:nvCxnSpPr>
        <p:spPr>
          <a:xfrm>
            <a:off x="2984712" y="8435035"/>
            <a:ext cx="847535" cy="5389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/>
          <p:cNvCxnSpPr>
            <a:stCxn id="7" idx="3"/>
          </p:cNvCxnSpPr>
          <p:nvPr/>
        </p:nvCxnSpPr>
        <p:spPr>
          <a:xfrm>
            <a:off x="2984712" y="9094612"/>
            <a:ext cx="847535" cy="827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3791946" y="8197292"/>
            <a:ext cx="23288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Fertigspritze aus dem Kühlschrank holen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Sekundärverpackung entfernen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Fertigspritze kurz temperieren lassen 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775562" y="8731438"/>
            <a:ext cx="2328881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Kapitel 5/Kapitel 6</a:t>
            </a: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Hygienemaßnahmen/Arbeitsschutzmaßnahmen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Hygieneplan und Betriebsanweisung beachten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•       Schutzkittel anziehen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•       Hände desinfizieren, abtrocknen lassen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•       Einmalhandschuhe anziehen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5" name="Gerade Verbindung mit Pfeil 74"/>
          <p:cNvCxnSpPr>
            <a:stCxn id="96" idx="2"/>
            <a:endCxn id="5" idx="0"/>
          </p:cNvCxnSpPr>
          <p:nvPr/>
        </p:nvCxnSpPr>
        <p:spPr>
          <a:xfrm flipH="1">
            <a:off x="1889065" y="7319335"/>
            <a:ext cx="5372" cy="2716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>
            <a:stCxn id="5" idx="2"/>
            <a:endCxn id="6" idx="0"/>
          </p:cNvCxnSpPr>
          <p:nvPr/>
        </p:nvCxnSpPr>
        <p:spPr>
          <a:xfrm>
            <a:off x="1889065" y="8022769"/>
            <a:ext cx="0" cy="1963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78"/>
          <p:cNvCxnSpPr>
            <a:stCxn id="6" idx="2"/>
            <a:endCxn id="7" idx="0"/>
          </p:cNvCxnSpPr>
          <p:nvPr/>
        </p:nvCxnSpPr>
        <p:spPr>
          <a:xfrm>
            <a:off x="1889065" y="8650935"/>
            <a:ext cx="0" cy="2277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aute 66"/>
          <p:cNvSpPr/>
          <p:nvPr/>
        </p:nvSpPr>
        <p:spPr>
          <a:xfrm>
            <a:off x="790561" y="6217727"/>
            <a:ext cx="2202455" cy="763200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9" name="Flussdiagramm: Prozess 77"/>
          <p:cNvSpPr>
            <a:spLocks noChangeArrowheads="1"/>
          </p:cNvSpPr>
          <p:nvPr/>
        </p:nvSpPr>
        <p:spPr bwMode="auto">
          <a:xfrm>
            <a:off x="793417" y="5420942"/>
            <a:ext cx="2199600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Aufklärungsgespräch mit dem </a:t>
            </a:r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Patienten </a:t>
            </a:r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führen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Flussdiagramm: Prozess 77"/>
          <p:cNvSpPr>
            <a:spLocks noChangeArrowheads="1"/>
          </p:cNvSpPr>
          <p:nvPr/>
        </p:nvSpPr>
        <p:spPr bwMode="auto">
          <a:xfrm>
            <a:off x="794096" y="4478581"/>
            <a:ext cx="2199600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Aufklärungsmerkblatt aushändigen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1112656" y="6414661"/>
            <a:ext cx="1628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 </a:t>
            </a:r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bestätigt den Wunsch zur Impfung ? </a:t>
            </a:r>
            <a:endParaRPr 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Freeform 24"/>
          <p:cNvSpPr>
            <a:spLocks noChangeArrowheads="1"/>
          </p:cNvSpPr>
          <p:nvPr/>
        </p:nvSpPr>
        <p:spPr bwMode="auto">
          <a:xfrm>
            <a:off x="3832247" y="4368288"/>
            <a:ext cx="442921" cy="651139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3775562" y="4330188"/>
            <a:ext cx="25665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Kapitel 4.4</a:t>
            </a: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Aufklärungsmerkblatt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Entsprechend dem Impfstoff auswählen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Dem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Patienten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zur persönlichen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Verwendung und Information aushändigen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Offene Fragen klären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Flussdiagramm: Alternativer Prozess 43"/>
          <p:cNvSpPr>
            <a:spLocks noChangeArrowheads="1"/>
          </p:cNvSpPr>
          <p:nvPr/>
        </p:nvSpPr>
        <p:spPr bwMode="auto">
          <a:xfrm>
            <a:off x="4810010" y="6393153"/>
            <a:ext cx="2199600" cy="403672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Keine Impfung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Gerade Verbindung mit Pfeil 85"/>
          <p:cNvCxnSpPr>
            <a:stCxn id="70" idx="2"/>
            <a:endCxn id="69" idx="0"/>
          </p:cNvCxnSpPr>
          <p:nvPr/>
        </p:nvCxnSpPr>
        <p:spPr>
          <a:xfrm flipH="1">
            <a:off x="1893217" y="4910381"/>
            <a:ext cx="679" cy="5105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mit Pfeil 87"/>
          <p:cNvCxnSpPr>
            <a:stCxn id="69" idx="2"/>
            <a:endCxn id="67" idx="0"/>
          </p:cNvCxnSpPr>
          <p:nvPr/>
        </p:nvCxnSpPr>
        <p:spPr>
          <a:xfrm flipH="1">
            <a:off x="1891789" y="5852742"/>
            <a:ext cx="1428" cy="3649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feld 89"/>
          <p:cNvSpPr txBox="1"/>
          <p:nvPr/>
        </p:nvSpPr>
        <p:spPr>
          <a:xfrm>
            <a:off x="1679944" y="2579669"/>
            <a:ext cx="412602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nein</a:t>
            </a:r>
            <a:endParaRPr lang="de-DE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2" name="Gerader Verbinder 91"/>
          <p:cNvCxnSpPr>
            <a:stCxn id="90" idx="0"/>
            <a:endCxn id="90" idx="0"/>
          </p:cNvCxnSpPr>
          <p:nvPr/>
        </p:nvCxnSpPr>
        <p:spPr>
          <a:xfrm>
            <a:off x="1886245" y="2579669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mit Pfeil 93"/>
          <p:cNvCxnSpPr>
            <a:stCxn id="90" idx="2"/>
            <a:endCxn id="70" idx="0"/>
          </p:cNvCxnSpPr>
          <p:nvPr/>
        </p:nvCxnSpPr>
        <p:spPr>
          <a:xfrm>
            <a:off x="1886245" y="2795113"/>
            <a:ext cx="7651" cy="16834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feld 95"/>
          <p:cNvSpPr txBox="1"/>
          <p:nvPr/>
        </p:nvSpPr>
        <p:spPr>
          <a:xfrm>
            <a:off x="1749205" y="7103891"/>
            <a:ext cx="290464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endParaRPr lang="de-DE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8" name="Gerader Verbinder 97"/>
          <p:cNvCxnSpPr>
            <a:stCxn id="106" idx="2"/>
          </p:cNvCxnSpPr>
          <p:nvPr/>
        </p:nvCxnSpPr>
        <p:spPr>
          <a:xfrm>
            <a:off x="1884912" y="1554594"/>
            <a:ext cx="0" cy="1028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r Verbinder 99"/>
          <p:cNvCxnSpPr>
            <a:stCxn id="69" idx="3"/>
          </p:cNvCxnSpPr>
          <p:nvPr/>
        </p:nvCxnSpPr>
        <p:spPr>
          <a:xfrm>
            <a:off x="2993017" y="5636842"/>
            <a:ext cx="83923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r Verbinder 101"/>
          <p:cNvCxnSpPr>
            <a:stCxn id="70" idx="3"/>
          </p:cNvCxnSpPr>
          <p:nvPr/>
        </p:nvCxnSpPr>
        <p:spPr>
          <a:xfrm flipV="1">
            <a:off x="2993696" y="4690869"/>
            <a:ext cx="838551" cy="361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r Verbinder 102"/>
          <p:cNvCxnSpPr/>
          <p:nvPr/>
        </p:nvCxnSpPr>
        <p:spPr>
          <a:xfrm>
            <a:off x="1892357" y="704674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r Verbinder 103"/>
          <p:cNvCxnSpPr>
            <a:stCxn id="67" idx="2"/>
            <a:endCxn id="96" idx="0"/>
          </p:cNvCxnSpPr>
          <p:nvPr/>
        </p:nvCxnSpPr>
        <p:spPr>
          <a:xfrm>
            <a:off x="1891789" y="6980927"/>
            <a:ext cx="2648" cy="1229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feld 104"/>
          <p:cNvSpPr txBox="1"/>
          <p:nvPr/>
        </p:nvSpPr>
        <p:spPr>
          <a:xfrm>
            <a:off x="3775562" y="5035414"/>
            <a:ext cx="27303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Kapitel 4.3</a:t>
            </a: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Aufklärungsgespräch</a:t>
            </a:r>
          </a:p>
          <a:p>
            <a:r>
              <a:rPr lang="de-DE" sz="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Patient </a:t>
            </a:r>
            <a:r>
              <a:rPr lang="de-DE" sz="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mündlich aufklären über: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Influenzainfektionen und Behandlungsmöglichkeiten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Wirkung und Nutzen der Impfung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Kontraindikationen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Durchführung der Impfung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Beginn und Dauer des Impfschutzes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Verhalten nach der Impfung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Mögliche UAW und Impfkomplikationen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aute 105"/>
          <p:cNvSpPr/>
          <p:nvPr/>
        </p:nvSpPr>
        <p:spPr>
          <a:xfrm>
            <a:off x="785112" y="791394"/>
            <a:ext cx="2199600" cy="763200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1107206" y="1041493"/>
            <a:ext cx="162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 </a:t>
            </a:r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≥ 60 Jahre? </a:t>
            </a:r>
            <a:endParaRPr 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8" name="Gerader Verbinder 107"/>
          <p:cNvCxnSpPr/>
          <p:nvPr/>
        </p:nvCxnSpPr>
        <p:spPr>
          <a:xfrm>
            <a:off x="1886907" y="162040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r Verbinder 108"/>
          <p:cNvCxnSpPr>
            <a:stCxn id="106" idx="2"/>
          </p:cNvCxnSpPr>
          <p:nvPr/>
        </p:nvCxnSpPr>
        <p:spPr>
          <a:xfrm>
            <a:off x="1884912" y="1554594"/>
            <a:ext cx="1995" cy="658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feld 109"/>
          <p:cNvSpPr txBox="1"/>
          <p:nvPr/>
        </p:nvSpPr>
        <p:spPr>
          <a:xfrm>
            <a:off x="3775562" y="841438"/>
            <a:ext cx="301942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4.2</a:t>
            </a: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Auswahl des Impfstoffs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err="1">
                <a:latin typeface="Arial" panose="020B0604020202020204" pitchFamily="34" charset="0"/>
                <a:cs typeface="Arial" panose="020B0604020202020204" pitchFamily="34" charset="0"/>
              </a:rPr>
              <a:t>tetravalenter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Influenza-Hochdosis-Impfstoff für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Patienten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 ab 60 Jahren und älter laut STIKO empfohlen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Impfung auch mit anderen </a:t>
            </a:r>
            <a:r>
              <a:rPr lang="de-DE" sz="700" dirty="0" err="1">
                <a:latin typeface="Arial" panose="020B0604020202020204" pitchFamily="34" charset="0"/>
                <a:cs typeface="Arial" panose="020B0604020202020204" pitchFamily="34" charset="0"/>
              </a:rPr>
              <a:t>tetravalenten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Impfstoffen möglich </a:t>
            </a:r>
          </a:p>
        </p:txBody>
      </p:sp>
      <p:sp>
        <p:nvSpPr>
          <p:cNvPr id="112" name="Freeform 24"/>
          <p:cNvSpPr>
            <a:spLocks noChangeArrowheads="1"/>
          </p:cNvSpPr>
          <p:nvPr/>
        </p:nvSpPr>
        <p:spPr bwMode="auto">
          <a:xfrm>
            <a:off x="3827511" y="876168"/>
            <a:ext cx="442921" cy="600331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14" name="Flussdiagramm: Prozess 77"/>
          <p:cNvSpPr>
            <a:spLocks noChangeArrowheads="1"/>
          </p:cNvSpPr>
          <p:nvPr/>
        </p:nvSpPr>
        <p:spPr bwMode="auto">
          <a:xfrm>
            <a:off x="2230109" y="1876195"/>
            <a:ext cx="1823599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Impfstoffauswahl nach </a:t>
            </a:r>
          </a:p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Beratung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Raute 115"/>
          <p:cNvSpPr/>
          <p:nvPr/>
        </p:nvSpPr>
        <p:spPr>
          <a:xfrm>
            <a:off x="2235085" y="2566961"/>
            <a:ext cx="1818623" cy="763200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455571" y="2777638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Gewünschter Impfstoff in </a:t>
            </a:r>
          </a:p>
          <a:p>
            <a:r>
              <a:rPr lang="de-DE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der Apotheke verfügbar?</a:t>
            </a:r>
            <a:endParaRPr lang="de-DE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745582" y="2605139"/>
            <a:ext cx="2328456" cy="67963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4733373" y="2707835"/>
            <a:ext cx="25374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Patient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</a:rPr>
              <a:t>kann nicht geimpft werden; Impfung </a:t>
            </a:r>
            <a:endParaRPr lang="de-DE" sz="8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de-DE" sz="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ggf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</a:rPr>
              <a:t>. zu einem späteren Zeitpunkt, in einer anderen Apotheke oder beim </a:t>
            </a:r>
            <a:r>
              <a:rPr lang="de-DE" sz="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Arzt </a:t>
            </a:r>
            <a:endParaRPr lang="de-DE" sz="800" dirty="0"/>
          </a:p>
        </p:txBody>
      </p:sp>
      <p:sp>
        <p:nvSpPr>
          <p:cNvPr id="23" name="Textfeld 22"/>
          <p:cNvSpPr txBox="1"/>
          <p:nvPr/>
        </p:nvSpPr>
        <p:spPr>
          <a:xfrm>
            <a:off x="4180173" y="2846887"/>
            <a:ext cx="35298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nein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0" name="Gerader Verbinder 119"/>
          <p:cNvCxnSpPr>
            <a:stCxn id="116" idx="3"/>
            <a:endCxn id="23" idx="1"/>
          </p:cNvCxnSpPr>
          <p:nvPr/>
        </p:nvCxnSpPr>
        <p:spPr>
          <a:xfrm flipV="1">
            <a:off x="4053708" y="2946915"/>
            <a:ext cx="126465" cy="1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Gerade Verbindung mit Pfeil 121"/>
          <p:cNvCxnSpPr>
            <a:stCxn id="23" idx="3"/>
            <a:endCxn id="4" idx="1"/>
          </p:cNvCxnSpPr>
          <p:nvPr/>
        </p:nvCxnSpPr>
        <p:spPr>
          <a:xfrm flipV="1">
            <a:off x="4533155" y="2944956"/>
            <a:ext cx="212427" cy="19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r Verbinder 129"/>
          <p:cNvCxnSpPr>
            <a:stCxn id="106" idx="3"/>
          </p:cNvCxnSpPr>
          <p:nvPr/>
        </p:nvCxnSpPr>
        <p:spPr>
          <a:xfrm>
            <a:off x="2984712" y="1172994"/>
            <a:ext cx="1571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rader Verbinder 132"/>
          <p:cNvCxnSpPr>
            <a:endCxn id="134" idx="0"/>
          </p:cNvCxnSpPr>
          <p:nvPr/>
        </p:nvCxnSpPr>
        <p:spPr>
          <a:xfrm>
            <a:off x="3141909" y="1172994"/>
            <a:ext cx="2471" cy="2623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feld 133"/>
          <p:cNvSpPr txBox="1"/>
          <p:nvPr/>
        </p:nvSpPr>
        <p:spPr>
          <a:xfrm>
            <a:off x="3017582" y="1435327"/>
            <a:ext cx="25359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8" name="Gerade Verbindung mit Pfeil 137"/>
          <p:cNvCxnSpPr>
            <a:stCxn id="134" idx="2"/>
            <a:endCxn id="114" idx="0"/>
          </p:cNvCxnSpPr>
          <p:nvPr/>
        </p:nvCxnSpPr>
        <p:spPr>
          <a:xfrm flipH="1">
            <a:off x="3141909" y="1635382"/>
            <a:ext cx="2471" cy="2408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mit Pfeil 139"/>
          <p:cNvCxnSpPr>
            <a:stCxn id="114" idx="2"/>
            <a:endCxn id="116" idx="0"/>
          </p:cNvCxnSpPr>
          <p:nvPr/>
        </p:nvCxnSpPr>
        <p:spPr>
          <a:xfrm>
            <a:off x="3141909" y="2307995"/>
            <a:ext cx="2488" cy="2589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Gerader Verbinder 148"/>
          <p:cNvCxnSpPr>
            <a:stCxn id="116" idx="2"/>
          </p:cNvCxnSpPr>
          <p:nvPr/>
        </p:nvCxnSpPr>
        <p:spPr>
          <a:xfrm flipH="1">
            <a:off x="3141909" y="3330161"/>
            <a:ext cx="2488" cy="1665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feld 150"/>
          <p:cNvSpPr txBox="1"/>
          <p:nvPr/>
        </p:nvSpPr>
        <p:spPr>
          <a:xfrm>
            <a:off x="2438465" y="3760831"/>
            <a:ext cx="25359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3" name="Gerader Verbinder 152"/>
          <p:cNvCxnSpPr/>
          <p:nvPr/>
        </p:nvCxnSpPr>
        <p:spPr>
          <a:xfrm flipH="1">
            <a:off x="2565263" y="3496680"/>
            <a:ext cx="5766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mit Pfeil 154"/>
          <p:cNvCxnSpPr>
            <a:stCxn id="151" idx="2"/>
          </p:cNvCxnSpPr>
          <p:nvPr/>
        </p:nvCxnSpPr>
        <p:spPr>
          <a:xfrm>
            <a:off x="2565263" y="3960886"/>
            <a:ext cx="6132" cy="5198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Gerader Verbinder 158"/>
          <p:cNvCxnSpPr>
            <a:stCxn id="151" idx="0"/>
          </p:cNvCxnSpPr>
          <p:nvPr/>
        </p:nvCxnSpPr>
        <p:spPr>
          <a:xfrm flipV="1">
            <a:off x="2565263" y="3496680"/>
            <a:ext cx="0" cy="2641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Freeform 24"/>
          <p:cNvSpPr>
            <a:spLocks noChangeArrowheads="1"/>
          </p:cNvSpPr>
          <p:nvPr/>
        </p:nvSpPr>
        <p:spPr bwMode="auto">
          <a:xfrm>
            <a:off x="3832247" y="5055162"/>
            <a:ext cx="442921" cy="1123316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178" name="Gerader Verbinder 177"/>
          <p:cNvCxnSpPr>
            <a:stCxn id="5" idx="3"/>
          </p:cNvCxnSpPr>
          <p:nvPr/>
        </p:nvCxnSpPr>
        <p:spPr>
          <a:xfrm>
            <a:off x="2984712" y="7806869"/>
            <a:ext cx="84753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Freeform 24"/>
          <p:cNvSpPr>
            <a:spLocks noChangeArrowheads="1"/>
          </p:cNvSpPr>
          <p:nvPr/>
        </p:nvSpPr>
        <p:spPr bwMode="auto">
          <a:xfrm>
            <a:off x="3832247" y="8770041"/>
            <a:ext cx="442921" cy="651139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81" name="Freeform 24"/>
          <p:cNvSpPr>
            <a:spLocks noChangeArrowheads="1"/>
          </p:cNvSpPr>
          <p:nvPr/>
        </p:nvSpPr>
        <p:spPr bwMode="auto">
          <a:xfrm>
            <a:off x="3832247" y="7599120"/>
            <a:ext cx="442921" cy="41549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89" name="Freeform 24"/>
          <p:cNvSpPr>
            <a:spLocks noChangeArrowheads="1"/>
          </p:cNvSpPr>
          <p:nvPr/>
        </p:nvSpPr>
        <p:spPr bwMode="auto">
          <a:xfrm>
            <a:off x="3832247" y="8225582"/>
            <a:ext cx="442921" cy="41549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91" name="Textfeld 190"/>
          <p:cNvSpPr txBox="1"/>
          <p:nvPr/>
        </p:nvSpPr>
        <p:spPr>
          <a:xfrm>
            <a:off x="3679703" y="6504139"/>
            <a:ext cx="35298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nein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2" name="Gerader Verbinder 191"/>
          <p:cNvCxnSpPr>
            <a:stCxn id="67" idx="3"/>
            <a:endCxn id="191" idx="1"/>
          </p:cNvCxnSpPr>
          <p:nvPr/>
        </p:nvCxnSpPr>
        <p:spPr>
          <a:xfrm>
            <a:off x="2993016" y="6599327"/>
            <a:ext cx="686687" cy="4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Gerade Verbindung mit Pfeil 192"/>
          <p:cNvCxnSpPr>
            <a:stCxn id="191" idx="3"/>
            <a:endCxn id="85" idx="1"/>
          </p:cNvCxnSpPr>
          <p:nvPr/>
        </p:nvCxnSpPr>
        <p:spPr>
          <a:xfrm flipV="1">
            <a:off x="4032685" y="6594989"/>
            <a:ext cx="777325" cy="91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Gerade Verbindung mit Pfeil 200"/>
          <p:cNvCxnSpPr>
            <a:stCxn id="205" idx="2"/>
            <a:endCxn id="106" idx="0"/>
          </p:cNvCxnSpPr>
          <p:nvPr/>
        </p:nvCxnSpPr>
        <p:spPr>
          <a:xfrm>
            <a:off x="1884912" y="692927"/>
            <a:ext cx="0" cy="984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feld 204"/>
          <p:cNvSpPr txBox="1"/>
          <p:nvPr/>
        </p:nvSpPr>
        <p:spPr>
          <a:xfrm>
            <a:off x="1758114" y="492872"/>
            <a:ext cx="25359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9" name="Gerader Verbinder 208"/>
          <p:cNvCxnSpPr>
            <a:endCxn id="205" idx="0"/>
          </p:cNvCxnSpPr>
          <p:nvPr/>
        </p:nvCxnSpPr>
        <p:spPr>
          <a:xfrm>
            <a:off x="1884912" y="322984"/>
            <a:ext cx="0" cy="1698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Textfeld 209"/>
          <p:cNvSpPr txBox="1"/>
          <p:nvPr/>
        </p:nvSpPr>
        <p:spPr>
          <a:xfrm>
            <a:off x="327836" y="286618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Fortsetzung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4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ussdiagramm: Prozess 77"/>
          <p:cNvSpPr>
            <a:spLocks noChangeArrowheads="1"/>
          </p:cNvSpPr>
          <p:nvPr/>
        </p:nvSpPr>
        <p:spPr bwMode="auto">
          <a:xfrm>
            <a:off x="644234" y="853297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Vorbereitung der Fertigspritze und Dokumentation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lussdiagramm: Prozess 77"/>
          <p:cNvSpPr>
            <a:spLocks noChangeArrowheads="1"/>
          </p:cNvSpPr>
          <p:nvPr/>
        </p:nvSpPr>
        <p:spPr bwMode="auto">
          <a:xfrm>
            <a:off x="644240" y="1668636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 </a:t>
            </a:r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impfbereit machen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ussdiagramm: Prozess 77"/>
          <p:cNvSpPr>
            <a:spLocks noChangeArrowheads="1"/>
          </p:cNvSpPr>
          <p:nvPr/>
        </p:nvSpPr>
        <p:spPr bwMode="auto">
          <a:xfrm>
            <a:off x="637954" y="2437242"/>
            <a:ext cx="2022406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Gebrauchsfertigmachung der Fertigspritze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lussdiagramm: Prozess 77"/>
          <p:cNvSpPr>
            <a:spLocks noChangeArrowheads="1"/>
          </p:cNvSpPr>
          <p:nvPr/>
        </p:nvSpPr>
        <p:spPr bwMode="auto">
          <a:xfrm>
            <a:off x="644235" y="3269692"/>
            <a:ext cx="2005096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Injektion des Impfstoffes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ussdiagramm: Prozess 77"/>
          <p:cNvSpPr>
            <a:spLocks noChangeArrowheads="1"/>
          </p:cNvSpPr>
          <p:nvPr/>
        </p:nvSpPr>
        <p:spPr bwMode="auto">
          <a:xfrm>
            <a:off x="648586" y="4073036"/>
            <a:ext cx="2011773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Nachsorge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ussdiagramm: Prozess 77"/>
          <p:cNvSpPr>
            <a:spLocks noChangeArrowheads="1"/>
          </p:cNvSpPr>
          <p:nvPr/>
        </p:nvSpPr>
        <p:spPr bwMode="auto">
          <a:xfrm>
            <a:off x="644254" y="4790982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Entsorgung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lussdiagramm: Prozess 77"/>
          <p:cNvSpPr>
            <a:spLocks noChangeArrowheads="1"/>
          </p:cNvSpPr>
          <p:nvPr/>
        </p:nvSpPr>
        <p:spPr bwMode="auto">
          <a:xfrm>
            <a:off x="644254" y="6088516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Dokumentation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ussdiagramm: Prozess 77"/>
          <p:cNvSpPr>
            <a:spLocks noChangeArrowheads="1"/>
          </p:cNvSpPr>
          <p:nvPr/>
        </p:nvSpPr>
        <p:spPr bwMode="auto">
          <a:xfrm>
            <a:off x="645290" y="7287095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Wissenschaftliche Begleitung/Evaluation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ussdiagramm: Prozess 77"/>
          <p:cNvSpPr>
            <a:spLocks noChangeArrowheads="1"/>
          </p:cNvSpPr>
          <p:nvPr/>
        </p:nvSpPr>
        <p:spPr bwMode="auto">
          <a:xfrm>
            <a:off x="3283127" y="8211162"/>
            <a:ext cx="3305187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Bei Schwindel oder Unwohlsein noch auf der Liege liegenbleiben; ggf. Erste-Hilfe-Maßnahmen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aute 10"/>
          <p:cNvSpPr/>
          <p:nvPr/>
        </p:nvSpPr>
        <p:spPr>
          <a:xfrm>
            <a:off x="655409" y="8045462"/>
            <a:ext cx="1993921" cy="763200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Flussdiagramm: Alternativer Prozess 43"/>
          <p:cNvSpPr>
            <a:spLocks noChangeArrowheads="1"/>
          </p:cNvSpPr>
          <p:nvPr/>
        </p:nvSpPr>
        <p:spPr bwMode="auto">
          <a:xfrm>
            <a:off x="644234" y="9158609"/>
            <a:ext cx="2016145" cy="555268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Arbeitsbereich säubern und desinfizieren und Verbrauchsmaterial auffüllen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028482" y="8311646"/>
            <a:ext cx="1247775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Patientenbefinden?</a:t>
            </a:r>
            <a:endParaRPr 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Gerader Verbinder 13"/>
          <p:cNvCxnSpPr>
            <a:stCxn id="2" idx="3"/>
          </p:cNvCxnSpPr>
          <p:nvPr/>
        </p:nvCxnSpPr>
        <p:spPr>
          <a:xfrm flipV="1">
            <a:off x="2660359" y="1068789"/>
            <a:ext cx="878759" cy="40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24"/>
          <p:cNvSpPr>
            <a:spLocks noChangeArrowheads="1"/>
          </p:cNvSpPr>
          <p:nvPr/>
        </p:nvSpPr>
        <p:spPr bwMode="auto">
          <a:xfrm>
            <a:off x="3535613" y="766084"/>
            <a:ext cx="461963" cy="596946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6" name="Freeform 24"/>
          <p:cNvSpPr>
            <a:spLocks noChangeArrowheads="1"/>
          </p:cNvSpPr>
          <p:nvPr/>
        </p:nvSpPr>
        <p:spPr bwMode="auto">
          <a:xfrm>
            <a:off x="3542219" y="1499423"/>
            <a:ext cx="461963" cy="78519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3493186" y="741338"/>
            <a:ext cx="339408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Kapitel 7 </a:t>
            </a: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Vorbereitung der Fertigspritze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Spritzenzylinder vor Gebrauch schütteln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Sichtprüfung der Suspension (farblos bis leicht opaleszierend, keine sichtbaren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Partikel)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Gerader Verbinder 17"/>
          <p:cNvCxnSpPr>
            <a:stCxn id="3" idx="3"/>
          </p:cNvCxnSpPr>
          <p:nvPr/>
        </p:nvCxnSpPr>
        <p:spPr>
          <a:xfrm>
            <a:off x="2660365" y="1884536"/>
            <a:ext cx="88560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24"/>
          <p:cNvSpPr>
            <a:spLocks noChangeArrowheads="1"/>
          </p:cNvSpPr>
          <p:nvPr/>
        </p:nvSpPr>
        <p:spPr bwMode="auto">
          <a:xfrm>
            <a:off x="3545969" y="2426390"/>
            <a:ext cx="461963" cy="458733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3497666" y="1468864"/>
            <a:ext cx="340995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Kapitel 8.1</a:t>
            </a: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impfbereit machen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auf die Liege setzen oder legen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Oberarm auswählen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Einstichstelle mit geeignetem Hautdesinfektionsmittel desinfizieren (sprühen,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wischen, sprühen)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Desinfektionsmittel vollständig abtrocknen lassen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reeform 24"/>
          <p:cNvSpPr>
            <a:spLocks noChangeArrowheads="1"/>
          </p:cNvSpPr>
          <p:nvPr/>
        </p:nvSpPr>
        <p:spPr bwMode="auto">
          <a:xfrm>
            <a:off x="3554445" y="3063201"/>
            <a:ext cx="461963" cy="853699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2" name="Freeform 24"/>
          <p:cNvSpPr>
            <a:spLocks noChangeArrowheads="1"/>
          </p:cNvSpPr>
          <p:nvPr/>
        </p:nvSpPr>
        <p:spPr bwMode="auto">
          <a:xfrm>
            <a:off x="3554445" y="4025854"/>
            <a:ext cx="461963" cy="58996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23" name="Gerader Verbinder 22"/>
          <p:cNvCxnSpPr>
            <a:stCxn id="4" idx="3"/>
          </p:cNvCxnSpPr>
          <p:nvPr/>
        </p:nvCxnSpPr>
        <p:spPr>
          <a:xfrm flipV="1">
            <a:off x="2660360" y="2652810"/>
            <a:ext cx="885609" cy="33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3504504" y="2392487"/>
            <a:ext cx="3061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Gebrauchsfertigmachung der Fertigspritze 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•       entsprechend der Fachinformationen des Impfstoffes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•       Spritzenkappe vom Spritzenzylinder abdrehen 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•       Kanüle aufschrauben 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Gerader Verbinder 24"/>
          <p:cNvCxnSpPr>
            <a:stCxn id="5" idx="3"/>
          </p:cNvCxnSpPr>
          <p:nvPr/>
        </p:nvCxnSpPr>
        <p:spPr>
          <a:xfrm>
            <a:off x="2649331" y="3485592"/>
            <a:ext cx="905114" cy="683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>
          <a:xfrm>
            <a:off x="3504504" y="3022142"/>
            <a:ext cx="377825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8.2</a:t>
            </a: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Injektion des Impfstoffes  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Arm locker herunterhängen/liegen lassen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i.m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. Applikation in den Deltamuskel (3 Finger breit unterhalb der Schulterhöhe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senkrecht zur Hautoberfläche in die höchste Erhebung)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Kanüle ca. 2 cm tief einstechen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Zügige und vollständige Injektion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Kanüle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vorsichtig entfernen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reeform 24"/>
          <p:cNvSpPr>
            <a:spLocks noChangeArrowheads="1"/>
          </p:cNvSpPr>
          <p:nvPr/>
        </p:nvSpPr>
        <p:spPr bwMode="auto">
          <a:xfrm>
            <a:off x="3559436" y="4746840"/>
            <a:ext cx="461963" cy="55116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8" name="Freeform 24"/>
          <p:cNvSpPr>
            <a:spLocks noChangeArrowheads="1"/>
          </p:cNvSpPr>
          <p:nvPr/>
        </p:nvSpPr>
        <p:spPr bwMode="auto">
          <a:xfrm>
            <a:off x="3554444" y="5524758"/>
            <a:ext cx="461963" cy="1559853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29" name="Gerader Verbinder 28"/>
          <p:cNvCxnSpPr/>
          <p:nvPr/>
        </p:nvCxnSpPr>
        <p:spPr>
          <a:xfrm>
            <a:off x="2660363" y="4320835"/>
            <a:ext cx="89408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/>
          <p:cNvSpPr/>
          <p:nvPr/>
        </p:nvSpPr>
        <p:spPr>
          <a:xfrm>
            <a:off x="3504504" y="4007402"/>
            <a:ext cx="3778250" cy="63094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8.3 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Nachsorge  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Zellstofftupfer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sanft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auf die Einstichstelle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halten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Einstichstelle mit Wundschnellverband versorgen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Empfehlung an den Patienten/die Patientin, noch 15 min sitzen bzw. liegen bleiben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Gerader Verbinder 30"/>
          <p:cNvCxnSpPr/>
          <p:nvPr/>
        </p:nvCxnSpPr>
        <p:spPr>
          <a:xfrm>
            <a:off x="2660359" y="5017419"/>
            <a:ext cx="894086" cy="500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 31"/>
          <p:cNvSpPr/>
          <p:nvPr/>
        </p:nvSpPr>
        <p:spPr>
          <a:xfrm>
            <a:off x="3504504" y="4714294"/>
            <a:ext cx="377825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Entsorgung   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Fertigspritze mit Kanüle, benutze Tupfer und Einmalhandschuhe in gesondert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gekennzeichneten durchstichsicheren und Abfallbehälter für potenziell infektiöse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Abfälle mit Verletzungsgefahr entsorgen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Gerader Verbinder 32"/>
          <p:cNvCxnSpPr>
            <a:stCxn id="8" idx="3"/>
          </p:cNvCxnSpPr>
          <p:nvPr/>
        </p:nvCxnSpPr>
        <p:spPr>
          <a:xfrm flipV="1">
            <a:off x="2660379" y="6303039"/>
            <a:ext cx="894065" cy="137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24"/>
          <p:cNvSpPr>
            <a:spLocks noChangeArrowheads="1"/>
          </p:cNvSpPr>
          <p:nvPr/>
        </p:nvSpPr>
        <p:spPr bwMode="auto">
          <a:xfrm>
            <a:off x="3555161" y="7166824"/>
            <a:ext cx="461963" cy="672341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35" name="Freeform 24"/>
          <p:cNvSpPr>
            <a:spLocks noChangeArrowheads="1"/>
          </p:cNvSpPr>
          <p:nvPr/>
        </p:nvSpPr>
        <p:spPr bwMode="auto">
          <a:xfrm>
            <a:off x="3554445" y="9342783"/>
            <a:ext cx="327610" cy="20055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3502256" y="5487581"/>
            <a:ext cx="3778250" cy="17081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Dokumentation </a:t>
            </a:r>
          </a:p>
          <a:p>
            <a:r>
              <a:rPr lang="de-DE" sz="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Im Impfausweis/Impfbescheinigung des </a:t>
            </a:r>
            <a:r>
              <a:rPr lang="de-DE" sz="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Patienten: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Datum der Impfung 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Bezeichnung und Chargen-Bezeichnung des Impfstoffes (Vignette einkleben)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Impfung gegen Grippe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Name und Anschrift der Apotheke (Stempel)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Name und Unterschrift des </a:t>
            </a:r>
            <a:r>
              <a:rPr lang="de-DE" sz="700" smtClean="0">
                <a:latin typeface="Arial" panose="020B0604020202020204" pitchFamily="34" charset="0"/>
                <a:cs typeface="Arial" panose="020B0604020202020204" pitchFamily="34" charset="0"/>
              </a:rPr>
              <a:t>impfenden </a:t>
            </a:r>
            <a:r>
              <a:rPr lang="de-DE" sz="700" smtClean="0">
                <a:latin typeface="Arial" panose="020B0604020202020204" pitchFamily="34" charset="0"/>
                <a:cs typeface="Arial" panose="020B0604020202020204" pitchFamily="34" charset="0"/>
              </a:rPr>
              <a:t>Apothekers	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de-DE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Dokumentationsbogen der Apotheke: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Datum 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der Impfung 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Bezeichnung und Chargen-Bezeichnung des Impfstoffes (Vignette einkleben)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Name der Krankheit, gegen die geimpft wurde 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Name 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und Unterschrift des impfenden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Apothekers/der impfenden Apothekerin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Aufbewahrung 10 Jahre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Gerader Verbinder 36"/>
          <p:cNvCxnSpPr>
            <a:stCxn id="9" idx="3"/>
          </p:cNvCxnSpPr>
          <p:nvPr/>
        </p:nvCxnSpPr>
        <p:spPr>
          <a:xfrm flipV="1">
            <a:off x="2661415" y="7502994"/>
            <a:ext cx="893029" cy="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hteck 37"/>
          <p:cNvSpPr/>
          <p:nvPr/>
        </p:nvSpPr>
        <p:spPr>
          <a:xfrm>
            <a:off x="3493186" y="7125874"/>
            <a:ext cx="320858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Wissenschaftliche Begleitung/Evaluation 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Verpflichtend nach jeder Impfung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Beantwortung entsprechender Fragen nach Vorgaben des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Landesapothekerverbandes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Auswertung anonymisierter Daten durch das RKI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3493186" y="9337908"/>
            <a:ext cx="268498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Arbeitsbereich in einem einwandfreien Zustand hinterlassen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Gerade Verbindung mit Pfeil 40"/>
          <p:cNvCxnSpPr>
            <a:endCxn id="2" idx="0"/>
          </p:cNvCxnSpPr>
          <p:nvPr/>
        </p:nvCxnSpPr>
        <p:spPr>
          <a:xfrm flipH="1">
            <a:off x="1652297" y="600667"/>
            <a:ext cx="6" cy="2526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2" idx="2"/>
            <a:endCxn id="3" idx="0"/>
          </p:cNvCxnSpPr>
          <p:nvPr/>
        </p:nvCxnSpPr>
        <p:spPr>
          <a:xfrm>
            <a:off x="1652297" y="1285097"/>
            <a:ext cx="6" cy="3835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3" idx="2"/>
            <a:endCxn id="4" idx="0"/>
          </p:cNvCxnSpPr>
          <p:nvPr/>
        </p:nvCxnSpPr>
        <p:spPr>
          <a:xfrm flipH="1">
            <a:off x="1649157" y="2100436"/>
            <a:ext cx="3146" cy="3368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" idx="2"/>
            <a:endCxn id="5" idx="0"/>
          </p:cNvCxnSpPr>
          <p:nvPr/>
        </p:nvCxnSpPr>
        <p:spPr>
          <a:xfrm flipH="1">
            <a:off x="1646783" y="2869042"/>
            <a:ext cx="2374" cy="4006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5" idx="2"/>
            <a:endCxn id="6" idx="0"/>
          </p:cNvCxnSpPr>
          <p:nvPr/>
        </p:nvCxnSpPr>
        <p:spPr>
          <a:xfrm>
            <a:off x="1646783" y="3701492"/>
            <a:ext cx="7690" cy="3715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6" idx="2"/>
            <a:endCxn id="7" idx="0"/>
          </p:cNvCxnSpPr>
          <p:nvPr/>
        </p:nvCxnSpPr>
        <p:spPr>
          <a:xfrm flipH="1">
            <a:off x="1652317" y="4504836"/>
            <a:ext cx="2156" cy="2861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7" idx="2"/>
            <a:endCxn id="8" idx="0"/>
          </p:cNvCxnSpPr>
          <p:nvPr/>
        </p:nvCxnSpPr>
        <p:spPr>
          <a:xfrm>
            <a:off x="1652317" y="5222782"/>
            <a:ext cx="0" cy="8657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8" idx="2"/>
            <a:endCxn id="9" idx="0"/>
          </p:cNvCxnSpPr>
          <p:nvPr/>
        </p:nvCxnSpPr>
        <p:spPr>
          <a:xfrm>
            <a:off x="1652317" y="6520316"/>
            <a:ext cx="1036" cy="7667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endCxn id="11" idx="0"/>
          </p:cNvCxnSpPr>
          <p:nvPr/>
        </p:nvCxnSpPr>
        <p:spPr>
          <a:xfrm flipH="1">
            <a:off x="1652370" y="7708059"/>
            <a:ext cx="1006" cy="3374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11" idx="2"/>
            <a:endCxn id="12" idx="0"/>
          </p:cNvCxnSpPr>
          <p:nvPr/>
        </p:nvCxnSpPr>
        <p:spPr>
          <a:xfrm flipH="1">
            <a:off x="1652307" y="8808662"/>
            <a:ext cx="63" cy="3499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/>
          <p:cNvCxnSpPr>
            <a:stCxn id="12" idx="3"/>
          </p:cNvCxnSpPr>
          <p:nvPr/>
        </p:nvCxnSpPr>
        <p:spPr>
          <a:xfrm>
            <a:off x="2660379" y="9436243"/>
            <a:ext cx="894065" cy="681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feld 51"/>
          <p:cNvSpPr txBox="1"/>
          <p:nvPr/>
        </p:nvSpPr>
        <p:spPr>
          <a:xfrm>
            <a:off x="378823" y="209006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Fortsetzung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0" name="Gerade Verbindung mit Pfeil 59"/>
          <p:cNvCxnSpPr>
            <a:stCxn id="11" idx="3"/>
            <a:endCxn id="10" idx="1"/>
          </p:cNvCxnSpPr>
          <p:nvPr/>
        </p:nvCxnSpPr>
        <p:spPr>
          <a:xfrm>
            <a:off x="2649330" y="8427062"/>
            <a:ext cx="63379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28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891</Words>
  <Application>Microsoft Office PowerPoint</Application>
  <PresentationFormat>Benutzerdefiniert</PresentationFormat>
  <Paragraphs>192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Brüggemann, Britt</dc:creator>
  <cp:lastModifiedBy>Reimer, Elisabeth</cp:lastModifiedBy>
  <cp:revision>118</cp:revision>
  <dcterms:created xsi:type="dcterms:W3CDTF">2020-10-23T10:52:47Z</dcterms:created>
  <dcterms:modified xsi:type="dcterms:W3CDTF">2022-03-25T10:56:58Z</dcterms:modified>
</cp:coreProperties>
</file>