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 userDrawn="1">
          <p15:clr>
            <a:srgbClr val="A4A3A4"/>
          </p15:clr>
        </p15:guide>
        <p15:guide id="2" pos="21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243" autoAdjust="0"/>
    <p:restoredTop sz="94660"/>
  </p:normalViewPr>
  <p:slideViewPr>
    <p:cSldViewPr snapToGrid="0">
      <p:cViewPr varScale="1">
        <p:scale>
          <a:sx n="90" d="100"/>
          <a:sy n="90" d="100"/>
        </p:scale>
        <p:origin x="3444" y="96"/>
      </p:cViewPr>
      <p:guideLst>
        <p:guide orient="horz" pos="3175"/>
        <p:guide pos="21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649770"/>
            <a:ext cx="6425724" cy="3509551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294662"/>
            <a:ext cx="5669756" cy="243381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8F99-0E6F-4E1B-9EB3-D8BB3938EFED}" type="datetimeFigureOut">
              <a:rPr lang="de-DE" smtClean="0"/>
              <a:t>28.02.2022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58CC-86B6-40B1-98E3-2B9FEDB02C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6869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8F99-0E6F-4E1B-9EB3-D8BB3938EFED}" type="datetimeFigureOut">
              <a:rPr lang="de-DE" smtClean="0"/>
              <a:t>28.02.2022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58CC-86B6-40B1-98E3-2B9FEDB02C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5198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36700"/>
            <a:ext cx="1630055" cy="854286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36700"/>
            <a:ext cx="4795669" cy="8542864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8F99-0E6F-4E1B-9EB3-D8BB3938EFED}" type="datetimeFigureOut">
              <a:rPr lang="de-DE" smtClean="0"/>
              <a:t>28.02.2022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58CC-86B6-40B1-98E3-2B9FEDB02C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82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8F99-0E6F-4E1B-9EB3-D8BB3938EFED}" type="datetimeFigureOut">
              <a:rPr lang="de-DE" smtClean="0"/>
              <a:t>28.02.2022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58CC-86B6-40B1-98E3-2B9FEDB02C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7073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513159"/>
            <a:ext cx="6520220" cy="4193259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746088"/>
            <a:ext cx="6520220" cy="220513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8F99-0E6F-4E1B-9EB3-D8BB3938EFED}" type="datetimeFigureOut">
              <a:rPr lang="de-DE" smtClean="0"/>
              <a:t>28.02.2022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58CC-86B6-40B1-98E3-2B9FEDB02C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3859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683500"/>
            <a:ext cx="3212862" cy="639606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683500"/>
            <a:ext cx="3212862" cy="639606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8F99-0E6F-4E1B-9EB3-D8BB3938EFED}" type="datetimeFigureOut">
              <a:rPr lang="de-DE" smtClean="0"/>
              <a:t>28.02.2022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58CC-86B6-40B1-98E3-2B9FEDB02C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221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36702"/>
            <a:ext cx="6520220" cy="194845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471154"/>
            <a:ext cx="3198096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682228"/>
            <a:ext cx="3198096" cy="541600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471154"/>
            <a:ext cx="3213847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682228"/>
            <a:ext cx="3213847" cy="541600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8F99-0E6F-4E1B-9EB3-D8BB3938EFED}" type="datetimeFigureOut">
              <a:rPr lang="de-DE" smtClean="0"/>
              <a:t>28.02.2022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58CC-86B6-40B1-98E3-2B9FEDB02C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459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8F99-0E6F-4E1B-9EB3-D8BB3938EFED}" type="datetimeFigureOut">
              <a:rPr lang="de-DE" smtClean="0"/>
              <a:t>28.02.2022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58CC-86B6-40B1-98E3-2B9FEDB02C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772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8F99-0E6F-4E1B-9EB3-D8BB3938EFED}" type="datetimeFigureOut">
              <a:rPr lang="de-DE" smtClean="0"/>
              <a:t>28.02.2022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58CC-86B6-40B1-98E3-2B9FEDB02C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755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451426"/>
            <a:ext cx="3827085" cy="716377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8F99-0E6F-4E1B-9EB3-D8BB3938EFED}" type="datetimeFigureOut">
              <a:rPr lang="de-DE" smtClean="0"/>
              <a:t>28.02.2022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58CC-86B6-40B1-98E3-2B9FEDB02C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0475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451426"/>
            <a:ext cx="3827085" cy="716377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 dirty="0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8F99-0E6F-4E1B-9EB3-D8BB3938EFED}" type="datetimeFigureOut">
              <a:rPr lang="de-DE" smtClean="0"/>
              <a:t>28.02.2022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58CC-86B6-40B1-98E3-2B9FEDB02C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0871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36702"/>
            <a:ext cx="6520220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683500"/>
            <a:ext cx="6520220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D8F99-0E6F-4E1B-9EB3-D8BB3938EFED}" type="datetimeFigureOut">
              <a:rPr lang="de-DE" smtClean="0"/>
              <a:t>28.02.2022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343248"/>
            <a:ext cx="255139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558CC-86B6-40B1-98E3-2B9FEDB02C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791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29"/>
          <p:cNvSpPr txBox="1"/>
          <p:nvPr/>
        </p:nvSpPr>
        <p:spPr>
          <a:xfrm>
            <a:off x="380981" y="45136"/>
            <a:ext cx="6681383" cy="4435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400" b="1" dirty="0" smtClean="0">
                <a:latin typeface="Arial" pitchFamily="34" charset="0"/>
                <a:cs typeface="Arial" pitchFamily="34" charset="0"/>
              </a:rPr>
              <a:t>SOP zur COVID-19-Schutzimpfung</a:t>
            </a:r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de-DE" sz="800" dirty="0">
                <a:latin typeface="Arial" pitchFamily="34" charset="0"/>
                <a:cs typeface="Arial" pitchFamily="34" charset="0"/>
              </a:rPr>
              <a:t>Stand: </a:t>
            </a:r>
            <a:r>
              <a:rPr lang="de-DE" sz="800" dirty="0" smtClean="0">
                <a:latin typeface="Arial" pitchFamily="34" charset="0"/>
                <a:cs typeface="Arial" pitchFamily="34" charset="0"/>
              </a:rPr>
              <a:t>25.02.2022</a:t>
            </a:r>
            <a:endParaRPr lang="de-DE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Flussdiagramm: Prozess 77"/>
          <p:cNvSpPr>
            <a:spLocks noChangeArrowheads="1"/>
          </p:cNvSpPr>
          <p:nvPr/>
        </p:nvSpPr>
        <p:spPr bwMode="auto">
          <a:xfrm>
            <a:off x="385724" y="571369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Spritze mit aufgezogener Impfdosis bereitlegen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Flussdiagramm: Prozess 77"/>
          <p:cNvSpPr>
            <a:spLocks noChangeArrowheads="1"/>
          </p:cNvSpPr>
          <p:nvPr/>
        </p:nvSpPr>
        <p:spPr bwMode="auto">
          <a:xfrm>
            <a:off x="380992" y="1143080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Schutzkittel anziehen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Flussdiagramm: Prozess 77"/>
          <p:cNvSpPr>
            <a:spLocks noChangeArrowheads="1"/>
          </p:cNvSpPr>
          <p:nvPr/>
        </p:nvSpPr>
        <p:spPr bwMode="auto">
          <a:xfrm>
            <a:off x="380992" y="1698907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Hände desinfizieren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Flussdiagramm: Prozess 77"/>
          <p:cNvSpPr>
            <a:spLocks noChangeArrowheads="1"/>
          </p:cNvSpPr>
          <p:nvPr/>
        </p:nvSpPr>
        <p:spPr bwMode="auto">
          <a:xfrm>
            <a:off x="380991" y="2254734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Medizinische Einmalhandschuhe anziehen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Flussdiagramm: Prozess 77"/>
          <p:cNvSpPr>
            <a:spLocks noChangeArrowheads="1"/>
          </p:cNvSpPr>
          <p:nvPr/>
        </p:nvSpPr>
        <p:spPr bwMode="auto">
          <a:xfrm>
            <a:off x="380990" y="2813838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Sichtkontrolle der Spritze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Flussdiagramm: Prozess 77"/>
          <p:cNvSpPr>
            <a:spLocks noChangeArrowheads="1"/>
          </p:cNvSpPr>
          <p:nvPr/>
        </p:nvSpPr>
        <p:spPr bwMode="auto">
          <a:xfrm>
            <a:off x="380989" y="3378664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Patient/in hinsetzen</a:t>
            </a:r>
          </a:p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(Ggf. auf die Liege setzen/legen)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Flussdiagramm: Prozess 77"/>
          <p:cNvSpPr>
            <a:spLocks noChangeArrowheads="1"/>
          </p:cNvSpPr>
          <p:nvPr/>
        </p:nvSpPr>
        <p:spPr bwMode="auto">
          <a:xfrm>
            <a:off x="380988" y="3924573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Oberarm auswählen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Flussdiagramm: Prozess 77"/>
          <p:cNvSpPr>
            <a:spLocks noChangeArrowheads="1"/>
          </p:cNvSpPr>
          <p:nvPr/>
        </p:nvSpPr>
        <p:spPr bwMode="auto">
          <a:xfrm>
            <a:off x="380988" y="4473414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Einstichstelle desinfizieren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Flussdiagramm: Prozess 77"/>
          <p:cNvSpPr>
            <a:spLocks noChangeArrowheads="1"/>
          </p:cNvSpPr>
          <p:nvPr/>
        </p:nvSpPr>
        <p:spPr bwMode="auto">
          <a:xfrm>
            <a:off x="380988" y="5022255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Kanülenkappe</a:t>
            </a:r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entfernen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Flussdiagramm: Prozess 77"/>
          <p:cNvSpPr>
            <a:spLocks noChangeArrowheads="1"/>
          </p:cNvSpPr>
          <p:nvPr/>
        </p:nvSpPr>
        <p:spPr bwMode="auto">
          <a:xfrm>
            <a:off x="380988" y="5571096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Einstichstelle ermitteln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Flussdiagramm: Prozess 77"/>
          <p:cNvSpPr>
            <a:spLocks noChangeArrowheads="1"/>
          </p:cNvSpPr>
          <p:nvPr/>
        </p:nvSpPr>
        <p:spPr bwMode="auto">
          <a:xfrm>
            <a:off x="380987" y="6143123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Kanüle einstechen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Flussdiagramm: Prozess 77"/>
          <p:cNvSpPr>
            <a:spLocks noChangeArrowheads="1"/>
          </p:cNvSpPr>
          <p:nvPr/>
        </p:nvSpPr>
        <p:spPr bwMode="auto">
          <a:xfrm>
            <a:off x="380987" y="6718840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Impfstoff injizieren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Flussdiagramm: Prozess 77"/>
          <p:cNvSpPr>
            <a:spLocks noChangeArrowheads="1"/>
          </p:cNvSpPr>
          <p:nvPr/>
        </p:nvSpPr>
        <p:spPr bwMode="auto">
          <a:xfrm>
            <a:off x="380986" y="7279139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Kanüle entfernen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Flussdiagramm: Prozess 77"/>
          <p:cNvSpPr>
            <a:spLocks noChangeArrowheads="1"/>
          </p:cNvSpPr>
          <p:nvPr/>
        </p:nvSpPr>
        <p:spPr bwMode="auto">
          <a:xfrm>
            <a:off x="380985" y="7849489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Zellstofftupfer auf die Einstichstelle halten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Flussdiagramm: Prozess 77"/>
          <p:cNvSpPr>
            <a:spLocks noChangeArrowheads="1"/>
          </p:cNvSpPr>
          <p:nvPr/>
        </p:nvSpPr>
        <p:spPr bwMode="auto">
          <a:xfrm>
            <a:off x="380985" y="8417725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Wundschnellverband auf die Einstichstelle kleben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Flussdiagramm: Prozess 77"/>
          <p:cNvSpPr>
            <a:spLocks noChangeArrowheads="1"/>
          </p:cNvSpPr>
          <p:nvPr/>
        </p:nvSpPr>
        <p:spPr bwMode="auto">
          <a:xfrm>
            <a:off x="380982" y="8960447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Entsorgung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Flussdiagramm: Prozess 77"/>
          <p:cNvSpPr>
            <a:spLocks noChangeArrowheads="1"/>
          </p:cNvSpPr>
          <p:nvPr/>
        </p:nvSpPr>
        <p:spPr bwMode="auto">
          <a:xfrm>
            <a:off x="380981" y="9532474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Reinigung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 Box 37"/>
          <p:cNvSpPr txBox="1">
            <a:spLocks noChangeArrowheads="1"/>
          </p:cNvSpPr>
          <p:nvPr/>
        </p:nvSpPr>
        <p:spPr bwMode="auto">
          <a:xfrm>
            <a:off x="3206750" y="620137"/>
            <a:ext cx="3572002" cy="286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endParaRPr lang="de-DE" altLang="de-DE" sz="700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 smtClean="0">
                <a:latin typeface="Arial" panose="020B0604020202020204" pitchFamily="34" charset="0"/>
              </a:rPr>
              <a:t> Spritze gemäß Herstellerangaben in der Fachinformation aufziehen </a:t>
            </a:r>
            <a:endParaRPr lang="de-DE" altLang="de-DE" sz="700" dirty="0">
              <a:latin typeface="Arial" panose="020B0604020202020204" pitchFamily="34" charset="0"/>
            </a:endParaRPr>
          </a:p>
        </p:txBody>
      </p:sp>
      <p:sp>
        <p:nvSpPr>
          <p:cNvPr id="79" name="Freeform 24"/>
          <p:cNvSpPr>
            <a:spLocks noChangeArrowheads="1"/>
          </p:cNvSpPr>
          <p:nvPr/>
        </p:nvSpPr>
        <p:spPr bwMode="auto">
          <a:xfrm>
            <a:off x="3206750" y="721869"/>
            <a:ext cx="473075" cy="208874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80" name="Gerade Verbindung 110"/>
          <p:cNvCxnSpPr>
            <a:cxnSpLocks noChangeShapeType="1"/>
          </p:cNvCxnSpPr>
          <p:nvPr/>
        </p:nvCxnSpPr>
        <p:spPr bwMode="auto">
          <a:xfrm>
            <a:off x="2397106" y="809243"/>
            <a:ext cx="809644" cy="0"/>
          </a:xfrm>
          <a:prstGeom prst="line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8" name="Rechteck 87"/>
          <p:cNvSpPr/>
          <p:nvPr/>
        </p:nvSpPr>
        <p:spPr>
          <a:xfrm>
            <a:off x="3206750" y="1771691"/>
            <a:ext cx="3778250" cy="2862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- </a:t>
            </a:r>
            <a:r>
              <a:rPr lang="de-DE" altLang="de-DE" sz="700" dirty="0" smtClean="0">
                <a:latin typeface="Arial" panose="020B0604020202020204" pitchFamily="34" charset="0"/>
              </a:rPr>
              <a:t>Geeignetes Händedesinfektionsmittel </a:t>
            </a:r>
            <a:endParaRPr lang="de-DE" altLang="de-DE" sz="7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</a:t>
            </a:r>
            <a:r>
              <a:rPr lang="de-DE" altLang="de-DE" sz="700" dirty="0" smtClean="0">
                <a:latin typeface="Arial" panose="020B0604020202020204" pitchFamily="34" charset="0"/>
              </a:rPr>
              <a:t>Desinfektionsmittel vollständig abtrocknen lassen  </a:t>
            </a:r>
            <a:endParaRPr lang="de-DE" altLang="de-DE" sz="700" dirty="0">
              <a:latin typeface="Arial" panose="020B0604020202020204" pitchFamily="34" charset="0"/>
            </a:endParaRPr>
          </a:p>
        </p:txBody>
      </p:sp>
      <p:sp>
        <p:nvSpPr>
          <p:cNvPr id="89" name="Freeform 24"/>
          <p:cNvSpPr>
            <a:spLocks noChangeArrowheads="1"/>
          </p:cNvSpPr>
          <p:nvPr/>
        </p:nvSpPr>
        <p:spPr bwMode="auto">
          <a:xfrm>
            <a:off x="3206749" y="1746666"/>
            <a:ext cx="473075" cy="311257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90" name="Gerade Verbindung 110"/>
          <p:cNvCxnSpPr>
            <a:cxnSpLocks noChangeShapeType="1"/>
          </p:cNvCxnSpPr>
          <p:nvPr/>
        </p:nvCxnSpPr>
        <p:spPr bwMode="auto">
          <a:xfrm>
            <a:off x="2397105" y="1914807"/>
            <a:ext cx="809644" cy="0"/>
          </a:xfrm>
          <a:prstGeom prst="line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" name="Rechteck 92"/>
          <p:cNvSpPr/>
          <p:nvPr/>
        </p:nvSpPr>
        <p:spPr>
          <a:xfrm>
            <a:off x="3211493" y="2511601"/>
            <a:ext cx="4159250" cy="1029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de-DE" altLang="de-DE" sz="700" dirty="0" smtClean="0">
                <a:latin typeface="Arial" panose="020B0604020202020204" pitchFamily="34" charset="0"/>
              </a:rPr>
              <a:t>- Dispersion/Suspension ist frei von Partikeln</a:t>
            </a:r>
            <a:endParaRPr lang="de-DE" altLang="de-DE" sz="7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</a:t>
            </a:r>
            <a:r>
              <a:rPr lang="de-DE" altLang="de-DE" sz="700" dirty="0" smtClean="0">
                <a:latin typeface="Arial" panose="020B0604020202020204" pitchFamily="34" charset="0"/>
              </a:rPr>
              <a:t>Inhalt der Spritze variiert ja nach Impfstoff:</a:t>
            </a:r>
          </a:p>
          <a:p>
            <a:pPr marL="628650" lvl="1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Comirnaty</a:t>
            </a:r>
            <a:r>
              <a:rPr lang="de-DE" sz="700" baseline="30000" dirty="0"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: weiße bis grauweiße Dispersion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Spikevax</a:t>
            </a:r>
            <a:r>
              <a:rPr lang="de-DE" sz="700" baseline="30000" dirty="0"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: weiße bis cremefarbige Dispersion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COVID-19-Vaccine 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Janssen: farblose bis leicht gelbe, sowie klare bis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stark opaleszierende 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Suspension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Nuvaxovid</a:t>
            </a:r>
            <a:r>
              <a:rPr lang="de-DE" sz="700" baseline="30000" dirty="0"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: farblose bis leicht gelbliche, sowie klare bis leicht opaleszente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Dispersion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Dokumentation der Sichtkontrolle</a:t>
            </a:r>
            <a:endParaRPr lang="de-DE" alt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Freeform 24"/>
          <p:cNvSpPr>
            <a:spLocks noChangeArrowheads="1"/>
          </p:cNvSpPr>
          <p:nvPr/>
        </p:nvSpPr>
        <p:spPr bwMode="auto">
          <a:xfrm>
            <a:off x="3206749" y="2511601"/>
            <a:ext cx="473075" cy="100778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95" name="Gerade Verbindung 110"/>
          <p:cNvCxnSpPr>
            <a:cxnSpLocks noChangeShapeType="1"/>
          </p:cNvCxnSpPr>
          <p:nvPr/>
        </p:nvCxnSpPr>
        <p:spPr bwMode="auto">
          <a:xfrm>
            <a:off x="2397106" y="3029738"/>
            <a:ext cx="809644" cy="0"/>
          </a:xfrm>
          <a:prstGeom prst="line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6" name="Rechteck 95"/>
          <p:cNvSpPr/>
          <p:nvPr/>
        </p:nvSpPr>
        <p:spPr>
          <a:xfrm>
            <a:off x="3220607" y="3594564"/>
            <a:ext cx="3743327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de-DE" altLang="de-DE" sz="700" dirty="0" smtClean="0">
                <a:latin typeface="Arial" panose="020B0604020202020204" pitchFamily="34" charset="0"/>
              </a:rPr>
              <a:t>- Arm auf Nachfrage auswählen, z.B.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	</a:t>
            </a:r>
            <a:r>
              <a:rPr lang="de-DE" altLang="de-DE" sz="700" dirty="0" smtClean="0">
                <a:latin typeface="Arial" panose="020B0604020202020204" pitchFamily="34" charset="0"/>
              </a:rPr>
              <a:t>- Linker Oberarm bei Rechtshändern 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	</a:t>
            </a:r>
            <a:r>
              <a:rPr lang="de-DE" altLang="de-DE" sz="700" dirty="0" smtClean="0">
                <a:latin typeface="Arial" panose="020B0604020202020204" pitchFamily="34" charset="0"/>
              </a:rPr>
              <a:t>- Rechter Oberarm bei Linkshändern </a:t>
            </a:r>
          </a:p>
          <a:p>
            <a:pPr>
              <a:lnSpc>
                <a:spcPct val="90000"/>
              </a:lnSpc>
            </a:pPr>
            <a:r>
              <a:rPr lang="de-DE" altLang="de-DE" sz="700" dirty="0" smtClean="0">
                <a:latin typeface="Arial" panose="020B0604020202020204" pitchFamily="34" charset="0"/>
              </a:rPr>
              <a:t>Aber: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 smtClean="0">
                <a:latin typeface="Arial" panose="020B0604020202020204" pitchFamily="34" charset="0"/>
              </a:rPr>
              <a:t> Keine Impfung in Tattoos, Narben bzw. Muttermale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 smtClean="0">
                <a:latin typeface="Arial" panose="020B0604020202020204" pitchFamily="34" charset="0"/>
              </a:rPr>
              <a:t> Brustkrebspatientinnen in nicht betroffene Seite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 smtClean="0">
                <a:latin typeface="Arial" panose="020B0604020202020204" pitchFamily="34" charset="0"/>
              </a:rPr>
              <a:t> Bei krankem und gesundem Arm in den gesunden Arm impfen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 smtClean="0">
                <a:latin typeface="Arial" panose="020B0604020202020204" pitchFamily="34" charset="0"/>
              </a:rPr>
              <a:t> Einstichstelle freimachen   </a:t>
            </a:r>
            <a:endParaRPr lang="de-DE" altLang="de-DE" sz="700" dirty="0">
              <a:latin typeface="Arial" panose="020B0604020202020204" pitchFamily="34" charset="0"/>
            </a:endParaRPr>
          </a:p>
        </p:txBody>
      </p:sp>
      <p:sp>
        <p:nvSpPr>
          <p:cNvPr id="97" name="Freeform 24"/>
          <p:cNvSpPr>
            <a:spLocks noChangeArrowheads="1"/>
          </p:cNvSpPr>
          <p:nvPr/>
        </p:nvSpPr>
        <p:spPr bwMode="auto">
          <a:xfrm>
            <a:off x="3205890" y="3608688"/>
            <a:ext cx="473075" cy="809726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98" name="Gerade Verbindung 110"/>
          <p:cNvCxnSpPr>
            <a:cxnSpLocks noChangeShapeType="1"/>
          </p:cNvCxnSpPr>
          <p:nvPr/>
        </p:nvCxnSpPr>
        <p:spPr bwMode="auto">
          <a:xfrm>
            <a:off x="2397103" y="4131736"/>
            <a:ext cx="809644" cy="0"/>
          </a:xfrm>
          <a:prstGeom prst="line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0" name="Rechteck 99"/>
          <p:cNvSpPr/>
          <p:nvPr/>
        </p:nvSpPr>
        <p:spPr>
          <a:xfrm>
            <a:off x="3206750" y="4504526"/>
            <a:ext cx="3778250" cy="38318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- </a:t>
            </a:r>
            <a:r>
              <a:rPr lang="de-DE" altLang="de-DE" sz="700" dirty="0" smtClean="0">
                <a:latin typeface="Arial" panose="020B0604020202020204" pitchFamily="34" charset="0"/>
              </a:rPr>
              <a:t>Geeignetes Hautdesinfektionsmittel   </a:t>
            </a:r>
            <a:endParaRPr lang="de-DE" altLang="de-DE" sz="7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</a:t>
            </a:r>
            <a:r>
              <a:rPr lang="de-DE" altLang="de-DE" sz="700" dirty="0" smtClean="0">
                <a:latin typeface="Arial" panose="020B0604020202020204" pitchFamily="34" charset="0"/>
              </a:rPr>
              <a:t>Sprühdesinfektion, mit Tupfer abwischen, nochmal sprühen </a:t>
            </a:r>
            <a:endParaRPr lang="de-DE" altLang="de-DE" sz="7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</a:t>
            </a:r>
            <a:r>
              <a:rPr lang="de-DE" altLang="de-DE" sz="700" dirty="0" smtClean="0">
                <a:latin typeface="Arial" panose="020B0604020202020204" pitchFamily="34" charset="0"/>
              </a:rPr>
              <a:t>Desinfektionsmittel vollständig abtrocknen lassen    </a:t>
            </a:r>
            <a:endParaRPr lang="de-DE" altLang="de-DE" sz="700" dirty="0">
              <a:latin typeface="Arial" panose="020B0604020202020204" pitchFamily="34" charset="0"/>
            </a:endParaRPr>
          </a:p>
        </p:txBody>
      </p:sp>
      <p:sp>
        <p:nvSpPr>
          <p:cNvPr id="101" name="Freeform 24"/>
          <p:cNvSpPr>
            <a:spLocks noChangeArrowheads="1"/>
          </p:cNvSpPr>
          <p:nvPr/>
        </p:nvSpPr>
        <p:spPr bwMode="auto">
          <a:xfrm>
            <a:off x="3206747" y="4455908"/>
            <a:ext cx="473075" cy="43180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102" name="Gerade Verbindung 110"/>
          <p:cNvCxnSpPr>
            <a:cxnSpLocks noChangeShapeType="1"/>
          </p:cNvCxnSpPr>
          <p:nvPr/>
        </p:nvCxnSpPr>
        <p:spPr bwMode="auto">
          <a:xfrm>
            <a:off x="2397103" y="4671808"/>
            <a:ext cx="809644" cy="0"/>
          </a:xfrm>
          <a:prstGeom prst="line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" name="Rechteck 107"/>
          <p:cNvSpPr/>
          <p:nvPr/>
        </p:nvSpPr>
        <p:spPr>
          <a:xfrm>
            <a:off x="3195037" y="5669742"/>
            <a:ext cx="4159250" cy="28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de-DE" altLang="de-DE" sz="700" dirty="0" smtClean="0">
                <a:latin typeface="Arial" panose="020B0604020202020204" pitchFamily="34" charset="0"/>
              </a:rPr>
              <a:t>- Drei Querfinger (ohne Daumen) unterhalb der Schulterhöhe an der höchsten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</a:t>
            </a:r>
            <a:r>
              <a:rPr lang="de-DE" altLang="de-DE" sz="700" dirty="0" smtClean="0">
                <a:latin typeface="Arial" panose="020B0604020202020204" pitchFamily="34" charset="0"/>
              </a:rPr>
              <a:t> Erhebung des Deltamuskels  </a:t>
            </a:r>
            <a:endParaRPr lang="de-DE" altLang="de-DE" sz="700" dirty="0">
              <a:latin typeface="Arial" panose="020B0604020202020204" pitchFamily="34" charset="0"/>
            </a:endParaRPr>
          </a:p>
        </p:txBody>
      </p:sp>
      <p:sp>
        <p:nvSpPr>
          <p:cNvPr id="109" name="Freeform 24"/>
          <p:cNvSpPr>
            <a:spLocks noChangeArrowheads="1"/>
          </p:cNvSpPr>
          <p:nvPr/>
        </p:nvSpPr>
        <p:spPr bwMode="auto">
          <a:xfrm>
            <a:off x="3203147" y="5630288"/>
            <a:ext cx="473075" cy="32008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110" name="Gerade Verbindung 110"/>
          <p:cNvCxnSpPr>
            <a:cxnSpLocks noChangeShapeType="1"/>
          </p:cNvCxnSpPr>
          <p:nvPr/>
        </p:nvCxnSpPr>
        <p:spPr bwMode="auto">
          <a:xfrm>
            <a:off x="2401849" y="5786996"/>
            <a:ext cx="809644" cy="0"/>
          </a:xfrm>
          <a:prstGeom prst="line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" name="Rechteck 111"/>
          <p:cNvSpPr/>
          <p:nvPr/>
        </p:nvSpPr>
        <p:spPr>
          <a:xfrm>
            <a:off x="3189286" y="6175096"/>
            <a:ext cx="3778250" cy="4801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de-DE" altLang="de-DE" sz="700" dirty="0" smtClean="0">
                <a:latin typeface="Arial" panose="020B0604020202020204" pitchFamily="34" charset="0"/>
              </a:rPr>
              <a:t>- Patient/in auffordern, den Arm locker herunterhängen/liegen zu lassen    </a:t>
            </a:r>
            <a:endParaRPr lang="de-DE" altLang="de-DE" sz="7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</a:t>
            </a:r>
            <a:r>
              <a:rPr lang="de-DE" altLang="de-DE" sz="700" dirty="0" smtClean="0">
                <a:latin typeface="Arial" panose="020B0604020202020204" pitchFamily="34" charset="0"/>
              </a:rPr>
              <a:t>Intramuskulär in den Musculus deltoideus (Deltamuskel) </a:t>
            </a:r>
            <a:endParaRPr lang="de-DE" altLang="de-DE" sz="7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</a:t>
            </a:r>
            <a:r>
              <a:rPr lang="de-DE" altLang="de-DE" sz="700" dirty="0" smtClean="0">
                <a:latin typeface="Arial" panose="020B0604020202020204" pitchFamily="34" charset="0"/>
              </a:rPr>
              <a:t>Kanüle ca. 2 cm tief, senkrecht zur Hautoberfläche einstechen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smtClean="0">
                <a:latin typeface="Arial" panose="020B0604020202020204" pitchFamily="34" charset="0"/>
              </a:rPr>
              <a:t> Aspiration </a:t>
            </a:r>
            <a:r>
              <a:rPr lang="de-DE" altLang="de-DE" sz="700" dirty="0" smtClean="0">
                <a:latin typeface="Arial" panose="020B0604020202020204" pitchFamily="34" charset="0"/>
              </a:rPr>
              <a:t>(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kurzes 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Ansaugen, um intravaskuläre Applikation zu vermeiden)</a:t>
            </a:r>
            <a:r>
              <a:rPr lang="de-DE" alt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alt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Freeform 24"/>
          <p:cNvSpPr>
            <a:spLocks noChangeArrowheads="1"/>
          </p:cNvSpPr>
          <p:nvPr/>
        </p:nvSpPr>
        <p:spPr bwMode="auto">
          <a:xfrm>
            <a:off x="3203146" y="6133977"/>
            <a:ext cx="473075" cy="53480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114" name="Gerade Verbindung 110"/>
          <p:cNvCxnSpPr>
            <a:cxnSpLocks noChangeShapeType="1"/>
          </p:cNvCxnSpPr>
          <p:nvPr/>
        </p:nvCxnSpPr>
        <p:spPr bwMode="auto">
          <a:xfrm>
            <a:off x="2401849" y="6346654"/>
            <a:ext cx="809644" cy="0"/>
          </a:xfrm>
          <a:prstGeom prst="line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5" name="Rechteck 114"/>
          <p:cNvSpPr/>
          <p:nvPr/>
        </p:nvSpPr>
        <p:spPr>
          <a:xfrm>
            <a:off x="3211493" y="6842740"/>
            <a:ext cx="3778250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de-DE" altLang="de-DE" sz="700" dirty="0" smtClean="0">
                <a:latin typeface="Arial" panose="020B0604020202020204" pitchFamily="34" charset="0"/>
              </a:rPr>
              <a:t>- Gleichmäßig und vollständig </a:t>
            </a:r>
            <a:endParaRPr lang="de-DE" altLang="de-DE" sz="7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de-DE" altLang="de-DE" sz="800" dirty="0">
              <a:latin typeface="Arial" panose="020B0604020202020204" pitchFamily="34" charset="0"/>
            </a:endParaRPr>
          </a:p>
        </p:txBody>
      </p:sp>
      <p:sp>
        <p:nvSpPr>
          <p:cNvPr id="116" name="Freeform 24"/>
          <p:cNvSpPr>
            <a:spLocks noChangeArrowheads="1"/>
          </p:cNvSpPr>
          <p:nvPr/>
        </p:nvSpPr>
        <p:spPr bwMode="auto">
          <a:xfrm>
            <a:off x="3211493" y="6779111"/>
            <a:ext cx="473075" cy="311257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117" name="Gerade Verbindung 110"/>
          <p:cNvCxnSpPr>
            <a:cxnSpLocks noChangeShapeType="1"/>
          </p:cNvCxnSpPr>
          <p:nvPr/>
        </p:nvCxnSpPr>
        <p:spPr bwMode="auto">
          <a:xfrm>
            <a:off x="2393501" y="6934739"/>
            <a:ext cx="809644" cy="0"/>
          </a:xfrm>
          <a:prstGeom prst="line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" name="Rechteck 120"/>
          <p:cNvSpPr/>
          <p:nvPr/>
        </p:nvSpPr>
        <p:spPr>
          <a:xfrm>
            <a:off x="3203146" y="8977723"/>
            <a:ext cx="3778250" cy="38318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de-DE" altLang="de-DE" sz="700" dirty="0" smtClean="0">
                <a:latin typeface="Arial" panose="020B0604020202020204" pitchFamily="34" charset="0"/>
              </a:rPr>
              <a:t>- </a:t>
            </a:r>
            <a:r>
              <a:rPr lang="de-DE" altLang="de-DE" sz="700" dirty="0">
                <a:latin typeface="Arial" panose="020B0604020202020204" pitchFamily="34" charset="0"/>
              </a:rPr>
              <a:t>S</a:t>
            </a:r>
            <a:r>
              <a:rPr lang="de-DE" altLang="de-DE" sz="700" dirty="0" smtClean="0">
                <a:latin typeface="Arial" panose="020B0604020202020204" pitchFamily="34" charset="0"/>
              </a:rPr>
              <a:t>pritze mit Kanüle , benutzte Tupfer und Einmalhandschuhe in gesondert</a:t>
            </a:r>
          </a:p>
          <a:p>
            <a:pPr>
              <a:lnSpc>
                <a:spcPct val="90000"/>
              </a:lnSpc>
            </a:pPr>
            <a:r>
              <a:rPr lang="de-DE" altLang="de-DE" sz="700" dirty="0" smtClean="0">
                <a:latin typeface="Arial" panose="020B0604020202020204" pitchFamily="34" charset="0"/>
              </a:rPr>
              <a:t>  gekennzeichneten durchstichsicheren und bruchfesten Abfallbehälter für potenziell</a:t>
            </a:r>
          </a:p>
          <a:p>
            <a:pPr>
              <a:lnSpc>
                <a:spcPct val="90000"/>
              </a:lnSpc>
            </a:pPr>
            <a:r>
              <a:rPr lang="de-DE" altLang="de-DE" sz="700" dirty="0" smtClean="0">
                <a:latin typeface="Arial" panose="020B0604020202020204" pitchFamily="34" charset="0"/>
              </a:rPr>
              <a:t>  infektiöse Abfälle mit Verletzungsgefahr entsorgen   </a:t>
            </a:r>
            <a:endParaRPr lang="de-DE" altLang="de-DE" sz="700" dirty="0">
              <a:latin typeface="Arial" panose="020B0604020202020204" pitchFamily="34" charset="0"/>
            </a:endParaRPr>
          </a:p>
        </p:txBody>
      </p:sp>
      <p:sp>
        <p:nvSpPr>
          <p:cNvPr id="122" name="Freeform 24"/>
          <p:cNvSpPr>
            <a:spLocks noChangeArrowheads="1"/>
          </p:cNvSpPr>
          <p:nvPr/>
        </p:nvSpPr>
        <p:spPr bwMode="auto">
          <a:xfrm>
            <a:off x="3203145" y="8960447"/>
            <a:ext cx="473075" cy="43180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123" name="Gerade Verbindung 110"/>
          <p:cNvCxnSpPr>
            <a:cxnSpLocks noChangeShapeType="1"/>
          </p:cNvCxnSpPr>
          <p:nvPr/>
        </p:nvCxnSpPr>
        <p:spPr bwMode="auto">
          <a:xfrm>
            <a:off x="2401849" y="9179573"/>
            <a:ext cx="809644" cy="0"/>
          </a:xfrm>
          <a:prstGeom prst="line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4" name="Rechteck 123"/>
          <p:cNvSpPr/>
          <p:nvPr/>
        </p:nvSpPr>
        <p:spPr>
          <a:xfrm>
            <a:off x="3203146" y="9591408"/>
            <a:ext cx="3778250" cy="2862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de-DE" altLang="de-DE" sz="700" dirty="0" smtClean="0">
                <a:latin typeface="Arial" panose="020B0604020202020204" pitchFamily="34" charset="0"/>
              </a:rPr>
              <a:t>- Tisch desinfizieren mit geeignetem Flächendesinfektionsmittel </a:t>
            </a:r>
            <a:endParaRPr lang="de-DE" altLang="de-DE" sz="7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</a:t>
            </a:r>
            <a:r>
              <a:rPr lang="de-DE" altLang="de-DE" sz="700" dirty="0" smtClean="0">
                <a:latin typeface="Arial" panose="020B0604020202020204" pitchFamily="34" charset="0"/>
              </a:rPr>
              <a:t>Bei grober Verschmutzung feucht wischen (Wasser mit Allzweckreiniger) </a:t>
            </a:r>
            <a:endParaRPr lang="de-DE" altLang="de-DE" sz="700" dirty="0">
              <a:latin typeface="Arial" panose="020B0604020202020204" pitchFamily="34" charset="0"/>
            </a:endParaRPr>
          </a:p>
        </p:txBody>
      </p:sp>
      <p:sp>
        <p:nvSpPr>
          <p:cNvPr id="125" name="Freeform 24"/>
          <p:cNvSpPr>
            <a:spLocks noChangeArrowheads="1"/>
          </p:cNvSpPr>
          <p:nvPr/>
        </p:nvSpPr>
        <p:spPr bwMode="auto">
          <a:xfrm>
            <a:off x="3211493" y="9585258"/>
            <a:ext cx="473075" cy="32008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126" name="Gerade Verbindung 110"/>
          <p:cNvCxnSpPr>
            <a:cxnSpLocks noChangeShapeType="1"/>
          </p:cNvCxnSpPr>
          <p:nvPr/>
        </p:nvCxnSpPr>
        <p:spPr bwMode="auto">
          <a:xfrm>
            <a:off x="2393501" y="9750662"/>
            <a:ext cx="809644" cy="0"/>
          </a:xfrm>
          <a:prstGeom prst="line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27" name="Grafik 1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620" y="1523591"/>
            <a:ext cx="114300" cy="219075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620" y="958650"/>
            <a:ext cx="114300" cy="219075"/>
          </a:xfrm>
          <a:prstGeom prst="rect">
            <a:avLst/>
          </a:prstGeom>
        </p:spPr>
      </p:pic>
      <p:pic>
        <p:nvPicPr>
          <p:cNvPr id="128" name="Grafik 1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620" y="2075083"/>
            <a:ext cx="114300" cy="219075"/>
          </a:xfrm>
          <a:prstGeom prst="rect">
            <a:avLst/>
          </a:prstGeom>
        </p:spPr>
      </p:pic>
      <p:pic>
        <p:nvPicPr>
          <p:cNvPr id="129" name="Grafik 1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993" y="2634830"/>
            <a:ext cx="114300" cy="219075"/>
          </a:xfrm>
          <a:prstGeom prst="rect">
            <a:avLst/>
          </a:prstGeom>
        </p:spPr>
      </p:pic>
      <p:pic>
        <p:nvPicPr>
          <p:cNvPr id="130" name="Grafik 1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993" y="3193934"/>
            <a:ext cx="114300" cy="219075"/>
          </a:xfrm>
          <a:prstGeom prst="rect">
            <a:avLst/>
          </a:prstGeom>
        </p:spPr>
      </p:pic>
      <p:pic>
        <p:nvPicPr>
          <p:cNvPr id="131" name="Grafik 1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422" y="3745124"/>
            <a:ext cx="114300" cy="219075"/>
          </a:xfrm>
          <a:prstGeom prst="rect">
            <a:avLst/>
          </a:prstGeom>
        </p:spPr>
      </p:pic>
      <p:pic>
        <p:nvPicPr>
          <p:cNvPr id="132" name="Grafik 1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993" y="4292585"/>
            <a:ext cx="114300" cy="219075"/>
          </a:xfrm>
          <a:prstGeom prst="rect">
            <a:avLst/>
          </a:prstGeom>
        </p:spPr>
      </p:pic>
      <p:pic>
        <p:nvPicPr>
          <p:cNvPr id="133" name="Grafik 1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422" y="4848098"/>
            <a:ext cx="114300" cy="219075"/>
          </a:xfrm>
          <a:prstGeom prst="rect">
            <a:avLst/>
          </a:prstGeom>
        </p:spPr>
      </p:pic>
      <p:pic>
        <p:nvPicPr>
          <p:cNvPr id="134" name="Grafik 1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993" y="5390925"/>
            <a:ext cx="114300" cy="219075"/>
          </a:xfrm>
          <a:prstGeom prst="rect">
            <a:avLst/>
          </a:prstGeom>
        </p:spPr>
      </p:pic>
      <p:pic>
        <p:nvPicPr>
          <p:cNvPr id="135" name="Grafik 1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993" y="5956021"/>
            <a:ext cx="114300" cy="219075"/>
          </a:xfrm>
          <a:prstGeom prst="rect">
            <a:avLst/>
          </a:prstGeom>
        </p:spPr>
      </p:pic>
      <p:pic>
        <p:nvPicPr>
          <p:cNvPr id="136" name="Grafik 1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993" y="6534236"/>
            <a:ext cx="114300" cy="219075"/>
          </a:xfrm>
          <a:prstGeom prst="rect">
            <a:avLst/>
          </a:prstGeom>
        </p:spPr>
      </p:pic>
      <p:pic>
        <p:nvPicPr>
          <p:cNvPr id="137" name="Grafik 1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248" y="7096564"/>
            <a:ext cx="114300" cy="219075"/>
          </a:xfrm>
          <a:prstGeom prst="rect">
            <a:avLst/>
          </a:prstGeom>
        </p:spPr>
      </p:pic>
      <p:pic>
        <p:nvPicPr>
          <p:cNvPr id="138" name="Grafik 1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248" y="7663635"/>
            <a:ext cx="114300" cy="219075"/>
          </a:xfrm>
          <a:prstGeom prst="rect">
            <a:avLst/>
          </a:prstGeom>
        </p:spPr>
      </p:pic>
      <p:pic>
        <p:nvPicPr>
          <p:cNvPr id="139" name="Grafik 1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248" y="8238074"/>
            <a:ext cx="114300" cy="219075"/>
          </a:xfrm>
          <a:prstGeom prst="rect">
            <a:avLst/>
          </a:prstGeom>
        </p:spPr>
      </p:pic>
      <p:pic>
        <p:nvPicPr>
          <p:cNvPr id="140" name="Grafik 1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422" y="8786773"/>
            <a:ext cx="114300" cy="219075"/>
          </a:xfrm>
          <a:prstGeom prst="rect">
            <a:avLst/>
          </a:prstGeom>
        </p:spPr>
      </p:pic>
      <p:pic>
        <p:nvPicPr>
          <p:cNvPr id="141" name="Grafik 1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248" y="9348837"/>
            <a:ext cx="114300" cy="21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43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307</Words>
  <Application>Microsoft Office PowerPoint</Application>
  <PresentationFormat>Benutzerdefiniert</PresentationFormat>
  <Paragraphs>54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Brüggemann, Britt</dc:creator>
  <cp:lastModifiedBy>Reimer, Elisabeth</cp:lastModifiedBy>
  <cp:revision>57</cp:revision>
  <dcterms:created xsi:type="dcterms:W3CDTF">2020-10-14T09:55:28Z</dcterms:created>
  <dcterms:modified xsi:type="dcterms:W3CDTF">2022-02-28T10:22:21Z</dcterms:modified>
</cp:coreProperties>
</file>