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7559675" cy="100806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624" userDrawn="1">
          <p15:clr>
            <a:srgbClr val="A4A3A4"/>
          </p15:clr>
        </p15:guide>
        <p15:guide id="2" pos="303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284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632" y="120"/>
      </p:cViewPr>
      <p:guideLst>
        <p:guide orient="horz" pos="5624"/>
        <p:guide pos="303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649770"/>
            <a:ext cx="6425724" cy="3509551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294662"/>
            <a:ext cx="5669756" cy="2433817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77470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258781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36700"/>
            <a:ext cx="1630055" cy="8542864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36700"/>
            <a:ext cx="4795669" cy="8542864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026195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63818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513159"/>
            <a:ext cx="6520220" cy="4193259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746088"/>
            <a:ext cx="6520220" cy="2205136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723837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683500"/>
            <a:ext cx="3212862" cy="6396064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351464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36702"/>
            <a:ext cx="6520220" cy="194845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471154"/>
            <a:ext cx="3198096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682228"/>
            <a:ext cx="3198096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471154"/>
            <a:ext cx="3213847" cy="1211074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682228"/>
            <a:ext cx="3213847" cy="5416003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832911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1576198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0125477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451426"/>
            <a:ext cx="3827085" cy="716377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973574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72042"/>
            <a:ext cx="2438192" cy="235214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451426"/>
            <a:ext cx="3827085" cy="716377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de-DE" dirty="0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024188"/>
            <a:ext cx="2438192" cy="5602681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36130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36702"/>
            <a:ext cx="6520220" cy="194845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683500"/>
            <a:ext cx="6520220" cy="639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879C5-CB3C-462F-A52E-FF92D1E0258D}" type="datetimeFigureOut">
              <a:rPr lang="de-DE" smtClean="0"/>
              <a:t>17.02.2023</a:t>
            </a:fld>
            <a:endParaRPr lang="de-D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343248"/>
            <a:ext cx="2551390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343248"/>
            <a:ext cx="1700927" cy="5367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6E4F3-038A-4C28-A44E-F04BCAC8489F}" type="slidenum">
              <a:rPr lang="de-DE" smtClean="0"/>
              <a:t>‹Nr.›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0637287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29"/>
          <p:cNvSpPr txBox="1"/>
          <p:nvPr/>
        </p:nvSpPr>
        <p:spPr>
          <a:xfrm>
            <a:off x="203200" y="70752"/>
            <a:ext cx="7107147" cy="50276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tx1"/>
            </a:solidFill>
          </a:ln>
        </p:spPr>
        <p:txBody>
          <a:bodyPr wrap="square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defRPr/>
            </a:pPr>
            <a:r>
              <a:rPr lang="de-DE" sz="1600" b="1" dirty="0" smtClean="0">
                <a:latin typeface="Arial" pitchFamily="34" charset="0"/>
                <a:cs typeface="Arial" pitchFamily="34" charset="0"/>
              </a:rPr>
              <a:t>COVID-19-Schutzimpfung</a:t>
            </a:r>
            <a:endParaRPr lang="de-DE" sz="1600" b="1" dirty="0"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de-DE" sz="1000" dirty="0">
                <a:latin typeface="Arial" pitchFamily="34" charset="0"/>
                <a:cs typeface="Arial" pitchFamily="34" charset="0"/>
              </a:rPr>
              <a:t>Stand</a:t>
            </a:r>
            <a:r>
              <a:rPr lang="de-DE" sz="1067" dirty="0">
                <a:latin typeface="Arial" pitchFamily="34" charset="0"/>
                <a:cs typeface="Arial" pitchFamily="34" charset="0"/>
              </a:rPr>
              <a:t>: </a:t>
            </a:r>
            <a:r>
              <a:rPr lang="de-DE" sz="1000" dirty="0" smtClean="0">
                <a:latin typeface="Arial" pitchFamily="34" charset="0"/>
                <a:cs typeface="Arial" pitchFamily="34" charset="0"/>
              </a:rPr>
              <a:t>26.01.2023</a:t>
            </a:r>
            <a:endParaRPr lang="de-DE" sz="1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Flussdiagramm: Alternativer Prozess 43"/>
          <p:cNvSpPr>
            <a:spLocks noChangeArrowheads="1"/>
          </p:cNvSpPr>
          <p:nvPr/>
        </p:nvSpPr>
        <p:spPr bwMode="auto">
          <a:xfrm>
            <a:off x="542952" y="995888"/>
            <a:ext cx="2199600" cy="403672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mit Wunsch nach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COVID-19-Schutzimpfung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" name="Gerade Verbindung 100"/>
          <p:cNvCxnSpPr>
            <a:cxnSpLocks noChangeShapeType="1"/>
            <a:stCxn id="6" idx="3"/>
          </p:cNvCxnSpPr>
          <p:nvPr/>
        </p:nvCxnSpPr>
        <p:spPr bwMode="auto">
          <a:xfrm>
            <a:off x="2742552" y="1197724"/>
            <a:ext cx="1026933" cy="3153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9" name="Freeform 24"/>
          <p:cNvSpPr>
            <a:spLocks noChangeArrowheads="1"/>
          </p:cNvSpPr>
          <p:nvPr/>
        </p:nvSpPr>
        <p:spPr bwMode="auto">
          <a:xfrm>
            <a:off x="3780127" y="609211"/>
            <a:ext cx="497936" cy="149255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12" name="Rechteck 11"/>
          <p:cNvSpPr/>
          <p:nvPr/>
        </p:nvSpPr>
        <p:spPr>
          <a:xfrm>
            <a:off x="3743377" y="4478250"/>
            <a:ext cx="1946946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 smtClean="0"/>
          </a:p>
          <a:p>
            <a:endParaRPr lang="de-DE" dirty="0"/>
          </a:p>
        </p:txBody>
      </p:sp>
      <p:sp>
        <p:nvSpPr>
          <p:cNvPr id="14" name="Textfeld 13"/>
          <p:cNvSpPr txBox="1"/>
          <p:nvPr/>
        </p:nvSpPr>
        <p:spPr>
          <a:xfrm>
            <a:off x="3793948" y="586321"/>
            <a:ext cx="3562119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Formale Voraussetzungen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Apotheke:</a:t>
            </a:r>
          </a:p>
          <a:p>
            <a:pPr marL="171450" indent="-171450">
              <a:buFontTx/>
              <a:buChar char="-"/>
            </a:pP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Qualifizierung des Apothekers</a:t>
            </a:r>
          </a:p>
          <a:p>
            <a:r>
              <a:rPr lang="de-DE" sz="700" dirty="0" smtClean="0"/>
              <a:t>	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Ärztliche Schulung nach § 20c IfSG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Bis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zum 31.12.2022 erworbene Qualifikation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entspr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. Curricula der BAK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Impfender Apotheker muss zum Personal der Apotheke gehören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Räumliche und sächliche Ausstattung der Apotheke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Betriebshaftpflichtversicherung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Anzeige der Tätigkeit vor Aufnahme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Anbindung ans DIM (Digitales Impfquoten-Monitoring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Patient/: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Mindestens 12 Jahre alt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Anspruch nach § 1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CoronaImpfV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lussdiagramm: Prozess 77"/>
          <p:cNvSpPr>
            <a:spLocks noChangeArrowheads="1"/>
          </p:cNvSpPr>
          <p:nvPr/>
        </p:nvSpPr>
        <p:spPr bwMode="auto">
          <a:xfrm>
            <a:off x="539801" y="2671837"/>
            <a:ext cx="2199600" cy="666735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Aufklärungsmerkblatt,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Anamnesebogen,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Einwilligungserklärung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aushändigen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Flussdiagramm: Prozess 77"/>
          <p:cNvSpPr>
            <a:spLocks noChangeArrowheads="1"/>
          </p:cNvSpPr>
          <p:nvPr/>
        </p:nvSpPr>
        <p:spPr bwMode="auto">
          <a:xfrm>
            <a:off x="538803" y="4620848"/>
            <a:ext cx="2199600" cy="634843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 führen und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Eignung des Patienten für die Impfung beurteilen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3" name="Raute 32"/>
          <p:cNvSpPr/>
          <p:nvPr/>
        </p:nvSpPr>
        <p:spPr>
          <a:xfrm>
            <a:off x="538803" y="7094625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37" name="Freeform 24"/>
          <p:cNvSpPr>
            <a:spLocks noChangeArrowheads="1"/>
          </p:cNvSpPr>
          <p:nvPr/>
        </p:nvSpPr>
        <p:spPr bwMode="auto">
          <a:xfrm>
            <a:off x="3780123" y="2151971"/>
            <a:ext cx="473075" cy="38131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1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39" name="Gerader Verbinder 38"/>
          <p:cNvCxnSpPr>
            <a:stCxn id="48" idx="3"/>
            <a:endCxn id="46" idx="1"/>
          </p:cNvCxnSpPr>
          <p:nvPr/>
        </p:nvCxnSpPr>
        <p:spPr>
          <a:xfrm>
            <a:off x="2742552" y="2302657"/>
            <a:ext cx="1005671" cy="5725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feld 45"/>
          <p:cNvSpPr txBox="1"/>
          <p:nvPr/>
        </p:nvSpPr>
        <p:spPr>
          <a:xfrm>
            <a:off x="3748223" y="2152160"/>
            <a:ext cx="3562123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3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Terminvereinbarung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Empfehlenswert, um Verwurf bei COVID-19-Impfstoff zu vermeiden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7" name="Gerade Verbindung 100"/>
          <p:cNvCxnSpPr>
            <a:cxnSpLocks noChangeShapeType="1"/>
            <a:stCxn id="21" idx="3"/>
            <a:endCxn id="60" idx="1"/>
          </p:cNvCxnSpPr>
          <p:nvPr/>
        </p:nvCxnSpPr>
        <p:spPr bwMode="auto">
          <a:xfrm flipV="1">
            <a:off x="2739401" y="2949866"/>
            <a:ext cx="999405" cy="55339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54" name="Freeform 24"/>
          <p:cNvSpPr>
            <a:spLocks noChangeArrowheads="1"/>
          </p:cNvSpPr>
          <p:nvPr/>
        </p:nvSpPr>
        <p:spPr bwMode="auto">
          <a:xfrm>
            <a:off x="3780123" y="3351545"/>
            <a:ext cx="461963" cy="1360817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55" name="Freeform 24"/>
          <p:cNvSpPr>
            <a:spLocks noChangeArrowheads="1"/>
          </p:cNvSpPr>
          <p:nvPr/>
        </p:nvSpPr>
        <p:spPr bwMode="auto">
          <a:xfrm>
            <a:off x="3785678" y="2595621"/>
            <a:ext cx="461963" cy="69041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0" name="Textfeld 59"/>
          <p:cNvSpPr txBox="1"/>
          <p:nvPr/>
        </p:nvSpPr>
        <p:spPr>
          <a:xfrm>
            <a:off x="3738806" y="2580534"/>
            <a:ext cx="3571539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4 und 5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Aufklärungsmerkblätter, Anamnesebogen und Einwilligungserklärung des RKI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Dokumente des RKI verwenden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Dem Patienten zur persönlichen Verwendung aushändigen, ggf. auch zu einem  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früheren Zeitpunkt, z.B. - Terminvereinbarung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Genug Zeit zum Lesen geben- Offene Fragen klären</a:t>
            </a:r>
          </a:p>
        </p:txBody>
      </p:sp>
      <p:cxnSp>
        <p:nvCxnSpPr>
          <p:cNvPr id="66" name="Gerade Verbindung 100"/>
          <p:cNvCxnSpPr>
            <a:cxnSpLocks noChangeShapeType="1"/>
            <a:stCxn id="30" idx="3"/>
            <a:endCxn id="67" idx="1"/>
          </p:cNvCxnSpPr>
          <p:nvPr/>
        </p:nvCxnSpPr>
        <p:spPr bwMode="auto">
          <a:xfrm flipV="1">
            <a:off x="2738403" y="4069922"/>
            <a:ext cx="1048272" cy="868348"/>
          </a:xfrm>
          <a:prstGeom prst="line">
            <a:avLst/>
          </a:prstGeom>
          <a:noFill/>
          <a:ln w="9525" algn="ctr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67" name="Textfeld 66"/>
          <p:cNvSpPr txBox="1"/>
          <p:nvPr/>
        </p:nvSpPr>
        <p:spPr>
          <a:xfrm>
            <a:off x="3786675" y="3377424"/>
            <a:ext cx="352367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6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Patient mündlich aufklären über</a:t>
            </a:r>
            <a:endParaRPr lang="de-DE" sz="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Informationen über den (allgemeinen und persönlichen) Nutzen der Schutzimpfung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und die Krankheit COVID-19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Die Erhebung der Anamnese einschließlich der Impfanamnese, sowie der Beratung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über das Vorliegen möglicher Kontraindikationen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Die Feststellung der aktuellen Befindlichkeit zum Ausschluss akuter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Erkrankungen oder Allergien</a:t>
            </a:r>
            <a:endParaRPr lang="de-DE" sz="700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Hinweise auf mögliche NW und Kontraindikationen der Schutzimpfung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Hinweise zu Folge- und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Auffrischimpfungen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Verhaltensweisen im Anschluss an die Schutzimpfung</a:t>
            </a:r>
          </a:p>
        </p:txBody>
      </p:sp>
      <p:sp>
        <p:nvSpPr>
          <p:cNvPr id="80" name="Flussdiagramm: Alternativer Prozess 43"/>
          <p:cNvSpPr>
            <a:spLocks noChangeArrowheads="1"/>
          </p:cNvSpPr>
          <p:nvPr/>
        </p:nvSpPr>
        <p:spPr bwMode="auto">
          <a:xfrm>
            <a:off x="3780123" y="8467738"/>
            <a:ext cx="3530222" cy="612511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Keine Impfung bzw.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zu einem späteren Zeitpunkt empfehlen oder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an einen Arzt verweisen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2" name="Gerade Verbindung mit Pfeil 81"/>
          <p:cNvCxnSpPr>
            <a:stCxn id="21" idx="2"/>
            <a:endCxn id="30" idx="0"/>
          </p:cNvCxnSpPr>
          <p:nvPr/>
        </p:nvCxnSpPr>
        <p:spPr>
          <a:xfrm flipH="1">
            <a:off x="1638603" y="3338572"/>
            <a:ext cx="998" cy="128227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feld 61"/>
          <p:cNvSpPr txBox="1"/>
          <p:nvPr/>
        </p:nvSpPr>
        <p:spPr>
          <a:xfrm>
            <a:off x="886296" y="7298792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zur Impfung geeignet?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hteck 27"/>
          <p:cNvSpPr/>
          <p:nvPr/>
        </p:nvSpPr>
        <p:spPr>
          <a:xfrm>
            <a:off x="2807326" y="7291846"/>
            <a:ext cx="870959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Patient </a:t>
            </a: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nicht </a:t>
            </a:r>
            <a:b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</a:br>
            <a:r>
              <a:rPr lang="de-DE" sz="800" dirty="0">
                <a:solidFill>
                  <a:srgbClr val="000000"/>
                </a:solidFill>
                <a:latin typeface="Arial" panose="020B0604020202020204" pitchFamily="34" charset="0"/>
              </a:rPr>
              <a:t>impffähig</a:t>
            </a:r>
            <a:endParaRPr lang="de-DE" sz="800" dirty="0"/>
          </a:p>
        </p:txBody>
      </p:sp>
      <p:sp>
        <p:nvSpPr>
          <p:cNvPr id="48" name="Flussdiagramm: Prozess 77"/>
          <p:cNvSpPr>
            <a:spLocks noChangeArrowheads="1"/>
          </p:cNvSpPr>
          <p:nvPr/>
        </p:nvSpPr>
        <p:spPr bwMode="auto">
          <a:xfrm>
            <a:off x="542952" y="2086757"/>
            <a:ext cx="2199600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Terminvereinbarung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Freeform 24"/>
          <p:cNvSpPr>
            <a:spLocks noChangeArrowheads="1"/>
          </p:cNvSpPr>
          <p:nvPr/>
        </p:nvSpPr>
        <p:spPr bwMode="auto">
          <a:xfrm>
            <a:off x="3785678" y="4783788"/>
            <a:ext cx="461963" cy="3470260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68" name="Textfeld 67"/>
          <p:cNvSpPr txBox="1"/>
          <p:nvPr/>
        </p:nvSpPr>
        <p:spPr>
          <a:xfrm>
            <a:off x="3786675" y="4756223"/>
            <a:ext cx="3626803" cy="3217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6.2.1 und 6.2.2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Beurteilung der COVID-19-Impf.- bzw. Genesungshistorie und Eignung des Patienten für die Impfung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Beurteilung der bisherigen COVID-19-Impf. bzw. Genesungshistorie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Beurteilung der Impfeignung des Patienten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Kontraindikationen für die COVID-19-Schutzimpfung sind: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Schwere akute Erkrankung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Fieberhafter Infekt (≥38,5°C)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Überempfindlichkeit gegen Bestandteile des Impfstoffs (siehe Zusammensetzung in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der Fachinformation)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Allergische Sofortreaktion nach 1. Impfung mit einem COVID-19-Impfstoff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Impfung mit Lebendimpfstoff zwei Wochen vor und nach der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COVID-19-Schutzimpfung ( Notfallimpfungen ausgeschlossen)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 Fall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Nuvaxovid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® andere Impfung mit Totimpfstoffe (Ausnahme Influenza-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Totimpfstoff) innerhalb von zwei Wochen vor und nach der COVID-19-Impfung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 Fall von COVID-19-Vaccine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Valneva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und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VidPrevtyn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® Beta: andere Impfung mit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Totimpfstoff innerhalb von 2 Wochen vor und nach der Impfung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Darüber hinaus sollte nicht in der Apotheke geimpft werden, sondern an den Arzt verwiesen werden bei: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Allergische Reaktion, hohes Fieber oder andere ungewöhnliche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Reaktionen nach einer früheren 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Positive Allergieanamnese (siehe Fragebogen RKI)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Geplanter operativer Eingriff innerhalb der nächsten 3 Tage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Patient unter Therapie mit Arzneimitteln, die die Blutgerinnung beeinflussen, z. B.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Marcumar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Thromboseentwicklung nach der 1. 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Immungeschwächte Patienten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Angeborene oder erworbene Immundefekte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schwere chronische Erkrankungen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Schwangerschaft oder Stillzeit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&lt; 12 Jahre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Sonstige Umstände, die eine ärztliche Beratung erfordern könnten</a:t>
            </a:r>
          </a:p>
        </p:txBody>
      </p:sp>
      <p:sp>
        <p:nvSpPr>
          <p:cNvPr id="69" name="Raute 68"/>
          <p:cNvSpPr/>
          <p:nvPr/>
        </p:nvSpPr>
        <p:spPr>
          <a:xfrm>
            <a:off x="538804" y="8398939"/>
            <a:ext cx="2199600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70" name="Textfeld 69"/>
          <p:cNvSpPr txBox="1"/>
          <p:nvPr/>
        </p:nvSpPr>
        <p:spPr>
          <a:xfrm>
            <a:off x="838616" y="8595873"/>
            <a:ext cx="1628775" cy="3693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zur Impfung geeignet?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Freeform 24"/>
          <p:cNvSpPr>
            <a:spLocks noChangeArrowheads="1"/>
          </p:cNvSpPr>
          <p:nvPr/>
        </p:nvSpPr>
        <p:spPr bwMode="auto">
          <a:xfrm>
            <a:off x="3791235" y="9172602"/>
            <a:ext cx="461963" cy="79789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72" name="Textfeld 71"/>
          <p:cNvSpPr txBox="1"/>
          <p:nvPr/>
        </p:nvSpPr>
        <p:spPr>
          <a:xfrm>
            <a:off x="3738807" y="9124109"/>
            <a:ext cx="3571538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6.3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Einwilligung des Patienten in die Impfung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Muss vor der Impfung schriftlich vorliegen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Einwilligungsfähigkeit berücksichtigen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Vordruck von RKI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Kopie für Patienten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zusätzliche Einwilligung zur Erfassung und Speicherung von Daten</a:t>
            </a:r>
          </a:p>
        </p:txBody>
      </p:sp>
      <p:sp>
        <p:nvSpPr>
          <p:cNvPr id="75" name="Flussdiagramm: Prozess 77"/>
          <p:cNvSpPr>
            <a:spLocks noChangeArrowheads="1"/>
          </p:cNvSpPr>
          <p:nvPr/>
        </p:nvSpPr>
        <p:spPr bwMode="auto">
          <a:xfrm>
            <a:off x="538803" y="9303840"/>
            <a:ext cx="2199600" cy="337096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Einwilligungserklärung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6" name="Flussdiagramm: Alternativer Prozess 43"/>
          <p:cNvSpPr>
            <a:spLocks noChangeArrowheads="1"/>
          </p:cNvSpPr>
          <p:nvPr/>
        </p:nvSpPr>
        <p:spPr bwMode="auto">
          <a:xfrm>
            <a:off x="538804" y="9763293"/>
            <a:ext cx="2199600" cy="208585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Impfung durchführen</a:t>
            </a:r>
          </a:p>
        </p:txBody>
      </p:sp>
      <p:cxnSp>
        <p:nvCxnSpPr>
          <p:cNvPr id="94" name="Gerade Verbindung mit Pfeil 93"/>
          <p:cNvCxnSpPr>
            <a:stCxn id="6" idx="2"/>
            <a:endCxn id="48" idx="0"/>
          </p:cNvCxnSpPr>
          <p:nvPr/>
        </p:nvCxnSpPr>
        <p:spPr>
          <a:xfrm>
            <a:off x="1642752" y="1399560"/>
            <a:ext cx="0" cy="68719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0" name="Gerade Verbindung mit Pfeil 129"/>
          <p:cNvCxnSpPr>
            <a:stCxn id="48" idx="2"/>
            <a:endCxn id="21" idx="0"/>
          </p:cNvCxnSpPr>
          <p:nvPr/>
        </p:nvCxnSpPr>
        <p:spPr>
          <a:xfrm flipH="1">
            <a:off x="1639601" y="2518557"/>
            <a:ext cx="3151" cy="15328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mit Pfeil 131"/>
          <p:cNvCxnSpPr>
            <a:stCxn id="30" idx="2"/>
            <a:endCxn id="33" idx="0"/>
          </p:cNvCxnSpPr>
          <p:nvPr/>
        </p:nvCxnSpPr>
        <p:spPr>
          <a:xfrm>
            <a:off x="1638603" y="5255691"/>
            <a:ext cx="0" cy="183893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8" name="Gerade Verbindung mit Pfeil 137"/>
          <p:cNvCxnSpPr>
            <a:stCxn id="33" idx="2"/>
            <a:endCxn id="69" idx="0"/>
          </p:cNvCxnSpPr>
          <p:nvPr/>
        </p:nvCxnSpPr>
        <p:spPr>
          <a:xfrm>
            <a:off x="1638603" y="7857825"/>
            <a:ext cx="1" cy="54111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Gerade Verbindung mit Pfeil 139"/>
          <p:cNvCxnSpPr>
            <a:endCxn id="80" idx="1"/>
          </p:cNvCxnSpPr>
          <p:nvPr/>
        </p:nvCxnSpPr>
        <p:spPr>
          <a:xfrm flipV="1">
            <a:off x="3437617" y="8773994"/>
            <a:ext cx="342506" cy="402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3" name="Gerader Verbinder 152"/>
          <p:cNvCxnSpPr/>
          <p:nvPr/>
        </p:nvCxnSpPr>
        <p:spPr>
          <a:xfrm>
            <a:off x="3476949" y="7461123"/>
            <a:ext cx="375" cy="83678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r Verbinder 154"/>
          <p:cNvCxnSpPr/>
          <p:nvPr/>
        </p:nvCxnSpPr>
        <p:spPr>
          <a:xfrm>
            <a:off x="3477063" y="8297908"/>
            <a:ext cx="208033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9" name="Gerade Verbindung mit Pfeil 158"/>
          <p:cNvCxnSpPr/>
          <p:nvPr/>
        </p:nvCxnSpPr>
        <p:spPr>
          <a:xfrm>
            <a:off x="5557397" y="8297908"/>
            <a:ext cx="0" cy="17531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4" name="Gerade Verbindung mit Pfeil 163"/>
          <p:cNvCxnSpPr>
            <a:stCxn id="69" idx="2"/>
            <a:endCxn id="75" idx="0"/>
          </p:cNvCxnSpPr>
          <p:nvPr/>
        </p:nvCxnSpPr>
        <p:spPr>
          <a:xfrm flipH="1">
            <a:off x="1638603" y="9162139"/>
            <a:ext cx="1" cy="14170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Gerade Verbindung mit Pfeil 172"/>
          <p:cNvCxnSpPr>
            <a:stCxn id="75" idx="2"/>
            <a:endCxn id="76" idx="0"/>
          </p:cNvCxnSpPr>
          <p:nvPr/>
        </p:nvCxnSpPr>
        <p:spPr>
          <a:xfrm>
            <a:off x="1638603" y="9640936"/>
            <a:ext cx="1" cy="12235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Gerader Verbinder 177"/>
          <p:cNvCxnSpPr>
            <a:stCxn id="75" idx="3"/>
          </p:cNvCxnSpPr>
          <p:nvPr/>
        </p:nvCxnSpPr>
        <p:spPr>
          <a:xfrm>
            <a:off x="2738403" y="9472388"/>
            <a:ext cx="1042194" cy="16854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Gerader Verbinder 4"/>
          <p:cNvCxnSpPr>
            <a:stCxn id="30" idx="3"/>
            <a:endCxn id="68" idx="1"/>
          </p:cNvCxnSpPr>
          <p:nvPr/>
        </p:nvCxnSpPr>
        <p:spPr>
          <a:xfrm>
            <a:off x="2738403" y="4938270"/>
            <a:ext cx="1048272" cy="1426785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ussdiagramm: Dokument 52"/>
          <p:cNvSpPr/>
          <p:nvPr/>
        </p:nvSpPr>
        <p:spPr>
          <a:xfrm>
            <a:off x="2213737" y="5121883"/>
            <a:ext cx="1061884" cy="1185497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SOP</a:t>
            </a:r>
          </a:p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Beurteilung der Eignung des Patienten entsprechend </a:t>
            </a:r>
          </a:p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der STIKO- Empfehlungen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0" name="Gerader Verbinder 9"/>
          <p:cNvCxnSpPr>
            <a:stCxn id="33" idx="3"/>
          </p:cNvCxnSpPr>
          <p:nvPr/>
        </p:nvCxnSpPr>
        <p:spPr>
          <a:xfrm>
            <a:off x="2738403" y="7476225"/>
            <a:ext cx="2187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Rechteck 51"/>
          <p:cNvSpPr/>
          <p:nvPr/>
        </p:nvSpPr>
        <p:spPr>
          <a:xfrm>
            <a:off x="3057706" y="8672817"/>
            <a:ext cx="382963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de-DE" sz="800" dirty="0" smtClean="0">
                <a:solidFill>
                  <a:srgbClr val="000000"/>
                </a:solidFill>
                <a:latin typeface="Arial" panose="020B0604020202020204" pitchFamily="34" charset="0"/>
              </a:rPr>
              <a:t>nein</a:t>
            </a:r>
            <a:endParaRPr lang="de-DE" sz="800" dirty="0"/>
          </a:p>
        </p:txBody>
      </p:sp>
      <p:cxnSp>
        <p:nvCxnSpPr>
          <p:cNvPr id="15" name="Gerader Verbinder 14"/>
          <p:cNvCxnSpPr>
            <a:stCxn id="69" idx="3"/>
          </p:cNvCxnSpPr>
          <p:nvPr/>
        </p:nvCxnSpPr>
        <p:spPr>
          <a:xfrm flipV="1">
            <a:off x="2738404" y="8773993"/>
            <a:ext cx="406734" cy="654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4903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Flussdiagramm: Prozess 77"/>
          <p:cNvSpPr>
            <a:spLocks noChangeArrowheads="1"/>
          </p:cNvSpPr>
          <p:nvPr/>
        </p:nvSpPr>
        <p:spPr bwMode="auto">
          <a:xfrm>
            <a:off x="1408588" y="898799"/>
            <a:ext cx="222831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Bestellung der Impfstoffe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1404435" y="3837180"/>
            <a:ext cx="2232469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 Raumes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1404435" y="8433741"/>
            <a:ext cx="224077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 aus dem Kühlschrank nehmen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1404432" y="9264324"/>
            <a:ext cx="2240778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Hygiene- und Arbeitsschutzmaßnahmen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26" name="Gerader Verbinder 25"/>
          <p:cNvCxnSpPr>
            <a:stCxn id="6" idx="3"/>
          </p:cNvCxnSpPr>
          <p:nvPr/>
        </p:nvCxnSpPr>
        <p:spPr>
          <a:xfrm>
            <a:off x="3645210" y="8649641"/>
            <a:ext cx="798055" cy="538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>
            <a:stCxn id="7" idx="3"/>
          </p:cNvCxnSpPr>
          <p:nvPr/>
        </p:nvCxnSpPr>
        <p:spPr>
          <a:xfrm>
            <a:off x="3645210" y="9480224"/>
            <a:ext cx="798052" cy="827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feld 31"/>
          <p:cNvSpPr txBox="1"/>
          <p:nvPr/>
        </p:nvSpPr>
        <p:spPr>
          <a:xfrm>
            <a:off x="4411270" y="8415062"/>
            <a:ext cx="278106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de-DE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Vorbereitete Impfspritzen aus dem Kühlschrank nehmen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Spritze kurz temperieren lassen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Sichtprüfung der Suspension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9" name="Gerade Verbindung mit Pfeil 78"/>
          <p:cNvCxnSpPr>
            <a:stCxn id="6" idx="2"/>
            <a:endCxn id="7" idx="0"/>
          </p:cNvCxnSpPr>
          <p:nvPr/>
        </p:nvCxnSpPr>
        <p:spPr>
          <a:xfrm flipH="1">
            <a:off x="2524821" y="8865541"/>
            <a:ext cx="2" cy="39878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Flussdiagramm: Prozess 77"/>
          <p:cNvSpPr>
            <a:spLocks noChangeArrowheads="1"/>
          </p:cNvSpPr>
          <p:nvPr/>
        </p:nvSpPr>
        <p:spPr bwMode="auto">
          <a:xfrm>
            <a:off x="1415639" y="2717108"/>
            <a:ext cx="222126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 Impfstoffs 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zur Applikation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0" name="Flussdiagramm: Prozess 77"/>
          <p:cNvSpPr>
            <a:spLocks noChangeArrowheads="1"/>
          </p:cNvSpPr>
          <p:nvPr/>
        </p:nvSpPr>
        <p:spPr bwMode="auto">
          <a:xfrm>
            <a:off x="1412741" y="2006785"/>
            <a:ext cx="222831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Patienten Termin bestätigen bzw. benachrichtigen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6" name="Gruppieren 15"/>
          <p:cNvGrpSpPr/>
          <p:nvPr/>
        </p:nvGrpSpPr>
        <p:grpSpPr>
          <a:xfrm>
            <a:off x="1404435" y="4777421"/>
            <a:ext cx="2232469" cy="763200"/>
            <a:chOff x="1260599" y="5750588"/>
            <a:chExt cx="2232469" cy="763200"/>
          </a:xfrm>
        </p:grpSpPr>
        <p:sp>
          <p:nvSpPr>
            <p:cNvPr id="67" name="Raute 66"/>
            <p:cNvSpPr/>
            <p:nvPr/>
          </p:nvSpPr>
          <p:spPr>
            <a:xfrm>
              <a:off x="1260599" y="5750588"/>
              <a:ext cx="2232469" cy="76320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73" name="Textfeld 72"/>
            <p:cNvSpPr txBox="1"/>
            <p:nvPr/>
          </p:nvSpPr>
          <p:spPr>
            <a:xfrm>
              <a:off x="1496491" y="6019283"/>
              <a:ext cx="1760686" cy="2308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Alle Materialien vorhanden?</a:t>
              </a:r>
              <a:endParaRPr lang="de-D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81" name="Freeform 24"/>
          <p:cNvSpPr>
            <a:spLocks noChangeArrowheads="1"/>
          </p:cNvSpPr>
          <p:nvPr/>
        </p:nvSpPr>
        <p:spPr bwMode="auto">
          <a:xfrm>
            <a:off x="4443263" y="2614661"/>
            <a:ext cx="442921" cy="64293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83" name="Textfeld 82"/>
          <p:cNvSpPr txBox="1"/>
          <p:nvPr/>
        </p:nvSpPr>
        <p:spPr>
          <a:xfrm>
            <a:off x="4411270" y="2637724"/>
            <a:ext cx="2566533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11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 Impfstoffs zur Applikation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Impfstoff kurz vorher aus der Kühlung nehmen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Ggf. Rekonstitution nach Vorgaben des Herstellers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Aufziehen der Spritzen nach Vorgaben des Herstellers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5" name="Flussdiagramm: Alternativer Prozess 43"/>
          <p:cNvSpPr>
            <a:spLocks noChangeArrowheads="1"/>
          </p:cNvSpPr>
          <p:nvPr/>
        </p:nvSpPr>
        <p:spPr bwMode="auto">
          <a:xfrm>
            <a:off x="96853" y="5418371"/>
            <a:ext cx="1608122" cy="885974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Aufklärungsgespräch mit dem Patienten führen und Eignung des Patienten für die Impfung beurteilen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6" name="Gerade Verbindung mit Pfeil 85"/>
          <p:cNvCxnSpPr>
            <a:stCxn id="70" idx="2"/>
            <a:endCxn id="69" idx="0"/>
          </p:cNvCxnSpPr>
          <p:nvPr/>
        </p:nvCxnSpPr>
        <p:spPr>
          <a:xfrm flipH="1">
            <a:off x="2526272" y="2438585"/>
            <a:ext cx="628" cy="27852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Gerader Verbinder 91"/>
          <p:cNvCxnSpPr/>
          <p:nvPr/>
        </p:nvCxnSpPr>
        <p:spPr>
          <a:xfrm>
            <a:off x="2505569" y="2579669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Gerader Verbinder 102"/>
          <p:cNvCxnSpPr/>
          <p:nvPr/>
        </p:nvCxnSpPr>
        <p:spPr>
          <a:xfrm>
            <a:off x="2511681" y="7055852"/>
            <a:ext cx="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0" name="Textfeld 109"/>
          <p:cNvSpPr txBox="1"/>
          <p:nvPr/>
        </p:nvSpPr>
        <p:spPr>
          <a:xfrm>
            <a:off x="4443261" y="166048"/>
            <a:ext cx="3019425" cy="6309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Terminvereinbarung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Terminvergabe oder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Impftag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Berücksichtigung der zu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verimpfenden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Dosen pro </a:t>
            </a:r>
            <a:r>
              <a:rPr lang="de-DE" sz="700" dirty="0" err="1">
                <a:latin typeface="Arial" panose="020B0604020202020204" pitchFamily="34" charset="0"/>
                <a:cs typeface="Arial" panose="020B0604020202020204" pitchFamily="34" charset="0"/>
              </a:rPr>
              <a:t>Vial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de-DE" sz="7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Berücksichtigung der Verwendbarkeit des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Vials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nach Anbruch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" name="Freeform 24"/>
          <p:cNvSpPr>
            <a:spLocks noChangeArrowheads="1"/>
          </p:cNvSpPr>
          <p:nvPr/>
        </p:nvSpPr>
        <p:spPr bwMode="auto">
          <a:xfrm>
            <a:off x="4495210" y="200778"/>
            <a:ext cx="442921" cy="600331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grpSp>
        <p:nvGrpSpPr>
          <p:cNvPr id="15" name="Gruppieren 14"/>
          <p:cNvGrpSpPr/>
          <p:nvPr/>
        </p:nvGrpSpPr>
        <p:grpSpPr>
          <a:xfrm>
            <a:off x="4394886" y="4284682"/>
            <a:ext cx="2730312" cy="2031325"/>
            <a:chOff x="4251050" y="3954512"/>
            <a:chExt cx="2730312" cy="1889463"/>
          </a:xfrm>
        </p:grpSpPr>
        <p:sp>
          <p:nvSpPr>
            <p:cNvPr id="105" name="Textfeld 104"/>
            <p:cNvSpPr txBox="1"/>
            <p:nvPr/>
          </p:nvSpPr>
          <p:spPr>
            <a:xfrm>
              <a:off x="4251050" y="3954512"/>
              <a:ext cx="2730312" cy="18894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Kapitel </a:t>
              </a:r>
              <a:r>
                <a:rPr lang="de-DE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2</a:t>
              </a:r>
              <a:endParaRPr lang="de-DE" sz="700" b="1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Räumlichkeiten und Ausstattung</a:t>
              </a:r>
            </a:p>
            <a:p>
              <a:r>
                <a:rPr lang="de-DE" sz="700" u="sng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Am Arbeitsplatz müssen zur Verfügung stehen: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ggf. Medizinische Einmalhandschuhe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Schutzkittel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Medizinischer Atemschutz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Hände-/Hautdesinfektionsmittel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Flächendesinfektionsmittel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Zellstofftupfe, Wundschnellverband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Spezieller Entsorgungsbehälter für Spritzen/Kanülen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Aufklärungsmerkblatt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Anamnesebogen mit Einwilligungserklärung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Datenschutzinformation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Formular für Impfbescheinigungen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Dokumentationsbogen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Ggf</a:t>
              </a:r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. kleiner Apothekenstempel für </a:t>
              </a:r>
              <a:r>
                <a:rPr lang="de-DE" sz="700" dirty="0" err="1">
                  <a:latin typeface="Arial" panose="020B0604020202020204" pitchFamily="34" charset="0"/>
                  <a:cs typeface="Arial" panose="020B0604020202020204" pitchFamily="34" charset="0"/>
                </a:rPr>
                <a:t>Impfbuch</a:t>
              </a:r>
              <a:endParaRPr lang="de-DE" sz="700" dirty="0" smtClean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Aktuelle Fachinformation des/der Impfstoffe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Ggf. weiteres Informationsmaterial zum Thema Impfen</a:t>
              </a:r>
              <a:endParaRPr lang="de-DE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68" name="Freeform 24"/>
            <p:cNvSpPr>
              <a:spLocks noChangeArrowheads="1"/>
            </p:cNvSpPr>
            <p:nvPr/>
          </p:nvSpPr>
          <p:spPr bwMode="auto">
            <a:xfrm>
              <a:off x="4299427" y="3965669"/>
              <a:ext cx="442921" cy="1867457"/>
            </a:xfrm>
            <a:custGeom>
              <a:avLst/>
              <a:gdLst>
                <a:gd name="T0" fmla="*/ 2147483646 w 689"/>
                <a:gd name="T1" fmla="*/ 0 h 3228"/>
                <a:gd name="T2" fmla="*/ 0 w 689"/>
                <a:gd name="T3" fmla="*/ 0 h 3228"/>
                <a:gd name="T4" fmla="*/ 0 w 689"/>
                <a:gd name="T5" fmla="*/ 2147483646 h 3228"/>
                <a:gd name="T6" fmla="*/ 2147483646 w 689"/>
                <a:gd name="T7" fmla="*/ 2147483646 h 32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9"/>
                <a:gd name="T13" fmla="*/ 0 h 3228"/>
                <a:gd name="T14" fmla="*/ 689 w 689"/>
                <a:gd name="T15" fmla="*/ 3228 h 32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9" h="3228">
                  <a:moveTo>
                    <a:pt x="688" y="0"/>
                  </a:moveTo>
                  <a:lnTo>
                    <a:pt x="0" y="0"/>
                  </a:lnTo>
                  <a:lnTo>
                    <a:pt x="0" y="3227"/>
                  </a:lnTo>
                  <a:lnTo>
                    <a:pt x="688" y="3227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grpSp>
        <p:nvGrpSpPr>
          <p:cNvPr id="28" name="Gruppieren 27"/>
          <p:cNvGrpSpPr/>
          <p:nvPr/>
        </p:nvGrpSpPr>
        <p:grpSpPr>
          <a:xfrm>
            <a:off x="4436172" y="9132437"/>
            <a:ext cx="2328881" cy="846386"/>
            <a:chOff x="4292336" y="8522837"/>
            <a:chExt cx="2328881" cy="846386"/>
          </a:xfrm>
        </p:grpSpPr>
        <p:sp>
          <p:nvSpPr>
            <p:cNvPr id="33" name="Textfeld 32"/>
            <p:cNvSpPr txBox="1"/>
            <p:nvPr/>
          </p:nvSpPr>
          <p:spPr>
            <a:xfrm>
              <a:off x="4292336" y="8522837"/>
              <a:ext cx="2328881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Kapitel 9/Kapitel 10</a:t>
              </a:r>
            </a:p>
            <a:p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Hygienemaßnahmen/Arbeitsschutzmaßnahmen 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Hygieneplan und Betriebsanweisung beachten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Schutzkittel </a:t>
              </a:r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anziehen</a:t>
              </a:r>
              <a:endParaRPr lang="de-DE" sz="700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Hände desinfizieren, abtrocknen lassen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Einmalhandschuhe anziehen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Atemschutz</a:t>
              </a:r>
            </a:p>
          </p:txBody>
        </p:sp>
        <p:sp>
          <p:nvSpPr>
            <p:cNvPr id="179" name="Freeform 24"/>
            <p:cNvSpPr>
              <a:spLocks noChangeArrowheads="1"/>
            </p:cNvSpPr>
            <p:nvPr/>
          </p:nvSpPr>
          <p:spPr bwMode="auto">
            <a:xfrm>
              <a:off x="4299425" y="8545054"/>
              <a:ext cx="442921" cy="814692"/>
            </a:xfrm>
            <a:custGeom>
              <a:avLst/>
              <a:gdLst>
                <a:gd name="T0" fmla="*/ 2147483646 w 689"/>
                <a:gd name="T1" fmla="*/ 0 h 3228"/>
                <a:gd name="T2" fmla="*/ 0 w 689"/>
                <a:gd name="T3" fmla="*/ 0 h 3228"/>
                <a:gd name="T4" fmla="*/ 0 w 689"/>
                <a:gd name="T5" fmla="*/ 2147483646 h 3228"/>
                <a:gd name="T6" fmla="*/ 2147483646 w 689"/>
                <a:gd name="T7" fmla="*/ 2147483646 h 32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9"/>
                <a:gd name="T13" fmla="*/ 0 h 3228"/>
                <a:gd name="T14" fmla="*/ 689 w 689"/>
                <a:gd name="T15" fmla="*/ 3228 h 32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9" h="3228">
                  <a:moveTo>
                    <a:pt x="688" y="0"/>
                  </a:moveTo>
                  <a:lnTo>
                    <a:pt x="0" y="0"/>
                  </a:lnTo>
                  <a:lnTo>
                    <a:pt x="0" y="3227"/>
                  </a:lnTo>
                  <a:lnTo>
                    <a:pt x="688" y="3227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grpSp>
        <p:nvGrpSpPr>
          <p:cNvPr id="17" name="Gruppieren 16"/>
          <p:cNvGrpSpPr/>
          <p:nvPr/>
        </p:nvGrpSpPr>
        <p:grpSpPr>
          <a:xfrm>
            <a:off x="4394885" y="7312934"/>
            <a:ext cx="3019425" cy="846386"/>
            <a:chOff x="4251049" y="6520780"/>
            <a:chExt cx="3019425" cy="846386"/>
          </a:xfrm>
        </p:grpSpPr>
        <p:sp>
          <p:nvSpPr>
            <p:cNvPr id="25" name="Textfeld 24"/>
            <p:cNvSpPr txBox="1"/>
            <p:nvPr/>
          </p:nvSpPr>
          <p:spPr>
            <a:xfrm>
              <a:off x="4251049" y="6520780"/>
              <a:ext cx="3019425" cy="8463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700" b="1" dirty="0">
                  <a:latin typeface="Arial" panose="020B0604020202020204" pitchFamily="34" charset="0"/>
                  <a:cs typeface="Arial" panose="020B0604020202020204" pitchFamily="34" charset="0"/>
                </a:rPr>
                <a:t>Kapitel </a:t>
              </a:r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6.3</a:t>
              </a:r>
              <a:endParaRPr lang="de-DE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7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Einwilligung des Patienten in die COVID-19-Impfung</a:t>
              </a:r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de-DE" sz="7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Muss vor der Impfung schriftlich vorliegen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Einwilligungsfähigkeit berücksichtigen (ggf. Einwilligung</a:t>
              </a:r>
            </a:p>
            <a:p>
              <a:r>
                <a:rPr lang="de-DE" sz="700" dirty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Sorgeberechtigter)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Kopie für Patienten</a:t>
              </a:r>
            </a:p>
            <a:p>
              <a:r>
                <a:rPr lang="de-DE" sz="7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- Vordruck vom RKI</a:t>
              </a:r>
            </a:p>
          </p:txBody>
        </p:sp>
        <p:sp>
          <p:nvSpPr>
            <p:cNvPr id="181" name="Freeform 24"/>
            <p:cNvSpPr>
              <a:spLocks noChangeArrowheads="1"/>
            </p:cNvSpPr>
            <p:nvPr/>
          </p:nvSpPr>
          <p:spPr bwMode="auto">
            <a:xfrm>
              <a:off x="4299426" y="6521204"/>
              <a:ext cx="442921" cy="823817"/>
            </a:xfrm>
            <a:custGeom>
              <a:avLst/>
              <a:gdLst>
                <a:gd name="T0" fmla="*/ 2147483646 w 689"/>
                <a:gd name="T1" fmla="*/ 0 h 3228"/>
                <a:gd name="T2" fmla="*/ 0 w 689"/>
                <a:gd name="T3" fmla="*/ 0 h 3228"/>
                <a:gd name="T4" fmla="*/ 0 w 689"/>
                <a:gd name="T5" fmla="*/ 2147483646 h 3228"/>
                <a:gd name="T6" fmla="*/ 2147483646 w 689"/>
                <a:gd name="T7" fmla="*/ 2147483646 h 322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689"/>
                <a:gd name="T13" fmla="*/ 0 h 3228"/>
                <a:gd name="T14" fmla="*/ 689 w 689"/>
                <a:gd name="T15" fmla="*/ 3228 h 322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689" h="3228">
                  <a:moveTo>
                    <a:pt x="688" y="0"/>
                  </a:moveTo>
                  <a:lnTo>
                    <a:pt x="0" y="0"/>
                  </a:lnTo>
                  <a:lnTo>
                    <a:pt x="0" y="3227"/>
                  </a:lnTo>
                  <a:lnTo>
                    <a:pt x="688" y="3227"/>
                  </a:lnTo>
                </a:path>
              </a:pathLst>
            </a:custGeom>
            <a:noFill/>
            <a:ln w="9525">
              <a:solidFill>
                <a:schemeClr val="bg2">
                  <a:lumMod val="75000"/>
                </a:schemeClr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de-DE" dirty="0"/>
            </a:p>
          </p:txBody>
        </p:sp>
      </p:grpSp>
      <p:sp>
        <p:nvSpPr>
          <p:cNvPr id="189" name="Freeform 24"/>
          <p:cNvSpPr>
            <a:spLocks noChangeArrowheads="1"/>
          </p:cNvSpPr>
          <p:nvPr/>
        </p:nvSpPr>
        <p:spPr bwMode="auto">
          <a:xfrm>
            <a:off x="4451571" y="8443352"/>
            <a:ext cx="442921" cy="4154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93" name="Flussdiagramm: Prozess 77"/>
          <p:cNvSpPr>
            <a:spLocks noChangeArrowheads="1"/>
          </p:cNvSpPr>
          <p:nvPr/>
        </p:nvSpPr>
        <p:spPr bwMode="auto">
          <a:xfrm>
            <a:off x="96853" y="4395940"/>
            <a:ext cx="1399638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Fehlende Materialien ergänzen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13" name="Gruppieren 12"/>
          <p:cNvGrpSpPr/>
          <p:nvPr/>
        </p:nvGrpSpPr>
        <p:grpSpPr>
          <a:xfrm>
            <a:off x="1412741" y="243191"/>
            <a:ext cx="2224165" cy="476656"/>
            <a:chOff x="1268905" y="243191"/>
            <a:chExt cx="2224165" cy="476656"/>
          </a:xfrm>
        </p:grpSpPr>
        <p:sp>
          <p:nvSpPr>
            <p:cNvPr id="2" name="Abgerundetes Rechteck 1"/>
            <p:cNvSpPr/>
            <p:nvPr/>
          </p:nvSpPr>
          <p:spPr>
            <a:xfrm>
              <a:off x="1268905" y="243191"/>
              <a:ext cx="2224165" cy="476656"/>
            </a:xfrm>
            <a:prstGeom prst="round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3" name="Textfeld 2"/>
            <p:cNvSpPr txBox="1"/>
            <p:nvPr/>
          </p:nvSpPr>
          <p:spPr>
            <a:xfrm>
              <a:off x="1567699" y="312242"/>
              <a:ext cx="1593706" cy="338554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Durchführung der COVID-19-</a:t>
              </a:r>
            </a:p>
            <a:p>
              <a:pPr algn="ctr"/>
              <a:r>
                <a:rPr lang="de-DE" sz="8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Schutzimpfungen planen</a:t>
              </a:r>
              <a:endParaRPr lang="de-DE" sz="8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48" name="Gruppieren 47"/>
          <p:cNvGrpSpPr/>
          <p:nvPr/>
        </p:nvGrpSpPr>
        <p:grpSpPr>
          <a:xfrm>
            <a:off x="1404433" y="6227791"/>
            <a:ext cx="2240778" cy="763200"/>
            <a:chOff x="1260599" y="5750588"/>
            <a:chExt cx="2232469" cy="763200"/>
          </a:xfrm>
        </p:grpSpPr>
        <p:sp>
          <p:nvSpPr>
            <p:cNvPr id="49" name="Raute 48"/>
            <p:cNvSpPr/>
            <p:nvPr/>
          </p:nvSpPr>
          <p:spPr>
            <a:xfrm>
              <a:off x="1260599" y="5750588"/>
              <a:ext cx="2232469" cy="76320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50" name="Textfeld 49"/>
            <p:cNvSpPr txBox="1"/>
            <p:nvPr/>
          </p:nvSpPr>
          <p:spPr>
            <a:xfrm>
              <a:off x="1492338" y="5963533"/>
              <a:ext cx="1760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Aufklärungsgespräch hat</a:t>
              </a:r>
            </a:p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stattgefunden?</a:t>
              </a:r>
              <a:endParaRPr lang="de-D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34" name="Gerade Verbindung mit Pfeil 33"/>
          <p:cNvCxnSpPr>
            <a:stCxn id="69" idx="2"/>
            <a:endCxn id="5" idx="0"/>
          </p:cNvCxnSpPr>
          <p:nvPr/>
        </p:nvCxnSpPr>
        <p:spPr>
          <a:xfrm flipH="1">
            <a:off x="2520670" y="3148908"/>
            <a:ext cx="5602" cy="68827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Gruppieren 62"/>
          <p:cNvGrpSpPr/>
          <p:nvPr/>
        </p:nvGrpSpPr>
        <p:grpSpPr>
          <a:xfrm>
            <a:off x="1404433" y="7357424"/>
            <a:ext cx="2240778" cy="763200"/>
            <a:chOff x="1260599" y="5750588"/>
            <a:chExt cx="2232469" cy="763200"/>
          </a:xfrm>
        </p:grpSpPr>
        <p:sp>
          <p:nvSpPr>
            <p:cNvPr id="64" name="Raute 63"/>
            <p:cNvSpPr/>
            <p:nvPr/>
          </p:nvSpPr>
          <p:spPr>
            <a:xfrm>
              <a:off x="1260599" y="5750588"/>
              <a:ext cx="2232469" cy="763200"/>
            </a:xfrm>
            <a:prstGeom prst="diamond">
              <a:avLst/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 dirty="0"/>
            </a:p>
          </p:txBody>
        </p:sp>
        <p:sp>
          <p:nvSpPr>
            <p:cNvPr id="65" name="Textfeld 64"/>
            <p:cNvSpPr txBox="1"/>
            <p:nvPr/>
          </p:nvSpPr>
          <p:spPr>
            <a:xfrm>
              <a:off x="1492338" y="5963533"/>
              <a:ext cx="1760686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Einwilligungserklärung </a:t>
              </a:r>
            </a:p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liegt vor?</a:t>
              </a:r>
              <a:endParaRPr lang="de-D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8" name="Gerade Verbindung mit Pfeil 7"/>
          <p:cNvCxnSpPr>
            <a:stCxn id="2" idx="2"/>
            <a:endCxn id="114" idx="0"/>
          </p:cNvCxnSpPr>
          <p:nvPr/>
        </p:nvCxnSpPr>
        <p:spPr>
          <a:xfrm flipH="1">
            <a:off x="2522747" y="719847"/>
            <a:ext cx="2077" cy="17895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Gerade Verbindung mit Pfeil 17"/>
          <p:cNvCxnSpPr>
            <a:stCxn id="114" idx="2"/>
            <a:endCxn id="70" idx="0"/>
          </p:cNvCxnSpPr>
          <p:nvPr/>
        </p:nvCxnSpPr>
        <p:spPr>
          <a:xfrm>
            <a:off x="2522747" y="1330599"/>
            <a:ext cx="4153" cy="6761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mit Pfeil 19"/>
          <p:cNvCxnSpPr>
            <a:stCxn id="5" idx="2"/>
            <a:endCxn id="67" idx="0"/>
          </p:cNvCxnSpPr>
          <p:nvPr/>
        </p:nvCxnSpPr>
        <p:spPr>
          <a:xfrm>
            <a:off x="2520670" y="4268980"/>
            <a:ext cx="0" cy="5084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winkelter Verbinder 30"/>
          <p:cNvCxnSpPr>
            <a:endCxn id="5" idx="1"/>
          </p:cNvCxnSpPr>
          <p:nvPr/>
        </p:nvCxnSpPr>
        <p:spPr>
          <a:xfrm rot="5400000" flipH="1" flipV="1">
            <a:off x="1001041" y="3992547"/>
            <a:ext cx="342860" cy="46392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mit Pfeil 51"/>
          <p:cNvCxnSpPr>
            <a:stCxn id="7" idx="2"/>
          </p:cNvCxnSpPr>
          <p:nvPr/>
        </p:nvCxnSpPr>
        <p:spPr>
          <a:xfrm>
            <a:off x="2524821" y="9696124"/>
            <a:ext cx="4154" cy="28269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Flussdiagramm: Dokument 81"/>
          <p:cNvSpPr/>
          <p:nvPr/>
        </p:nvSpPr>
        <p:spPr>
          <a:xfrm>
            <a:off x="3074128" y="3042980"/>
            <a:ext cx="1026704" cy="71032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SOP</a:t>
            </a:r>
          </a:p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Vorbereitung des</a:t>
            </a:r>
          </a:p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Impfstoffs zur</a:t>
            </a:r>
          </a:p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Applikation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4" name="Flussdiagramm: Dokument 83"/>
          <p:cNvSpPr/>
          <p:nvPr/>
        </p:nvSpPr>
        <p:spPr>
          <a:xfrm>
            <a:off x="3073640" y="1243061"/>
            <a:ext cx="1026704" cy="710323"/>
          </a:xfrm>
          <a:prstGeom prst="flowChartDocumen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Versorgung mit COVID-19-Impfstoffen</a:t>
            </a:r>
            <a:endParaRPr lang="de-DE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55" name="Gerader Verbinder 54"/>
          <p:cNvCxnSpPr>
            <a:stCxn id="2" idx="3"/>
          </p:cNvCxnSpPr>
          <p:nvPr/>
        </p:nvCxnSpPr>
        <p:spPr>
          <a:xfrm flipV="1">
            <a:off x="3636906" y="480291"/>
            <a:ext cx="858304" cy="1228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r Verbinder 56"/>
          <p:cNvCxnSpPr>
            <a:stCxn id="69" idx="3"/>
          </p:cNvCxnSpPr>
          <p:nvPr/>
        </p:nvCxnSpPr>
        <p:spPr>
          <a:xfrm>
            <a:off x="3636904" y="2933008"/>
            <a:ext cx="806357" cy="3119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r Verbinder 58"/>
          <p:cNvCxnSpPr>
            <a:stCxn id="67" idx="3"/>
          </p:cNvCxnSpPr>
          <p:nvPr/>
        </p:nvCxnSpPr>
        <p:spPr>
          <a:xfrm>
            <a:off x="3636904" y="5159021"/>
            <a:ext cx="806357" cy="6450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Gerader Verbinder 60"/>
          <p:cNvCxnSpPr>
            <a:stCxn id="64" idx="3"/>
          </p:cNvCxnSpPr>
          <p:nvPr/>
        </p:nvCxnSpPr>
        <p:spPr>
          <a:xfrm flipV="1">
            <a:off x="3645211" y="7732062"/>
            <a:ext cx="790961" cy="6962"/>
          </a:xfrm>
          <a:prstGeom prst="line">
            <a:avLst/>
          </a:prstGeom>
          <a:ln>
            <a:solidFill>
              <a:schemeClr val="bg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feld 67"/>
          <p:cNvSpPr txBox="1"/>
          <p:nvPr/>
        </p:nvSpPr>
        <p:spPr>
          <a:xfrm>
            <a:off x="2398367" y="8177155"/>
            <a:ext cx="25359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ja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74" name="Gerader Verbinder 73"/>
          <p:cNvCxnSpPr>
            <a:stCxn id="64" idx="2"/>
            <a:endCxn id="68" idx="0"/>
          </p:cNvCxnSpPr>
          <p:nvPr/>
        </p:nvCxnSpPr>
        <p:spPr>
          <a:xfrm>
            <a:off x="2524822" y="8120624"/>
            <a:ext cx="343" cy="565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Gerade Verbindung mit Pfeil 75"/>
          <p:cNvCxnSpPr>
            <a:stCxn id="68" idx="2"/>
            <a:endCxn id="6" idx="0"/>
          </p:cNvCxnSpPr>
          <p:nvPr/>
        </p:nvCxnSpPr>
        <p:spPr>
          <a:xfrm flipH="1">
            <a:off x="2524823" y="8377210"/>
            <a:ext cx="342" cy="5653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Textfeld 86"/>
          <p:cNvSpPr txBox="1"/>
          <p:nvPr/>
        </p:nvSpPr>
        <p:spPr>
          <a:xfrm>
            <a:off x="1429534" y="7050754"/>
            <a:ext cx="2198881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aufgeklärt und impffähig</a:t>
            </a:r>
          </a:p>
        </p:txBody>
      </p:sp>
      <p:cxnSp>
        <p:nvCxnSpPr>
          <p:cNvPr id="89" name="Gerader Verbinder 88"/>
          <p:cNvCxnSpPr>
            <a:stCxn id="49" idx="2"/>
            <a:endCxn id="87" idx="0"/>
          </p:cNvCxnSpPr>
          <p:nvPr/>
        </p:nvCxnSpPr>
        <p:spPr>
          <a:xfrm>
            <a:off x="2524822" y="6990991"/>
            <a:ext cx="4153" cy="597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1" name="Gerade Verbindung mit Pfeil 90"/>
          <p:cNvCxnSpPr>
            <a:stCxn id="87" idx="2"/>
            <a:endCxn id="64" idx="0"/>
          </p:cNvCxnSpPr>
          <p:nvPr/>
        </p:nvCxnSpPr>
        <p:spPr>
          <a:xfrm flipH="1">
            <a:off x="2524822" y="7250809"/>
            <a:ext cx="4153" cy="10661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3" name="Textfeld 112"/>
          <p:cNvSpPr txBox="1"/>
          <p:nvPr/>
        </p:nvSpPr>
        <p:spPr>
          <a:xfrm>
            <a:off x="2217526" y="5771150"/>
            <a:ext cx="606256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vollständig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16" name="Gerader Verbinder 115"/>
          <p:cNvCxnSpPr>
            <a:stCxn id="67" idx="2"/>
            <a:endCxn id="113" idx="0"/>
          </p:cNvCxnSpPr>
          <p:nvPr/>
        </p:nvCxnSpPr>
        <p:spPr>
          <a:xfrm flipH="1">
            <a:off x="2520654" y="5540621"/>
            <a:ext cx="16" cy="23052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Gerade Verbindung mit Pfeil 117"/>
          <p:cNvCxnSpPr>
            <a:stCxn id="113" idx="2"/>
            <a:endCxn id="49" idx="0"/>
          </p:cNvCxnSpPr>
          <p:nvPr/>
        </p:nvCxnSpPr>
        <p:spPr>
          <a:xfrm>
            <a:off x="2520654" y="5971205"/>
            <a:ext cx="4168" cy="25658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9" name="Gruppieren 128"/>
          <p:cNvGrpSpPr/>
          <p:nvPr/>
        </p:nvGrpSpPr>
        <p:grpSpPr>
          <a:xfrm>
            <a:off x="96853" y="8238794"/>
            <a:ext cx="1050288" cy="788441"/>
            <a:chOff x="85658" y="6781928"/>
            <a:chExt cx="1050288" cy="788441"/>
          </a:xfrm>
        </p:grpSpPr>
        <p:sp>
          <p:nvSpPr>
            <p:cNvPr id="127" name="Rechteck 126"/>
            <p:cNvSpPr/>
            <p:nvPr/>
          </p:nvSpPr>
          <p:spPr>
            <a:xfrm>
              <a:off x="96853" y="6810068"/>
              <a:ext cx="1039093" cy="760301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de-DE"/>
            </a:p>
          </p:txBody>
        </p:sp>
        <p:sp>
          <p:nvSpPr>
            <p:cNvPr id="128" name="Textfeld 127"/>
            <p:cNvSpPr txBox="1"/>
            <p:nvPr/>
          </p:nvSpPr>
          <p:spPr>
            <a:xfrm>
              <a:off x="85658" y="6781928"/>
              <a:ext cx="1050288" cy="78483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Einwilligungs-</a:t>
              </a:r>
            </a:p>
            <a:p>
              <a:pPr algn="ctr"/>
              <a:r>
                <a:rPr lang="de-DE" sz="900" b="1" dirty="0" err="1" smtClean="0">
                  <a:latin typeface="Arial" panose="020B0604020202020204" pitchFamily="34" charset="0"/>
                  <a:cs typeface="Arial" panose="020B0604020202020204" pitchFamily="34" charset="0"/>
                </a:rPr>
                <a:t>erklärung</a:t>
              </a:r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vom</a:t>
              </a:r>
            </a:p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Patienten</a:t>
              </a:r>
            </a:p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unterschreiben</a:t>
              </a:r>
            </a:p>
            <a:p>
              <a:pPr algn="ctr"/>
              <a:r>
                <a:rPr lang="de-DE" sz="9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lassen</a:t>
              </a:r>
              <a:endParaRPr lang="de-DE" sz="9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31" name="Gerader Verbinder 130"/>
          <p:cNvCxnSpPr>
            <a:stCxn id="64" idx="1"/>
          </p:cNvCxnSpPr>
          <p:nvPr/>
        </p:nvCxnSpPr>
        <p:spPr>
          <a:xfrm flipH="1" flipV="1">
            <a:off x="1044751" y="7736127"/>
            <a:ext cx="359682" cy="289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2" name="Textfeld 131"/>
          <p:cNvSpPr txBox="1"/>
          <p:nvPr/>
        </p:nvSpPr>
        <p:spPr>
          <a:xfrm>
            <a:off x="747807" y="7636099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34" name="Gewinkelter Verbinder 133"/>
          <p:cNvCxnSpPr>
            <a:stCxn id="132" idx="1"/>
            <a:endCxn id="128" idx="0"/>
          </p:cNvCxnSpPr>
          <p:nvPr/>
        </p:nvCxnSpPr>
        <p:spPr>
          <a:xfrm rot="10800000" flipV="1">
            <a:off x="621997" y="7736126"/>
            <a:ext cx="125810" cy="502667"/>
          </a:xfrm>
          <a:prstGeom prst="bentConnector2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7" name="Gerade Verbindung mit Pfeil 136"/>
          <p:cNvCxnSpPr>
            <a:stCxn id="127" idx="3"/>
            <a:endCxn id="6" idx="1"/>
          </p:cNvCxnSpPr>
          <p:nvPr/>
        </p:nvCxnSpPr>
        <p:spPr>
          <a:xfrm>
            <a:off x="1147141" y="8647085"/>
            <a:ext cx="257294" cy="255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4" name="Textfeld 143"/>
          <p:cNvSpPr txBox="1"/>
          <p:nvPr/>
        </p:nvSpPr>
        <p:spPr>
          <a:xfrm>
            <a:off x="724423" y="6509363"/>
            <a:ext cx="35298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nein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1" name="Gerader Verbinder 140"/>
          <p:cNvCxnSpPr>
            <a:stCxn id="49" idx="1"/>
            <a:endCxn id="144" idx="3"/>
          </p:cNvCxnSpPr>
          <p:nvPr/>
        </p:nvCxnSpPr>
        <p:spPr>
          <a:xfrm flipH="1">
            <a:off x="1077405" y="6609391"/>
            <a:ext cx="32702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mit Pfeil 146"/>
          <p:cNvCxnSpPr>
            <a:stCxn id="144" idx="0"/>
            <a:endCxn id="85" idx="2"/>
          </p:cNvCxnSpPr>
          <p:nvPr/>
        </p:nvCxnSpPr>
        <p:spPr>
          <a:xfrm flipV="1">
            <a:off x="900914" y="6304345"/>
            <a:ext cx="0" cy="20501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2" name="Textfeld 151"/>
          <p:cNvSpPr txBox="1"/>
          <p:nvPr/>
        </p:nvSpPr>
        <p:spPr>
          <a:xfrm>
            <a:off x="444612" y="5059206"/>
            <a:ext cx="705642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unvollständig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9" name="Gerader Verbinder 148"/>
          <p:cNvCxnSpPr>
            <a:stCxn id="67" idx="1"/>
            <a:endCxn id="152" idx="3"/>
          </p:cNvCxnSpPr>
          <p:nvPr/>
        </p:nvCxnSpPr>
        <p:spPr>
          <a:xfrm flipH="1">
            <a:off x="1150254" y="5159021"/>
            <a:ext cx="254181" cy="21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Gerade Verbindung mit Pfeil 150"/>
          <p:cNvCxnSpPr>
            <a:stCxn id="152" idx="0"/>
            <a:endCxn id="93" idx="2"/>
          </p:cNvCxnSpPr>
          <p:nvPr/>
        </p:nvCxnSpPr>
        <p:spPr>
          <a:xfrm flipH="1" flipV="1">
            <a:off x="796672" y="4827740"/>
            <a:ext cx="761" cy="231466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0747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lussdiagramm: Prozess 77"/>
          <p:cNvSpPr>
            <a:spLocks noChangeArrowheads="1"/>
          </p:cNvSpPr>
          <p:nvPr/>
        </p:nvSpPr>
        <p:spPr bwMode="auto">
          <a:xfrm>
            <a:off x="644234" y="853297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 impfbereit machen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Flussdiagramm: Prozess 77"/>
          <p:cNvSpPr>
            <a:spLocks noChangeArrowheads="1"/>
          </p:cNvSpPr>
          <p:nvPr/>
        </p:nvSpPr>
        <p:spPr bwMode="auto">
          <a:xfrm>
            <a:off x="644240" y="1817725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Impfstoffs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lussdiagramm: Prozess 77"/>
          <p:cNvSpPr>
            <a:spLocks noChangeArrowheads="1"/>
          </p:cNvSpPr>
          <p:nvPr/>
        </p:nvSpPr>
        <p:spPr bwMode="auto">
          <a:xfrm>
            <a:off x="637954" y="2775915"/>
            <a:ext cx="202240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Flussdiagramm: Prozess 77"/>
          <p:cNvSpPr>
            <a:spLocks noChangeArrowheads="1"/>
          </p:cNvSpPr>
          <p:nvPr/>
        </p:nvSpPr>
        <p:spPr bwMode="auto">
          <a:xfrm>
            <a:off x="655409" y="3735618"/>
            <a:ext cx="2005096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Flussdiagramm: Prozess 77"/>
          <p:cNvSpPr>
            <a:spLocks noChangeArrowheads="1"/>
          </p:cNvSpPr>
          <p:nvPr/>
        </p:nvSpPr>
        <p:spPr bwMode="auto">
          <a:xfrm>
            <a:off x="655409" y="4695321"/>
            <a:ext cx="2011773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Flussdiagramm: Prozess 77"/>
          <p:cNvSpPr>
            <a:spLocks noChangeArrowheads="1"/>
          </p:cNvSpPr>
          <p:nvPr/>
        </p:nvSpPr>
        <p:spPr bwMode="auto">
          <a:xfrm>
            <a:off x="644254" y="6368803"/>
            <a:ext cx="2016125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Flussdiagramm: Prozess 77"/>
          <p:cNvSpPr>
            <a:spLocks noChangeArrowheads="1"/>
          </p:cNvSpPr>
          <p:nvPr/>
        </p:nvSpPr>
        <p:spPr bwMode="auto">
          <a:xfrm>
            <a:off x="3283127" y="8211162"/>
            <a:ext cx="3305187" cy="431800"/>
          </a:xfrm>
          <a:prstGeom prst="flowChart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Bei Schwindel oder Unwohlsein auf die Liege legen;</a:t>
            </a:r>
          </a:p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ggf. Notfallmaßnahmen  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Raute 10"/>
          <p:cNvSpPr/>
          <p:nvPr/>
        </p:nvSpPr>
        <p:spPr>
          <a:xfrm>
            <a:off x="655409" y="8045462"/>
            <a:ext cx="1993921" cy="763200"/>
          </a:xfrm>
          <a:prstGeom prst="diamond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sp>
        <p:nvSpPr>
          <p:cNvPr id="12" name="Flussdiagramm: Alternativer Prozess 43"/>
          <p:cNvSpPr>
            <a:spLocks noChangeArrowheads="1"/>
          </p:cNvSpPr>
          <p:nvPr/>
        </p:nvSpPr>
        <p:spPr bwMode="auto">
          <a:xfrm>
            <a:off x="644234" y="9158609"/>
            <a:ext cx="2016145" cy="555268"/>
          </a:xfrm>
          <a:prstGeom prst="flowChartAlternateProcess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anchor="ctr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de-DE" alt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säubern und desinfizieren und Verbrauchsmaterial auffüllen  </a:t>
            </a:r>
            <a:endParaRPr lang="de-DE" alt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1028482" y="8311646"/>
            <a:ext cx="1247775" cy="230832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de-DE" sz="9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Patientenbefinden?</a:t>
            </a:r>
            <a:endParaRPr lang="de-DE" sz="9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Gerader Verbinder 13"/>
          <p:cNvCxnSpPr>
            <a:stCxn id="2" idx="3"/>
          </p:cNvCxnSpPr>
          <p:nvPr/>
        </p:nvCxnSpPr>
        <p:spPr>
          <a:xfrm flipV="1">
            <a:off x="2660359" y="1068789"/>
            <a:ext cx="878759" cy="408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reeform 24"/>
          <p:cNvSpPr>
            <a:spLocks noChangeArrowheads="1"/>
          </p:cNvSpPr>
          <p:nvPr/>
        </p:nvSpPr>
        <p:spPr bwMode="auto">
          <a:xfrm>
            <a:off x="3546809" y="683586"/>
            <a:ext cx="461963" cy="785198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18" name="Gerader Verbinder 17"/>
          <p:cNvCxnSpPr>
            <a:stCxn id="3" idx="3"/>
          </p:cNvCxnSpPr>
          <p:nvPr/>
        </p:nvCxnSpPr>
        <p:spPr>
          <a:xfrm>
            <a:off x="2660365" y="2033625"/>
            <a:ext cx="885604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feld 19"/>
          <p:cNvSpPr txBox="1"/>
          <p:nvPr/>
        </p:nvSpPr>
        <p:spPr>
          <a:xfrm>
            <a:off x="3502256" y="653027"/>
            <a:ext cx="3409950" cy="8463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Kapitel 12.1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Patient impfbereit machen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Patient auf die Liege bzw. den Stuhl setzen oder legen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Oberarm auswählen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mit geeignetem Hautdesinfektionsmittel desinfizieren (sprühen,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wischen, sprühen)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Desinfektionsmittel vollständig abtrocknen 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Freeform 24"/>
          <p:cNvSpPr>
            <a:spLocks noChangeArrowheads="1"/>
          </p:cNvSpPr>
          <p:nvPr/>
        </p:nvSpPr>
        <p:spPr bwMode="auto">
          <a:xfrm>
            <a:off x="3543127" y="1679789"/>
            <a:ext cx="461963" cy="891604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2" name="Freeform 24"/>
          <p:cNvSpPr>
            <a:spLocks noChangeArrowheads="1"/>
          </p:cNvSpPr>
          <p:nvPr/>
        </p:nvSpPr>
        <p:spPr bwMode="auto">
          <a:xfrm>
            <a:off x="3543127" y="2705157"/>
            <a:ext cx="461963" cy="58996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3" name="Gerader Verbinder 22"/>
          <p:cNvCxnSpPr/>
          <p:nvPr/>
        </p:nvCxnSpPr>
        <p:spPr>
          <a:xfrm flipV="1">
            <a:off x="2660360" y="2989911"/>
            <a:ext cx="885609" cy="332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>
            <a:off x="2649331" y="3943909"/>
            <a:ext cx="905114" cy="6837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hteck 25"/>
          <p:cNvSpPr/>
          <p:nvPr/>
        </p:nvSpPr>
        <p:spPr>
          <a:xfrm>
            <a:off x="3493186" y="1638729"/>
            <a:ext cx="377825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12.2</a:t>
            </a: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Injektion des Impfstoffes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Arm locker herunterhängen/liegen lassen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i.m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. Applikation in den Deltamuskel (3 Querfinger breit – ohne Daumen – unterhalb der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Schulterhöhe senkrecht zur Hautoberfläche in die höchste Erhebung)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Kanüle ca. 2 cm tief einstechen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Aspirieren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Gleichmäßige und vollständige Injektion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Freeform 24"/>
          <p:cNvSpPr>
            <a:spLocks noChangeArrowheads="1"/>
          </p:cNvSpPr>
          <p:nvPr/>
        </p:nvSpPr>
        <p:spPr bwMode="auto">
          <a:xfrm>
            <a:off x="3542760" y="3641859"/>
            <a:ext cx="461963" cy="664859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28" name="Freeform 24"/>
          <p:cNvSpPr>
            <a:spLocks noChangeArrowheads="1"/>
          </p:cNvSpPr>
          <p:nvPr/>
        </p:nvSpPr>
        <p:spPr bwMode="auto">
          <a:xfrm>
            <a:off x="3554444" y="4398214"/>
            <a:ext cx="461963" cy="155985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cxnSp>
        <p:nvCxnSpPr>
          <p:cNvPr id="29" name="Gerader Verbinder 28"/>
          <p:cNvCxnSpPr/>
          <p:nvPr/>
        </p:nvCxnSpPr>
        <p:spPr>
          <a:xfrm>
            <a:off x="2660363" y="4950068"/>
            <a:ext cx="894082" cy="0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/>
          <p:cNvSpPr/>
          <p:nvPr/>
        </p:nvSpPr>
        <p:spPr>
          <a:xfrm>
            <a:off x="3493186" y="2686705"/>
            <a:ext cx="3778250" cy="63094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12.3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Nachsorge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Zellstofftupfer sanft auf die Einstichstelle drücken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Einstichstelle bei bestehender Blutung mit Wundschnellverband versorgen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Patient verbleibt 15 min unter Aufsicht in den Apothekenräumen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1" name="Gerader Verbinder 30"/>
          <p:cNvCxnSpPr/>
          <p:nvPr/>
        </p:nvCxnSpPr>
        <p:spPr>
          <a:xfrm>
            <a:off x="2660359" y="6595240"/>
            <a:ext cx="894086" cy="5001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hteck 31"/>
          <p:cNvSpPr/>
          <p:nvPr/>
        </p:nvSpPr>
        <p:spPr>
          <a:xfrm>
            <a:off x="3487828" y="3609314"/>
            <a:ext cx="377825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10.3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Entsorgung 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pritze mit Kanüle, benutze Tupfer und Einmalhandschuhe in gesondert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gekennzeichneten durchstichsicheren und Abfallbehälter für potenziell infektiöse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Abfälle mit Verletzungsgefahr entsorgen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Mülltrennung beachten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4" name="Freeform 24"/>
          <p:cNvSpPr>
            <a:spLocks noChangeArrowheads="1"/>
          </p:cNvSpPr>
          <p:nvPr/>
        </p:nvSpPr>
        <p:spPr bwMode="auto">
          <a:xfrm>
            <a:off x="3546054" y="6377956"/>
            <a:ext cx="461963" cy="457833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5" name="Freeform 24"/>
          <p:cNvSpPr>
            <a:spLocks noChangeArrowheads="1"/>
          </p:cNvSpPr>
          <p:nvPr/>
        </p:nvSpPr>
        <p:spPr bwMode="auto">
          <a:xfrm>
            <a:off x="3554445" y="9342783"/>
            <a:ext cx="327610" cy="200552"/>
          </a:xfrm>
          <a:custGeom>
            <a:avLst/>
            <a:gdLst>
              <a:gd name="T0" fmla="*/ 2147483646 w 689"/>
              <a:gd name="T1" fmla="*/ 0 h 3228"/>
              <a:gd name="T2" fmla="*/ 0 w 689"/>
              <a:gd name="T3" fmla="*/ 0 h 3228"/>
              <a:gd name="T4" fmla="*/ 0 w 689"/>
              <a:gd name="T5" fmla="*/ 2147483646 h 3228"/>
              <a:gd name="T6" fmla="*/ 2147483646 w 689"/>
              <a:gd name="T7" fmla="*/ 2147483646 h 3228"/>
              <a:gd name="T8" fmla="*/ 0 60000 65536"/>
              <a:gd name="T9" fmla="*/ 0 60000 65536"/>
              <a:gd name="T10" fmla="*/ 0 60000 65536"/>
              <a:gd name="T11" fmla="*/ 0 60000 65536"/>
              <a:gd name="T12" fmla="*/ 0 w 689"/>
              <a:gd name="T13" fmla="*/ 0 h 3228"/>
              <a:gd name="T14" fmla="*/ 689 w 689"/>
              <a:gd name="T15" fmla="*/ 3228 h 3228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689" h="3228">
                <a:moveTo>
                  <a:pt x="688" y="0"/>
                </a:moveTo>
                <a:lnTo>
                  <a:pt x="0" y="0"/>
                </a:lnTo>
                <a:lnTo>
                  <a:pt x="0" y="3227"/>
                </a:lnTo>
                <a:lnTo>
                  <a:pt x="688" y="3227"/>
                </a:lnTo>
              </a:path>
            </a:pathLst>
          </a:custGeom>
          <a:noFill/>
          <a:ln w="9525">
            <a:solidFill>
              <a:schemeClr val="bg2">
                <a:lumMod val="75000"/>
              </a:schemeClr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de-DE" dirty="0"/>
          </a:p>
        </p:txBody>
      </p:sp>
      <p:sp>
        <p:nvSpPr>
          <p:cNvPr id="36" name="Rechteck 35"/>
          <p:cNvSpPr/>
          <p:nvPr/>
        </p:nvSpPr>
        <p:spPr>
          <a:xfrm>
            <a:off x="3502256" y="4361037"/>
            <a:ext cx="3778250" cy="170816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Im Impfausweis/Impfbescheinigung des Patienten: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Datum der Impfung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Bezeichnung und Chargen-Bezeichnung des Impfstoffes (Vignette einkleben)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Impfung gegen COVID-19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und Anschrift der Apotheke (Stempel)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und Unterschrift des impfenden Apothekers</a:t>
            </a:r>
          </a:p>
          <a:p>
            <a:r>
              <a:rPr lang="de-DE" sz="700" u="sng" dirty="0" smtClean="0">
                <a:latin typeface="Arial" panose="020B0604020202020204" pitchFamily="34" charset="0"/>
                <a:cs typeface="Arial" panose="020B0604020202020204" pitchFamily="34" charset="0"/>
              </a:rPr>
              <a:t>Dokumentation in der Patientenakte: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Datum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der Impfung   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Bezeichnung und Chargen-Bezeichnung des Impfstoffes (Vignette einkleben)</a:t>
            </a: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Name der Krankheit, gegen die geimpft wurde 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- Name </a:t>
            </a:r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und Unterschrift des impfenden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Apothekers</a:t>
            </a:r>
          </a:p>
          <a:p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Aufbewahrung 10 Jahre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8" name="Rechteck 37"/>
          <p:cNvSpPr/>
          <p:nvPr/>
        </p:nvSpPr>
        <p:spPr>
          <a:xfrm>
            <a:off x="3484079" y="6337006"/>
            <a:ext cx="320858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sz="700" b="1" dirty="0">
                <a:latin typeface="Arial" panose="020B0604020202020204" pitchFamily="34" charset="0"/>
                <a:cs typeface="Arial" panose="020B0604020202020204" pitchFamily="34" charset="0"/>
              </a:rPr>
              <a:t>Kapitel </a:t>
            </a:r>
            <a:r>
              <a:rPr lang="de-DE" sz="700" b="1" dirty="0" smtClean="0">
                <a:latin typeface="Arial" panose="020B0604020202020204" pitchFamily="34" charset="0"/>
                <a:cs typeface="Arial" panose="020B0604020202020204" pitchFamily="34" charset="0"/>
              </a:rPr>
              <a:t>14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Impfsurveillance</a:t>
            </a:r>
            <a:endParaRPr lang="de-DE" sz="7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Verpflichtend nach jeder Impfung 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Meldung ans DIM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3493186" y="9337908"/>
            <a:ext cx="2684988" cy="2000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700" dirty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de-DE" sz="700" dirty="0" smtClean="0">
                <a:latin typeface="Arial" panose="020B0604020202020204" pitchFamily="34" charset="0"/>
                <a:cs typeface="Arial" panose="020B0604020202020204" pitchFamily="34" charset="0"/>
              </a:rPr>
              <a:t>Arbeitsbereich in einem einwandfreien Zustand hinterlassen </a:t>
            </a:r>
            <a:endParaRPr lang="de-DE" sz="7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41" name="Gerade Verbindung mit Pfeil 40"/>
          <p:cNvCxnSpPr>
            <a:endCxn id="2" idx="0"/>
          </p:cNvCxnSpPr>
          <p:nvPr/>
        </p:nvCxnSpPr>
        <p:spPr>
          <a:xfrm flipH="1">
            <a:off x="1652297" y="600667"/>
            <a:ext cx="6" cy="25263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Gerade Verbindung mit Pfeil 41"/>
          <p:cNvCxnSpPr>
            <a:stCxn id="2" idx="2"/>
            <a:endCxn id="3" idx="0"/>
          </p:cNvCxnSpPr>
          <p:nvPr/>
        </p:nvCxnSpPr>
        <p:spPr>
          <a:xfrm>
            <a:off x="1652297" y="1285097"/>
            <a:ext cx="6" cy="532628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Gerade Verbindung mit Pfeil 42"/>
          <p:cNvCxnSpPr>
            <a:stCxn id="3" idx="2"/>
            <a:endCxn id="4" idx="0"/>
          </p:cNvCxnSpPr>
          <p:nvPr/>
        </p:nvCxnSpPr>
        <p:spPr>
          <a:xfrm flipH="1">
            <a:off x="1649157" y="2249525"/>
            <a:ext cx="3146" cy="52639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/>
          <p:cNvCxnSpPr>
            <a:stCxn id="4" idx="2"/>
          </p:cNvCxnSpPr>
          <p:nvPr/>
        </p:nvCxnSpPr>
        <p:spPr>
          <a:xfrm flipH="1">
            <a:off x="1646783" y="3207715"/>
            <a:ext cx="2374" cy="40065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mit Pfeil 44"/>
          <p:cNvCxnSpPr>
            <a:stCxn id="5" idx="2"/>
            <a:endCxn id="6" idx="0"/>
          </p:cNvCxnSpPr>
          <p:nvPr/>
        </p:nvCxnSpPr>
        <p:spPr>
          <a:xfrm>
            <a:off x="1657957" y="4167418"/>
            <a:ext cx="3339" cy="527903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/>
          <p:cNvCxnSpPr>
            <a:stCxn id="6" idx="2"/>
            <a:endCxn id="7" idx="0"/>
          </p:cNvCxnSpPr>
          <p:nvPr/>
        </p:nvCxnSpPr>
        <p:spPr>
          <a:xfrm flipH="1">
            <a:off x="1652317" y="5127121"/>
            <a:ext cx="8979" cy="1241682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Gerade Verbindung mit Pfeil 46"/>
          <p:cNvCxnSpPr>
            <a:stCxn id="7" idx="2"/>
            <a:endCxn id="11" idx="0"/>
          </p:cNvCxnSpPr>
          <p:nvPr/>
        </p:nvCxnSpPr>
        <p:spPr>
          <a:xfrm>
            <a:off x="1652317" y="6800603"/>
            <a:ext cx="53" cy="124485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mit Pfeil 49"/>
          <p:cNvCxnSpPr>
            <a:stCxn id="11" idx="2"/>
            <a:endCxn id="12" idx="0"/>
          </p:cNvCxnSpPr>
          <p:nvPr/>
        </p:nvCxnSpPr>
        <p:spPr>
          <a:xfrm flipH="1">
            <a:off x="1652307" y="8808662"/>
            <a:ext cx="63" cy="349947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Gerader Verbinder 50"/>
          <p:cNvCxnSpPr>
            <a:stCxn id="12" idx="3"/>
          </p:cNvCxnSpPr>
          <p:nvPr/>
        </p:nvCxnSpPr>
        <p:spPr>
          <a:xfrm>
            <a:off x="2660379" y="9436243"/>
            <a:ext cx="894065" cy="6816"/>
          </a:xfrm>
          <a:prstGeom prst="line">
            <a:avLst/>
          </a:prstGeom>
          <a:ln>
            <a:solidFill>
              <a:schemeClr val="bg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feld 51"/>
          <p:cNvSpPr txBox="1"/>
          <p:nvPr/>
        </p:nvSpPr>
        <p:spPr>
          <a:xfrm>
            <a:off x="378823" y="209006"/>
            <a:ext cx="9957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Fortsetzung</a:t>
            </a:r>
            <a:endParaRPr lang="de-DE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0" name="Gerade Verbindung mit Pfeil 59"/>
          <p:cNvCxnSpPr>
            <a:stCxn id="11" idx="3"/>
            <a:endCxn id="10" idx="1"/>
          </p:cNvCxnSpPr>
          <p:nvPr/>
        </p:nvCxnSpPr>
        <p:spPr>
          <a:xfrm>
            <a:off x="2649330" y="8427062"/>
            <a:ext cx="633797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5628878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1126</Words>
  <Application>Microsoft Office PowerPoint</Application>
  <PresentationFormat>Benutzerdefiniert</PresentationFormat>
  <Paragraphs>233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Brüggemann, Britt</dc:creator>
  <cp:lastModifiedBy>Reimer, Elisabeth</cp:lastModifiedBy>
  <cp:revision>164</cp:revision>
  <dcterms:created xsi:type="dcterms:W3CDTF">2020-10-23T10:52:47Z</dcterms:created>
  <dcterms:modified xsi:type="dcterms:W3CDTF">2023-02-17T14:18:43Z</dcterms:modified>
</cp:coreProperties>
</file>