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59675" cy="10080625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5">
          <p15:clr>
            <a:srgbClr val="A4A3A4"/>
          </p15:clr>
        </p15:guide>
        <p15:guide id="2" pos="19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29"/>
  </p:normalViewPr>
  <p:slideViewPr>
    <p:cSldViewPr>
      <p:cViewPr varScale="1">
        <p:scale>
          <a:sx n="100" d="100"/>
          <a:sy n="100" d="100"/>
        </p:scale>
        <p:origin x="7038" y="84"/>
      </p:cViewPr>
      <p:guideLst>
        <p:guide orient="horz" pos="5125"/>
        <p:guide pos="1950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A1C25C3-60CA-0FA5-E8CD-609F733DDC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F919985-0D51-D507-9DAF-E7CB859C82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7C63CD8E-2A37-5D1D-C7ED-6F9883A827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72C3AAF3-8F33-D48A-E1E0-CBB561ECA5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91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3282711A-C7F0-411F-A087-659FD83A04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3E435F5-4999-9B2F-136A-AC35A637D0EB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2111375" y="954088"/>
            <a:ext cx="2573338" cy="34337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43B4937-D4E1-4350-15C4-34044DF17B7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2513" y="4722813"/>
            <a:ext cx="4697412" cy="381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0745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2515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8932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3705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3231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0688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9311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0468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646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9106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7142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">
            <a:extLst>
              <a:ext uri="{FF2B5EF4-FFF2-40B4-BE49-F238E27FC236}">
                <a16:creationId xmlns:a16="http://schemas.microsoft.com/office/drawing/2014/main" id="{F2C5A8E2-BE43-00EC-08A5-27D1F6FE0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50" y="4737100"/>
            <a:ext cx="1979613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Durchführung der Kontrollprobeneinzelmessung</a:t>
            </a:r>
          </a:p>
        </p:txBody>
      </p:sp>
      <p:sp>
        <p:nvSpPr>
          <p:cNvPr id="3075" name="Text Box 11">
            <a:extLst>
              <a:ext uri="{FF2B5EF4-FFF2-40B4-BE49-F238E27FC236}">
                <a16:creationId xmlns:a16="http://schemas.microsoft.com/office/drawing/2014/main" id="{2C5DB057-555C-F59E-688C-FC762CB20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50" y="6618288"/>
            <a:ext cx="1979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Ergebnisse im Rahmen der zulässigen Abweichung?</a:t>
            </a:r>
          </a:p>
        </p:txBody>
      </p:sp>
      <p:sp>
        <p:nvSpPr>
          <p:cNvPr id="3076" name="Line 45">
            <a:extLst>
              <a:ext uri="{FF2B5EF4-FFF2-40B4-BE49-F238E27FC236}">
                <a16:creationId xmlns:a16="http://schemas.microsoft.com/office/drawing/2014/main" id="{A66CC1CB-512A-7989-37C8-A69BDCAAA2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7" name="Line 47">
            <a:extLst>
              <a:ext uri="{FF2B5EF4-FFF2-40B4-BE49-F238E27FC236}">
                <a16:creationId xmlns:a16="http://schemas.microsoft.com/office/drawing/2014/main" id="{92372AF1-C75F-10B5-1E9A-39AA6E944E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078" name="Gerade Verbindung mit Pfeil 78">
            <a:extLst>
              <a:ext uri="{FF2B5EF4-FFF2-40B4-BE49-F238E27FC236}">
                <a16:creationId xmlns:a16="http://schemas.microsoft.com/office/drawing/2014/main" id="{4A8076E8-529D-C338-2957-24D988455656}"/>
              </a:ext>
            </a:extLst>
          </p:cNvPr>
          <p:cNvCxnSpPr>
            <a:cxnSpLocks noChangeShapeType="1"/>
            <a:endCxn id="3074" idx="0"/>
          </p:cNvCxnSpPr>
          <p:nvPr/>
        </p:nvCxnSpPr>
        <p:spPr bwMode="auto">
          <a:xfrm rot="16200000" flipH="1">
            <a:off x="2904331" y="4537869"/>
            <a:ext cx="390525" cy="7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Gerade Verbindung mit Pfeil 83">
            <a:extLst>
              <a:ext uri="{FF2B5EF4-FFF2-40B4-BE49-F238E27FC236}">
                <a16:creationId xmlns:a16="http://schemas.microsoft.com/office/drawing/2014/main" id="{2FCC4287-D3CA-EE9C-1EFE-2F6EC5902D25}"/>
              </a:ext>
            </a:extLst>
          </p:cNvPr>
          <p:cNvCxnSpPr>
            <a:cxnSpLocks noChangeShapeType="1"/>
            <a:stCxn id="3074" idx="2"/>
            <a:endCxn id="3115" idx="0"/>
          </p:cNvCxnSpPr>
          <p:nvPr/>
        </p:nvCxnSpPr>
        <p:spPr bwMode="auto">
          <a:xfrm rot="16200000" flipH="1">
            <a:off x="2845595" y="5364956"/>
            <a:ext cx="519112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0" name="Text Box 8">
            <a:extLst>
              <a:ext uri="{FF2B5EF4-FFF2-40B4-BE49-F238E27FC236}">
                <a16:creationId xmlns:a16="http://schemas.microsoft.com/office/drawing/2014/main" id="{299D5773-13EE-AF85-53E0-D656AC0F1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1889125"/>
            <a:ext cx="1979612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Prüfung der Lagerungsbedingungen und des Verfallsdatums der Teststreifen/ Testkassetten</a:t>
            </a:r>
          </a:p>
        </p:txBody>
      </p:sp>
      <p:cxnSp>
        <p:nvCxnSpPr>
          <p:cNvPr id="3081" name="Gerade Verbindung mit Pfeil 78">
            <a:extLst>
              <a:ext uri="{FF2B5EF4-FFF2-40B4-BE49-F238E27FC236}">
                <a16:creationId xmlns:a16="http://schemas.microsoft.com/office/drawing/2014/main" id="{96B5F45F-9378-4490-2C52-75B23A8D882F}"/>
              </a:ext>
            </a:extLst>
          </p:cNvPr>
          <p:cNvCxnSpPr>
            <a:cxnSpLocks noChangeShapeType="1"/>
            <a:stCxn id="3115" idx="2"/>
          </p:cNvCxnSpPr>
          <p:nvPr/>
        </p:nvCxnSpPr>
        <p:spPr bwMode="auto">
          <a:xfrm rot="16200000" flipH="1">
            <a:off x="2931318" y="6171407"/>
            <a:ext cx="360363" cy="6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Gerade Verbindung 110">
            <a:extLst>
              <a:ext uri="{FF2B5EF4-FFF2-40B4-BE49-F238E27FC236}">
                <a16:creationId xmlns:a16="http://schemas.microsoft.com/office/drawing/2014/main" id="{D23E069F-E1E0-F56B-CD07-E44016978B8D}"/>
              </a:ext>
            </a:extLst>
          </p:cNvPr>
          <p:cNvCxnSpPr>
            <a:cxnSpLocks noChangeShapeType="1"/>
            <a:stCxn id="3097" idx="3"/>
            <a:endCxn id="3099" idx="1"/>
          </p:cNvCxnSpPr>
          <p:nvPr/>
        </p:nvCxnSpPr>
        <p:spPr bwMode="auto">
          <a:xfrm flipV="1">
            <a:off x="4119563" y="8648700"/>
            <a:ext cx="5969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3" name="Text Box 5">
            <a:extLst>
              <a:ext uri="{FF2B5EF4-FFF2-40B4-BE49-F238E27FC236}">
                <a16:creationId xmlns:a16="http://schemas.microsoft.com/office/drawing/2014/main" id="{446EBED8-B587-D53F-8C0F-1C738F702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881063"/>
            <a:ext cx="19796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Systemkontrolle des Messgerätes zur Blutuntersuchung</a:t>
            </a:r>
          </a:p>
        </p:txBody>
      </p:sp>
      <p:sp>
        <p:nvSpPr>
          <p:cNvPr id="3084" name="Text Box 31">
            <a:extLst>
              <a:ext uri="{FF2B5EF4-FFF2-40B4-BE49-F238E27FC236}">
                <a16:creationId xmlns:a16="http://schemas.microsoft.com/office/drawing/2014/main" id="{C3FE5E04-F458-AB47-F211-5FA8436D1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754063"/>
            <a:ext cx="24114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Systemkontrolle im Rahmen der internen Qualitätssicherung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Kontrollprobeneinzelmessung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Für jedes Messgerät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Für jeden Analyten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Anzahl der Messungen je nach Anzahl der </a:t>
            </a:r>
            <a:br>
              <a:rPr lang="de-DE" altLang="de-DE" sz="700">
                <a:latin typeface="Arial" panose="020B0604020202020204" pitchFamily="34" charset="0"/>
              </a:rPr>
            </a:br>
            <a:r>
              <a:rPr lang="de-DE" altLang="de-DE" sz="700">
                <a:latin typeface="Arial" panose="020B0604020202020204" pitchFamily="34" charset="0"/>
              </a:rPr>
              <a:t>  Bestimmungen des Analyten pro Woche</a:t>
            </a:r>
          </a:p>
        </p:txBody>
      </p:sp>
      <p:cxnSp>
        <p:nvCxnSpPr>
          <p:cNvPr id="3085" name="Gerade Verbindung 100">
            <a:extLst>
              <a:ext uri="{FF2B5EF4-FFF2-40B4-BE49-F238E27FC236}">
                <a16:creationId xmlns:a16="http://schemas.microsoft.com/office/drawing/2014/main" id="{AB7E1F06-D414-E6E8-362A-9C3BBDC5805E}"/>
              </a:ext>
            </a:extLst>
          </p:cNvPr>
          <p:cNvCxnSpPr>
            <a:cxnSpLocks noChangeShapeType="1"/>
            <a:stCxn id="3083" idx="3"/>
            <a:endCxn id="3084" idx="1"/>
          </p:cNvCxnSpPr>
          <p:nvPr/>
        </p:nvCxnSpPr>
        <p:spPr bwMode="auto">
          <a:xfrm>
            <a:off x="4067175" y="1135063"/>
            <a:ext cx="649288" cy="47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6" name="Freeform 24">
            <a:extLst>
              <a:ext uri="{FF2B5EF4-FFF2-40B4-BE49-F238E27FC236}">
                <a16:creationId xmlns:a16="http://schemas.microsoft.com/office/drawing/2014/main" id="{497FA9F6-DC99-3A52-BBF9-1337A6AE8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8050" y="768350"/>
            <a:ext cx="563563" cy="7302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7" name="Text Box 8">
            <a:extLst>
              <a:ext uri="{FF2B5EF4-FFF2-40B4-BE49-F238E27FC236}">
                <a16:creationId xmlns:a16="http://schemas.microsoft.com/office/drawing/2014/main" id="{EB7D43A6-4F26-600C-8A5F-0175B8DA8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3282950"/>
            <a:ext cx="1193800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Teststreifen/ Testkassetten vernichten</a:t>
            </a:r>
          </a:p>
        </p:txBody>
      </p:sp>
      <p:cxnSp>
        <p:nvCxnSpPr>
          <p:cNvPr id="3088" name="Gerade Verbindung mit Pfeil 78">
            <a:extLst>
              <a:ext uri="{FF2B5EF4-FFF2-40B4-BE49-F238E27FC236}">
                <a16:creationId xmlns:a16="http://schemas.microsoft.com/office/drawing/2014/main" id="{775C0F28-9A05-7F08-3AAD-004A24981A9F}"/>
              </a:ext>
            </a:extLst>
          </p:cNvPr>
          <p:cNvCxnSpPr>
            <a:cxnSpLocks noChangeShapeType="1"/>
            <a:stCxn id="3083" idx="2"/>
            <a:endCxn id="3080" idx="0"/>
          </p:cNvCxnSpPr>
          <p:nvPr/>
        </p:nvCxnSpPr>
        <p:spPr bwMode="auto">
          <a:xfrm rot="5400000">
            <a:off x="2827338" y="1638300"/>
            <a:ext cx="50006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9" name="Text Box 8">
            <a:extLst>
              <a:ext uri="{FF2B5EF4-FFF2-40B4-BE49-F238E27FC236}">
                <a16:creationId xmlns:a16="http://schemas.microsoft.com/office/drawing/2014/main" id="{601CA4BB-5689-21A3-2F9A-94F3D574E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263" y="3867150"/>
            <a:ext cx="1966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Teststreifen/Test-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kassetten verwendbar?</a:t>
            </a:r>
          </a:p>
        </p:txBody>
      </p:sp>
      <p:cxnSp>
        <p:nvCxnSpPr>
          <p:cNvPr id="3090" name="Gerade Verbindung mit Pfeil 78">
            <a:extLst>
              <a:ext uri="{FF2B5EF4-FFF2-40B4-BE49-F238E27FC236}">
                <a16:creationId xmlns:a16="http://schemas.microsoft.com/office/drawing/2014/main" id="{19CB9BDE-E6CE-D853-F024-0D449845DDCC}"/>
              </a:ext>
            </a:extLst>
          </p:cNvPr>
          <p:cNvCxnSpPr>
            <a:cxnSpLocks noChangeShapeType="1"/>
            <a:stCxn id="3080" idx="2"/>
          </p:cNvCxnSpPr>
          <p:nvPr/>
        </p:nvCxnSpPr>
        <p:spPr bwMode="auto">
          <a:xfrm rot="16200000" flipH="1">
            <a:off x="2468563" y="3144838"/>
            <a:ext cx="1227137" cy="79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1" name="Freeform 24">
            <a:extLst>
              <a:ext uri="{FF2B5EF4-FFF2-40B4-BE49-F238E27FC236}">
                <a16:creationId xmlns:a16="http://schemas.microsoft.com/office/drawing/2014/main" id="{F6D6ABBB-4502-C181-9E78-FD1A7F557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113" y="4746625"/>
            <a:ext cx="563562" cy="36671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" name="Text Box 31">
            <a:extLst>
              <a:ext uri="{FF2B5EF4-FFF2-40B4-BE49-F238E27FC236}">
                <a16:creationId xmlns:a16="http://schemas.microsoft.com/office/drawing/2014/main" id="{69A3A13B-B0A1-F007-C75E-2B9494FCE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4730750"/>
            <a:ext cx="2411412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Kontrollprobeneinzelmessung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Wenn mgl. gebrauchsfertige Kontrollproben des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Messgeräteherstellers verwenden</a:t>
            </a:r>
          </a:p>
        </p:txBody>
      </p:sp>
      <p:cxnSp>
        <p:nvCxnSpPr>
          <p:cNvPr id="3093" name="Gerade Verbindung 100">
            <a:extLst>
              <a:ext uri="{FF2B5EF4-FFF2-40B4-BE49-F238E27FC236}">
                <a16:creationId xmlns:a16="http://schemas.microsoft.com/office/drawing/2014/main" id="{B54D2C2E-F6A6-0C30-B5F4-976DC8B5F49D}"/>
              </a:ext>
            </a:extLst>
          </p:cNvPr>
          <p:cNvCxnSpPr>
            <a:cxnSpLocks noChangeShapeType="1"/>
            <a:stCxn id="3074" idx="3"/>
            <a:endCxn id="3092" idx="1"/>
          </p:cNvCxnSpPr>
          <p:nvPr/>
        </p:nvCxnSpPr>
        <p:spPr bwMode="auto">
          <a:xfrm>
            <a:off x="4094163" y="4922838"/>
            <a:ext cx="622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4" name="Freeform 68">
            <a:extLst>
              <a:ext uri="{FF2B5EF4-FFF2-40B4-BE49-F238E27FC236}">
                <a16:creationId xmlns:a16="http://schemas.microsoft.com/office/drawing/2014/main" id="{85662FDA-4F56-766F-57B3-6C880AFD6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563" y="882650"/>
            <a:ext cx="1979612" cy="509588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5" name="Freeform 7">
            <a:extLst>
              <a:ext uri="{FF2B5EF4-FFF2-40B4-BE49-F238E27FC236}">
                <a16:creationId xmlns:a16="http://schemas.microsoft.com/office/drawing/2014/main" id="{47691075-D7F9-3478-9D19-7DF2F7394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3743325"/>
            <a:ext cx="1966912" cy="620713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6" name="Freeform 7">
            <a:extLst>
              <a:ext uri="{FF2B5EF4-FFF2-40B4-BE49-F238E27FC236}">
                <a16:creationId xmlns:a16="http://schemas.microsoft.com/office/drawing/2014/main" id="{63B2488D-64CB-989A-5812-6C97236CF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6354763"/>
            <a:ext cx="1979613" cy="912812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7" name="Text Box 10">
            <a:extLst>
              <a:ext uri="{FF2B5EF4-FFF2-40B4-BE49-F238E27FC236}">
                <a16:creationId xmlns:a16="http://schemas.microsoft.com/office/drawing/2014/main" id="{60B3350A-0CE6-46DA-5C20-5AD632B8F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9950" y="8534400"/>
            <a:ext cx="19796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Freigabe des Messgerätes</a:t>
            </a:r>
          </a:p>
        </p:txBody>
      </p:sp>
      <p:sp>
        <p:nvSpPr>
          <p:cNvPr id="3098" name="Text Box 10">
            <a:extLst>
              <a:ext uri="{FF2B5EF4-FFF2-40B4-BE49-F238E27FC236}">
                <a16:creationId xmlns:a16="http://schemas.microsoft.com/office/drawing/2014/main" id="{93C6EE8D-6D5A-2598-9F54-CED0B172A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" y="6523038"/>
            <a:ext cx="1314450" cy="554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000" b="1">
                <a:latin typeface="Arial" panose="020B0604020202020204" pitchFamily="34" charset="0"/>
              </a:rPr>
              <a:t>Messgerät sperren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Ursache suchen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Fehler beheben</a:t>
            </a:r>
          </a:p>
        </p:txBody>
      </p:sp>
      <p:sp>
        <p:nvSpPr>
          <p:cNvPr id="3099" name="Text Box 37">
            <a:extLst>
              <a:ext uri="{FF2B5EF4-FFF2-40B4-BE49-F238E27FC236}">
                <a16:creationId xmlns:a16="http://schemas.microsoft.com/office/drawing/2014/main" id="{4864A03C-1040-515A-8F01-DA92925DF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8456613"/>
            <a:ext cx="241141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Freigabe des Messgerätes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Messgerät kennzeichnen, z. B. mit grünem </a:t>
            </a:r>
            <a:br>
              <a:rPr lang="de-DE" altLang="de-DE" sz="700">
                <a:latin typeface="Arial" panose="020B0604020202020204" pitchFamily="34" charset="0"/>
              </a:rPr>
            </a:br>
            <a:r>
              <a:rPr lang="de-DE" altLang="de-DE" sz="700">
                <a:latin typeface="Arial" panose="020B0604020202020204" pitchFamily="34" charset="0"/>
              </a:rPr>
              <a:t>  Punkt und Datum</a:t>
            </a:r>
          </a:p>
        </p:txBody>
      </p:sp>
      <p:sp>
        <p:nvSpPr>
          <p:cNvPr id="3100" name="Freeform 24">
            <a:extLst>
              <a:ext uri="{FF2B5EF4-FFF2-40B4-BE49-F238E27FC236}">
                <a16:creationId xmlns:a16="http://schemas.microsoft.com/office/drawing/2014/main" id="{4BBB6D01-CB79-F11D-0590-C1650F57B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3288" y="8478838"/>
            <a:ext cx="542925" cy="3651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1" name="Text Box 53">
            <a:extLst>
              <a:ext uri="{FF2B5EF4-FFF2-40B4-BE49-F238E27FC236}">
                <a16:creationId xmlns:a16="http://schemas.microsoft.com/office/drawing/2014/main" id="{DB4D43F9-4D35-E05E-4786-9A7FE702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425" y="3795713"/>
            <a:ext cx="10842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Nein, nicht </a:t>
            </a:r>
            <a:br>
              <a:rPr lang="de-DE" altLang="de-DE" sz="600">
                <a:latin typeface="Arial" panose="020B0604020202020204" pitchFamily="34" charset="0"/>
              </a:rPr>
            </a:br>
            <a:r>
              <a:rPr lang="de-DE" altLang="de-DE" sz="600">
                <a:latin typeface="Arial" panose="020B0604020202020204" pitchFamily="34" charset="0"/>
              </a:rPr>
              <a:t>in Ordnung</a:t>
            </a:r>
          </a:p>
        </p:txBody>
      </p:sp>
      <p:sp>
        <p:nvSpPr>
          <p:cNvPr id="3102" name="Text Box 53">
            <a:extLst>
              <a:ext uri="{FF2B5EF4-FFF2-40B4-BE49-F238E27FC236}">
                <a16:creationId xmlns:a16="http://schemas.microsoft.com/office/drawing/2014/main" id="{64FE0778-9B89-F689-95F4-F353C0085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5600" y="6294438"/>
            <a:ext cx="10223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Nein, Ergebnisse außerhalb der zulässigen </a:t>
            </a:r>
            <a:br>
              <a:rPr lang="de-DE" altLang="de-DE" sz="600">
                <a:latin typeface="Arial" panose="020B0604020202020204" pitchFamily="34" charset="0"/>
              </a:rPr>
            </a:br>
            <a:r>
              <a:rPr lang="de-DE" altLang="de-DE" sz="600">
                <a:latin typeface="Arial" panose="020B0604020202020204" pitchFamily="34" charset="0"/>
              </a:rPr>
              <a:t>Abweichung</a:t>
            </a:r>
          </a:p>
        </p:txBody>
      </p:sp>
      <p:sp>
        <p:nvSpPr>
          <p:cNvPr id="3103" name="Text Box 53">
            <a:extLst>
              <a:ext uri="{FF2B5EF4-FFF2-40B4-BE49-F238E27FC236}">
                <a16:creationId xmlns:a16="http://schemas.microsoft.com/office/drawing/2014/main" id="{8925933D-B906-87CA-6E74-7BA12036C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7705725"/>
            <a:ext cx="10953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Ja, Ergebnis innerhalb der zulässigen Abweichung</a:t>
            </a:r>
          </a:p>
        </p:txBody>
      </p:sp>
      <p:sp>
        <p:nvSpPr>
          <p:cNvPr id="3104" name="Text Box 53">
            <a:extLst>
              <a:ext uri="{FF2B5EF4-FFF2-40B4-BE49-F238E27FC236}">
                <a16:creationId xmlns:a16="http://schemas.microsoft.com/office/drawing/2014/main" id="{506C1794-1169-E627-8593-2760BF088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3088" y="4379913"/>
            <a:ext cx="811212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Ja, verwendbar</a:t>
            </a:r>
          </a:p>
        </p:txBody>
      </p:sp>
      <p:cxnSp>
        <p:nvCxnSpPr>
          <p:cNvPr id="3105" name="Form 133">
            <a:extLst>
              <a:ext uri="{FF2B5EF4-FFF2-40B4-BE49-F238E27FC236}">
                <a16:creationId xmlns:a16="http://schemas.microsoft.com/office/drawing/2014/main" id="{73503F8E-57E2-26B3-F4C6-7BB802977FA5}"/>
              </a:ext>
            </a:extLst>
          </p:cNvPr>
          <p:cNvCxnSpPr>
            <a:cxnSpLocks noChangeShapeType="1"/>
            <a:stCxn id="3089" idx="1"/>
            <a:endCxn id="3087" idx="2"/>
          </p:cNvCxnSpPr>
          <p:nvPr/>
        </p:nvCxnSpPr>
        <p:spPr bwMode="auto">
          <a:xfrm rot="10800000">
            <a:off x="1028700" y="3790950"/>
            <a:ext cx="1071563" cy="261938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6" name="Gewinkelte Verbindung 135">
            <a:extLst>
              <a:ext uri="{FF2B5EF4-FFF2-40B4-BE49-F238E27FC236}">
                <a16:creationId xmlns:a16="http://schemas.microsoft.com/office/drawing/2014/main" id="{180CAAC7-43F9-D3F6-DA11-6768D15C719B}"/>
              </a:ext>
            </a:extLst>
          </p:cNvPr>
          <p:cNvCxnSpPr>
            <a:cxnSpLocks noChangeShapeType="1"/>
            <a:stCxn id="3113" idx="3"/>
            <a:endCxn id="3080" idx="1"/>
          </p:cNvCxnSpPr>
          <p:nvPr/>
        </p:nvCxnSpPr>
        <p:spPr bwMode="auto">
          <a:xfrm>
            <a:off x="1625600" y="2211388"/>
            <a:ext cx="461963" cy="158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7" name="Form 139">
            <a:extLst>
              <a:ext uri="{FF2B5EF4-FFF2-40B4-BE49-F238E27FC236}">
                <a16:creationId xmlns:a16="http://schemas.microsoft.com/office/drawing/2014/main" id="{4C4330E8-D977-7542-0DF5-09F929B499AE}"/>
              </a:ext>
            </a:extLst>
          </p:cNvPr>
          <p:cNvCxnSpPr>
            <a:cxnSpLocks noChangeShapeType="1"/>
            <a:stCxn id="3075" idx="1"/>
            <a:endCxn id="3098" idx="3"/>
          </p:cNvCxnSpPr>
          <p:nvPr/>
        </p:nvCxnSpPr>
        <p:spPr bwMode="auto">
          <a:xfrm rot="10800000">
            <a:off x="1844675" y="6800850"/>
            <a:ext cx="269875" cy="31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8" name="Form 141">
            <a:extLst>
              <a:ext uri="{FF2B5EF4-FFF2-40B4-BE49-F238E27FC236}">
                <a16:creationId xmlns:a16="http://schemas.microsoft.com/office/drawing/2014/main" id="{F3A9298C-F3CC-56D3-410D-A4914CC3BAF4}"/>
              </a:ext>
            </a:extLst>
          </p:cNvPr>
          <p:cNvCxnSpPr>
            <a:cxnSpLocks noChangeShapeType="1"/>
            <a:stCxn id="3098" idx="1"/>
            <a:endCxn id="3074" idx="1"/>
          </p:cNvCxnSpPr>
          <p:nvPr/>
        </p:nvCxnSpPr>
        <p:spPr bwMode="auto">
          <a:xfrm rot="10800000" flipH="1">
            <a:off x="530225" y="4922838"/>
            <a:ext cx="1584325" cy="1878012"/>
          </a:xfrm>
          <a:prstGeom prst="bentConnector3">
            <a:avLst>
              <a:gd name="adj1" fmla="val -14435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Textfeld 29">
            <a:extLst>
              <a:ext uri="{FF2B5EF4-FFF2-40B4-BE49-F238E27FC236}">
                <a16:creationId xmlns:a16="http://schemas.microsoft.com/office/drawing/2014/main" id="{F80CC437-4318-4327-48D1-CC4FF3D1740E}"/>
              </a:ext>
            </a:extLst>
          </p:cNvPr>
          <p:cNvSpPr txBox="1"/>
          <p:nvPr/>
        </p:nvSpPr>
        <p:spPr>
          <a:xfrm>
            <a:off x="438150" y="111125"/>
            <a:ext cx="6683375" cy="446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Systemkontrolle des Messgerätes im Rahmen der internen Qualitätskontrolle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Stand: 14.05.2024</a:t>
            </a:r>
          </a:p>
        </p:txBody>
      </p:sp>
      <p:sp>
        <p:nvSpPr>
          <p:cNvPr id="3110" name="Text Box 31">
            <a:extLst>
              <a:ext uri="{FF2B5EF4-FFF2-40B4-BE49-F238E27FC236}">
                <a16:creationId xmlns:a16="http://schemas.microsoft.com/office/drawing/2014/main" id="{D7FA726E-E788-5873-0457-B18DB4488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0113" y="2066925"/>
            <a:ext cx="2411412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Lagerungsbedingungen entsprechend den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Vorgaben des Herstellers</a:t>
            </a:r>
          </a:p>
        </p:txBody>
      </p:sp>
      <p:cxnSp>
        <p:nvCxnSpPr>
          <p:cNvPr id="3111" name="Gerade Verbindung 100">
            <a:extLst>
              <a:ext uri="{FF2B5EF4-FFF2-40B4-BE49-F238E27FC236}">
                <a16:creationId xmlns:a16="http://schemas.microsoft.com/office/drawing/2014/main" id="{CE1F90BE-19FE-7FEA-E122-51FF4955A65F}"/>
              </a:ext>
            </a:extLst>
          </p:cNvPr>
          <p:cNvCxnSpPr>
            <a:cxnSpLocks noChangeShapeType="1"/>
            <a:stCxn id="3080" idx="3"/>
            <a:endCxn id="3110" idx="1"/>
          </p:cNvCxnSpPr>
          <p:nvPr/>
        </p:nvCxnSpPr>
        <p:spPr bwMode="auto">
          <a:xfrm flipV="1">
            <a:off x="4067175" y="2209800"/>
            <a:ext cx="642938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2" name="Freeform 24">
            <a:extLst>
              <a:ext uri="{FF2B5EF4-FFF2-40B4-BE49-F238E27FC236}">
                <a16:creationId xmlns:a16="http://schemas.microsoft.com/office/drawing/2014/main" id="{CEC3486D-9C4E-98E6-C24E-2AACC4667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63" y="2082800"/>
            <a:ext cx="563562" cy="25558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13" name="Text Box 8">
            <a:extLst>
              <a:ext uri="{FF2B5EF4-FFF2-40B4-BE49-F238E27FC236}">
                <a16:creationId xmlns:a16="http://schemas.microsoft.com/office/drawing/2014/main" id="{92D7A7DA-AFE3-DA7E-F273-34F1B26E9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2025650"/>
            <a:ext cx="12001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Neue Teststreifen/ Testkassetten</a:t>
            </a:r>
          </a:p>
        </p:txBody>
      </p:sp>
      <p:cxnSp>
        <p:nvCxnSpPr>
          <p:cNvPr id="3114" name="Gerade Verbindung mit Pfeil 78">
            <a:extLst>
              <a:ext uri="{FF2B5EF4-FFF2-40B4-BE49-F238E27FC236}">
                <a16:creationId xmlns:a16="http://schemas.microsoft.com/office/drawing/2014/main" id="{A003B463-D07E-7FEC-2774-9D933A04E638}"/>
              </a:ext>
            </a:extLst>
          </p:cNvPr>
          <p:cNvCxnSpPr>
            <a:cxnSpLocks noChangeShapeType="1"/>
            <a:stCxn id="3087" idx="0"/>
            <a:endCxn id="3113" idx="2"/>
          </p:cNvCxnSpPr>
          <p:nvPr/>
        </p:nvCxnSpPr>
        <p:spPr bwMode="auto">
          <a:xfrm flipH="1" flipV="1">
            <a:off x="1025525" y="2395538"/>
            <a:ext cx="3175" cy="8874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5" name="Text Box 10">
            <a:extLst>
              <a:ext uri="{FF2B5EF4-FFF2-40B4-BE49-F238E27FC236}">
                <a16:creationId xmlns:a16="http://schemas.microsoft.com/office/drawing/2014/main" id="{4734A7B4-9137-F6CA-D654-320DE3A59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5626100"/>
            <a:ext cx="1979613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Dokumentation des Ergebnisses in der Qualitätskontrollkarte</a:t>
            </a:r>
          </a:p>
        </p:txBody>
      </p:sp>
      <p:sp>
        <p:nvSpPr>
          <p:cNvPr id="3116" name="Freeform 68">
            <a:extLst>
              <a:ext uri="{FF2B5EF4-FFF2-40B4-BE49-F238E27FC236}">
                <a16:creationId xmlns:a16="http://schemas.microsoft.com/office/drawing/2014/main" id="{7D279562-845B-BB56-61AF-7974C09BB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5" y="8478838"/>
            <a:ext cx="1979613" cy="363537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117" name="Gerade Verbindung mit Pfeil 78">
            <a:extLst>
              <a:ext uri="{FF2B5EF4-FFF2-40B4-BE49-F238E27FC236}">
                <a16:creationId xmlns:a16="http://schemas.microsoft.com/office/drawing/2014/main" id="{143B184E-C564-1226-F0B1-154C9B3DB46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520156" y="7870032"/>
            <a:ext cx="120491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8" name="Text Box 10">
            <a:extLst>
              <a:ext uri="{FF2B5EF4-FFF2-40B4-BE49-F238E27FC236}">
                <a16:creationId xmlns:a16="http://schemas.microsoft.com/office/drawing/2014/main" id="{1B4D6CA8-C057-EB9B-0BC4-BD0B6EA35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5278438"/>
            <a:ext cx="14970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000" b="1">
                <a:latin typeface="Arial" panose="020B0604020202020204" pitchFamily="34" charset="0"/>
              </a:rPr>
              <a:t>Arbeitshilfe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„</a:t>
            </a:r>
            <a:r>
              <a:rPr lang="de-DE" altLang="de-DE" sz="900">
                <a:latin typeface="Arial" panose="020B0604020202020204" pitchFamily="34" charset="0"/>
              </a:rPr>
              <a:t>Qualitätskontrollkarte zur internen Qualitäts-sicherung der Blutunter-suchungen der patienten-nahen Sofortdiagnostik“</a:t>
            </a:r>
          </a:p>
        </p:txBody>
      </p:sp>
      <p:sp>
        <p:nvSpPr>
          <p:cNvPr id="3119" name="Flussdiagramm: Dokument 83">
            <a:extLst>
              <a:ext uri="{FF2B5EF4-FFF2-40B4-BE49-F238E27FC236}">
                <a16:creationId xmlns:a16="http://schemas.microsoft.com/office/drawing/2014/main" id="{CBF1E08E-4D09-CC63-29F7-D399252D5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5260975"/>
            <a:ext cx="1460500" cy="1095375"/>
          </a:xfrm>
          <a:prstGeom prst="flowChartDocumen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cxnSp>
        <p:nvCxnSpPr>
          <p:cNvPr id="3120" name="Gerade Verbindung 100">
            <a:extLst>
              <a:ext uri="{FF2B5EF4-FFF2-40B4-BE49-F238E27FC236}">
                <a16:creationId xmlns:a16="http://schemas.microsoft.com/office/drawing/2014/main" id="{A7275B18-8DD9-8E3A-29ED-FB2130B4DF16}"/>
              </a:ext>
            </a:extLst>
          </p:cNvPr>
          <p:cNvCxnSpPr>
            <a:cxnSpLocks noChangeShapeType="1"/>
            <a:stCxn id="3115" idx="1"/>
            <a:endCxn id="3119" idx="3"/>
          </p:cNvCxnSpPr>
          <p:nvPr/>
        </p:nvCxnSpPr>
        <p:spPr bwMode="auto">
          <a:xfrm rot="10800000">
            <a:off x="1974850" y="5808663"/>
            <a:ext cx="1428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1" name="Text Box 31">
            <a:extLst>
              <a:ext uri="{FF2B5EF4-FFF2-40B4-BE49-F238E27FC236}">
                <a16:creationId xmlns:a16="http://schemas.microsoft.com/office/drawing/2014/main" id="{13775B69-348F-0F34-2E4B-B4D4DBDAB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225" y="5614988"/>
            <a:ext cx="2411413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Dokumentation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Dokumentation des Ergebnisses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Am Messplatz aufbewahren</a:t>
            </a:r>
          </a:p>
        </p:txBody>
      </p:sp>
      <p:sp>
        <p:nvSpPr>
          <p:cNvPr id="3122" name="Freeform 24">
            <a:extLst>
              <a:ext uri="{FF2B5EF4-FFF2-40B4-BE49-F238E27FC236}">
                <a16:creationId xmlns:a16="http://schemas.microsoft.com/office/drawing/2014/main" id="{35913E84-6846-DF44-D39B-3BEA31021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225" y="5624513"/>
            <a:ext cx="563563" cy="3651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123" name="Gerade Verbindung 100">
            <a:extLst>
              <a:ext uri="{FF2B5EF4-FFF2-40B4-BE49-F238E27FC236}">
                <a16:creationId xmlns:a16="http://schemas.microsoft.com/office/drawing/2014/main" id="{FD6C9451-F937-49B2-B0F9-2D9A1FCCFFD1}"/>
              </a:ext>
            </a:extLst>
          </p:cNvPr>
          <p:cNvCxnSpPr>
            <a:cxnSpLocks noChangeShapeType="1"/>
            <a:stCxn id="3115" idx="3"/>
            <a:endCxn id="3121" idx="1"/>
          </p:cNvCxnSpPr>
          <p:nvPr/>
        </p:nvCxnSpPr>
        <p:spPr bwMode="auto">
          <a:xfrm flipV="1">
            <a:off x="4097338" y="5807075"/>
            <a:ext cx="623887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4" name="Text Box 31">
            <a:extLst>
              <a:ext uri="{FF2B5EF4-FFF2-40B4-BE49-F238E27FC236}">
                <a16:creationId xmlns:a16="http://schemas.microsoft.com/office/drawing/2014/main" id="{9A702793-C0F9-9BB2-D45E-5B76CA5C2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0" y="6565900"/>
            <a:ext cx="241141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Zulässige Abweichung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Tabelle B1-2 a bis c, Spalte 3, RiliBÄK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Glucose 5,0%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Cholesterin gesamt 7,0%</a:t>
            </a:r>
          </a:p>
        </p:txBody>
      </p:sp>
      <p:cxnSp>
        <p:nvCxnSpPr>
          <p:cNvPr id="3125" name="Gerade Verbindung 100">
            <a:extLst>
              <a:ext uri="{FF2B5EF4-FFF2-40B4-BE49-F238E27FC236}">
                <a16:creationId xmlns:a16="http://schemas.microsoft.com/office/drawing/2014/main" id="{D55B0E74-6F92-EEF5-A005-366349F63BAE}"/>
              </a:ext>
            </a:extLst>
          </p:cNvPr>
          <p:cNvCxnSpPr>
            <a:cxnSpLocks noChangeShapeType="1"/>
            <a:stCxn id="3075" idx="3"/>
            <a:endCxn id="3124" idx="1"/>
          </p:cNvCxnSpPr>
          <p:nvPr/>
        </p:nvCxnSpPr>
        <p:spPr bwMode="auto">
          <a:xfrm>
            <a:off x="4094163" y="6804025"/>
            <a:ext cx="636587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6" name="Freeform 24">
            <a:extLst>
              <a:ext uri="{FF2B5EF4-FFF2-40B4-BE49-F238E27FC236}">
                <a16:creationId xmlns:a16="http://schemas.microsoft.com/office/drawing/2014/main" id="{097A9F04-3DFA-FD0F-314B-C87E7437C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63" y="6596063"/>
            <a:ext cx="563562" cy="40163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27" name="Text Box 31">
            <a:extLst>
              <a:ext uri="{FF2B5EF4-FFF2-40B4-BE49-F238E27FC236}">
                <a16:creationId xmlns:a16="http://schemas.microsoft.com/office/drawing/2014/main" id="{0F6086FC-D868-277D-8FE2-775C662D2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9163" y="7521575"/>
            <a:ext cx="2411412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Messgerät sperren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Messgerät kennzeichnen, z. B. mit rotem Punkt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Ursache der Abweichung beseitigen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Ggf. Patienten informieren</a:t>
            </a:r>
          </a:p>
        </p:txBody>
      </p:sp>
      <p:sp>
        <p:nvSpPr>
          <p:cNvPr id="3128" name="Freeform 24">
            <a:extLst>
              <a:ext uri="{FF2B5EF4-FFF2-40B4-BE49-F238E27FC236}">
                <a16:creationId xmlns:a16="http://schemas.microsoft.com/office/drawing/2014/main" id="{C3D27F2D-BA12-A340-490B-05BDEB73C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63" y="7559675"/>
            <a:ext cx="563562" cy="40163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Benutzerdefiniert</PresentationFormat>
  <Paragraphs>40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StarBats</vt:lpstr>
      <vt:lpstr>Standarddesign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Ahl, Peggy</dc:creator>
  <cp:lastModifiedBy>Reimer, Elisabeth</cp:lastModifiedBy>
  <cp:revision>110</cp:revision>
  <cp:lastPrinted>2018-07-09T14:20:21Z</cp:lastPrinted>
  <dcterms:created xsi:type="dcterms:W3CDTF">2002-12-09T13:29:54Z</dcterms:created>
  <dcterms:modified xsi:type="dcterms:W3CDTF">2024-05-08T12:08:14Z</dcterms:modified>
</cp:coreProperties>
</file>