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7559675" cy="10080625"/>
  <p:notesSz cx="7559675" cy="10691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2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100" d="100"/>
          <a:sy n="100" d="100"/>
        </p:scale>
        <p:origin x="7038" y="84"/>
      </p:cViewPr>
      <p:guideLst>
        <p:guide orient="horz" pos="5125"/>
        <p:guide pos="272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1BC3940-4C5D-AA9B-26D0-AAC384413E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5D5C0D9-E8BC-E45A-21E7-2CD06639D9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67200" y="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864A0AC0-E1F7-15C4-FD7F-EFD5D79A5D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346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277116E-BB3A-C950-31D6-A9D1C01F74D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67200" y="10134600"/>
            <a:ext cx="327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C1B986-BC3D-4FDC-A0A5-8A371504E9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F170A2AE-D002-7865-F1F9-C1D0E857556C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2392363" y="1027113"/>
            <a:ext cx="2773362" cy="36988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5263687-2F2A-B250-1801-97FE4E10CB6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5936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7810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1701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3468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2614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488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320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1991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527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61223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6339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">
            <a:extLst>
              <a:ext uri="{FF2B5EF4-FFF2-40B4-BE49-F238E27FC236}">
                <a16:creationId xmlns:a16="http://schemas.microsoft.com/office/drawing/2014/main" id="{9D47B784-08B8-9633-4F06-C16485435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025" y="3841750"/>
            <a:ext cx="1979613" cy="230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Prüfung des Messgerätes</a:t>
            </a:r>
          </a:p>
        </p:txBody>
      </p:sp>
      <p:sp>
        <p:nvSpPr>
          <p:cNvPr id="3075" name="Text Box 11">
            <a:extLst>
              <a:ext uri="{FF2B5EF4-FFF2-40B4-BE49-F238E27FC236}">
                <a16:creationId xmlns:a16="http://schemas.microsoft.com/office/drawing/2014/main" id="{719BF951-38CC-3B7C-0D9D-3980001A2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5627688"/>
            <a:ext cx="19796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Messgerät und Test-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streifen/Testkassette einsatzbereit?</a:t>
            </a:r>
          </a:p>
        </p:txBody>
      </p:sp>
      <p:sp>
        <p:nvSpPr>
          <p:cNvPr id="3076" name="Line 45">
            <a:extLst>
              <a:ext uri="{FF2B5EF4-FFF2-40B4-BE49-F238E27FC236}">
                <a16:creationId xmlns:a16="http://schemas.microsoft.com/office/drawing/2014/main" id="{F4A06871-16E1-6025-D88E-05C285222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7" name="Line 47">
            <a:extLst>
              <a:ext uri="{FF2B5EF4-FFF2-40B4-BE49-F238E27FC236}">
                <a16:creationId xmlns:a16="http://schemas.microsoft.com/office/drawing/2014/main" id="{273E70EF-4110-3739-068B-D5F1A73568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078" name="Gerade Verbindung mit Pfeil 78">
            <a:extLst>
              <a:ext uri="{FF2B5EF4-FFF2-40B4-BE49-F238E27FC236}">
                <a16:creationId xmlns:a16="http://schemas.microsoft.com/office/drawing/2014/main" id="{7086000E-75DB-B893-9118-203F131A471E}"/>
              </a:ext>
            </a:extLst>
          </p:cNvPr>
          <p:cNvCxnSpPr>
            <a:cxnSpLocks noChangeShapeType="1"/>
            <a:endCxn id="3074" idx="0"/>
          </p:cNvCxnSpPr>
          <p:nvPr/>
        </p:nvCxnSpPr>
        <p:spPr bwMode="auto">
          <a:xfrm rot="16200000" flipH="1">
            <a:off x="2758281" y="3505994"/>
            <a:ext cx="663575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Gerade Verbindung mit Pfeil 83">
            <a:extLst>
              <a:ext uri="{FF2B5EF4-FFF2-40B4-BE49-F238E27FC236}">
                <a16:creationId xmlns:a16="http://schemas.microsoft.com/office/drawing/2014/main" id="{04627C98-69E5-89A6-1FF7-BC7177A6CFFD}"/>
              </a:ext>
            </a:extLst>
          </p:cNvPr>
          <p:cNvCxnSpPr>
            <a:cxnSpLocks noChangeShapeType="1"/>
            <a:stCxn id="3074" idx="2"/>
          </p:cNvCxnSpPr>
          <p:nvPr/>
        </p:nvCxnSpPr>
        <p:spPr bwMode="auto">
          <a:xfrm rot="16200000" flipH="1">
            <a:off x="2441576" y="4724400"/>
            <a:ext cx="1333500" cy="285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0" name="Text Box 8">
            <a:extLst>
              <a:ext uri="{FF2B5EF4-FFF2-40B4-BE49-F238E27FC236}">
                <a16:creationId xmlns:a16="http://schemas.microsoft.com/office/drawing/2014/main" id="{F927463D-7900-2A4D-B26C-745CD20F1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1376363"/>
            <a:ext cx="1979612" cy="230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Überprüfung des Messplatzes</a:t>
            </a:r>
          </a:p>
        </p:txBody>
      </p:sp>
      <p:cxnSp>
        <p:nvCxnSpPr>
          <p:cNvPr id="3081" name="Gerade Verbindung mit Pfeil 78">
            <a:extLst>
              <a:ext uri="{FF2B5EF4-FFF2-40B4-BE49-F238E27FC236}">
                <a16:creationId xmlns:a16="http://schemas.microsoft.com/office/drawing/2014/main" id="{6F35F35F-448B-A79D-3A7C-A64F758DEBB9}"/>
              </a:ext>
            </a:extLst>
          </p:cNvPr>
          <p:cNvCxnSpPr>
            <a:cxnSpLocks noChangeShapeType="1"/>
            <a:endCxn id="3097" idx="0"/>
          </p:cNvCxnSpPr>
          <p:nvPr/>
        </p:nvCxnSpPr>
        <p:spPr bwMode="auto">
          <a:xfrm rot="16200000" flipH="1">
            <a:off x="2651919" y="6861969"/>
            <a:ext cx="949325" cy="7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Gerade Verbindung 110">
            <a:extLst>
              <a:ext uri="{FF2B5EF4-FFF2-40B4-BE49-F238E27FC236}">
                <a16:creationId xmlns:a16="http://schemas.microsoft.com/office/drawing/2014/main" id="{BF9BFA51-F709-5D96-FAA1-F904998ACBEF}"/>
              </a:ext>
            </a:extLst>
          </p:cNvPr>
          <p:cNvCxnSpPr>
            <a:cxnSpLocks noChangeShapeType="1"/>
            <a:stCxn id="3097" idx="3"/>
          </p:cNvCxnSpPr>
          <p:nvPr/>
        </p:nvCxnSpPr>
        <p:spPr bwMode="auto">
          <a:xfrm>
            <a:off x="4119563" y="7456488"/>
            <a:ext cx="5905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3" name="Text Box 5">
            <a:extLst>
              <a:ext uri="{FF2B5EF4-FFF2-40B4-BE49-F238E27FC236}">
                <a16:creationId xmlns:a16="http://schemas.microsoft.com/office/drawing/2014/main" id="{01D8D2BF-92C4-4D38-0260-9F4EA6F8A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623888"/>
            <a:ext cx="1979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Patient mit Wunsch nach Blutuntersuchung</a:t>
            </a:r>
          </a:p>
        </p:txBody>
      </p:sp>
      <p:sp>
        <p:nvSpPr>
          <p:cNvPr id="3084" name="Text Box 31">
            <a:extLst>
              <a:ext uri="{FF2B5EF4-FFF2-40B4-BE49-F238E27FC236}">
                <a16:creationId xmlns:a16="http://schemas.microsoft.com/office/drawing/2014/main" id="{9DBF91C3-1E9F-F461-66C1-A2335D7B5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817563"/>
            <a:ext cx="241141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Am Messplatz müssen bereitliegen: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Messgerät mit zugehöriger Qualitätskontrollkarte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SOP für Blutuntersuchung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Hygieneplan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Betriebsanweisung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Bedienungsanleitung des Gerätes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Einmalhandschuhe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Flächendesinfektionsspray oder Desinfektionstücher 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zur Wischdesinfektion des Messplatzes, geeignetes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Hautdesinfektionsmittel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Einmalstechhilfe (sichere Arbeitsgeräte)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Tupfer, Pflaster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Teststreifen bzw. Testkassetten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Entsorgungsbehälter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Ergebnisprotokoll/Informationsbogen Blutglucose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Infobroschüren, Literatur zur Bewertung</a:t>
            </a:r>
          </a:p>
        </p:txBody>
      </p:sp>
      <p:cxnSp>
        <p:nvCxnSpPr>
          <p:cNvPr id="3085" name="Gerade Verbindung 100">
            <a:extLst>
              <a:ext uri="{FF2B5EF4-FFF2-40B4-BE49-F238E27FC236}">
                <a16:creationId xmlns:a16="http://schemas.microsoft.com/office/drawing/2014/main" id="{2618E64F-32C7-ABBA-A58A-D23F66BC3204}"/>
              </a:ext>
            </a:extLst>
          </p:cNvPr>
          <p:cNvCxnSpPr>
            <a:cxnSpLocks noChangeShapeType="1"/>
            <a:stCxn id="3080" idx="3"/>
          </p:cNvCxnSpPr>
          <p:nvPr/>
        </p:nvCxnSpPr>
        <p:spPr bwMode="auto">
          <a:xfrm flipV="1">
            <a:off x="4067175" y="1490663"/>
            <a:ext cx="64293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6" name="Freeform 24">
            <a:extLst>
              <a:ext uri="{FF2B5EF4-FFF2-40B4-BE49-F238E27FC236}">
                <a16:creationId xmlns:a16="http://schemas.microsoft.com/office/drawing/2014/main" id="{A0603D5D-18FD-1415-B728-8C06A7187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288" y="836613"/>
            <a:ext cx="563562" cy="15748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7" name="Text Box 8">
            <a:extLst>
              <a:ext uri="{FF2B5EF4-FFF2-40B4-BE49-F238E27FC236}">
                <a16:creationId xmlns:a16="http://schemas.microsoft.com/office/drawing/2014/main" id="{D07B3048-454A-3DDE-BF99-0C49EE0CF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806575"/>
            <a:ext cx="1558925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Fehlende Materialien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ergänzen</a:t>
            </a:r>
          </a:p>
        </p:txBody>
      </p:sp>
      <p:cxnSp>
        <p:nvCxnSpPr>
          <p:cNvPr id="3088" name="Gerade Verbindung mit Pfeil 78">
            <a:extLst>
              <a:ext uri="{FF2B5EF4-FFF2-40B4-BE49-F238E27FC236}">
                <a16:creationId xmlns:a16="http://schemas.microsoft.com/office/drawing/2014/main" id="{E2B3DE35-3B1C-4CC5-4BD7-CECC03D81AE7}"/>
              </a:ext>
            </a:extLst>
          </p:cNvPr>
          <p:cNvCxnSpPr>
            <a:cxnSpLocks noChangeShapeType="1"/>
            <a:stCxn id="3083" idx="2"/>
            <a:endCxn id="3080" idx="0"/>
          </p:cNvCxnSpPr>
          <p:nvPr/>
        </p:nvCxnSpPr>
        <p:spPr bwMode="auto">
          <a:xfrm rot="5400000">
            <a:off x="2886869" y="1185069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Text Box 8">
            <a:extLst>
              <a:ext uri="{FF2B5EF4-FFF2-40B4-BE49-F238E27FC236}">
                <a16:creationId xmlns:a16="http://schemas.microsoft.com/office/drawing/2014/main" id="{A8A46378-B7FB-EE91-8F75-2CCB1B2CE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3" y="2740025"/>
            <a:ext cx="196691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Alle Materialien vorhanden?</a:t>
            </a:r>
          </a:p>
        </p:txBody>
      </p:sp>
      <p:cxnSp>
        <p:nvCxnSpPr>
          <p:cNvPr id="3090" name="Gerade Verbindung mit Pfeil 78">
            <a:extLst>
              <a:ext uri="{FF2B5EF4-FFF2-40B4-BE49-F238E27FC236}">
                <a16:creationId xmlns:a16="http://schemas.microsoft.com/office/drawing/2014/main" id="{E8F26577-D35F-EB96-1953-6BF43345A06E}"/>
              </a:ext>
            </a:extLst>
          </p:cNvPr>
          <p:cNvCxnSpPr>
            <a:cxnSpLocks noChangeShapeType="1"/>
            <a:stCxn id="3080" idx="2"/>
          </p:cNvCxnSpPr>
          <p:nvPr/>
        </p:nvCxnSpPr>
        <p:spPr bwMode="auto">
          <a:xfrm rot="16200000" flipH="1">
            <a:off x="2605881" y="2077244"/>
            <a:ext cx="950913" cy="9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1" name="Freeform 24">
            <a:extLst>
              <a:ext uri="{FF2B5EF4-FFF2-40B4-BE49-F238E27FC236}">
                <a16:creationId xmlns:a16="http://schemas.microsoft.com/office/drawing/2014/main" id="{A4995DA6-7772-A43C-8482-6A26EAB73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0113" y="3284538"/>
            <a:ext cx="563562" cy="13271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" name="Text Box 31">
            <a:extLst>
              <a:ext uri="{FF2B5EF4-FFF2-40B4-BE49-F238E27FC236}">
                <a16:creationId xmlns:a16="http://schemas.microsoft.com/office/drawing/2014/main" id="{F5BCCFC4-1F99-3EB6-18E1-E0EEDF17F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3286125"/>
            <a:ext cx="2411412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Messgerät prüfen auf: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Freigabe zur Messung (erfolgreiche Systemkontrolle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im festgelegten Intervall; dokumentiert in Qualitäts-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kontrollkarte und ggf. am Gerät)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Richtige Betriebstemperatur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Gerät einschalten (vor der ersten Bestimmung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Gerätekontrolle; Dokumentation in Qualitätskontroll-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karte)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Reinigung (ggf. vor Benutzung reinigen; Dokumenta-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tion in Qualitätskontrollkarte)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Verfallsdatum der Teststreifen/Testkassette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Lagerungsbedingungen der Teststreifen/Testkassette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Codierung der Teststreifen/Testkassette</a:t>
            </a:r>
          </a:p>
        </p:txBody>
      </p:sp>
      <p:cxnSp>
        <p:nvCxnSpPr>
          <p:cNvPr id="3093" name="Gerade Verbindung 100">
            <a:extLst>
              <a:ext uri="{FF2B5EF4-FFF2-40B4-BE49-F238E27FC236}">
                <a16:creationId xmlns:a16="http://schemas.microsoft.com/office/drawing/2014/main" id="{6C867596-2FA2-7CA4-3346-F973CCA59E9D}"/>
              </a:ext>
            </a:extLst>
          </p:cNvPr>
          <p:cNvCxnSpPr>
            <a:cxnSpLocks noChangeShapeType="1"/>
            <a:stCxn id="3074" idx="3"/>
            <a:endCxn id="3092" idx="1"/>
          </p:cNvCxnSpPr>
          <p:nvPr/>
        </p:nvCxnSpPr>
        <p:spPr bwMode="auto">
          <a:xfrm>
            <a:off x="4084638" y="3957638"/>
            <a:ext cx="631825" cy="47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4" name="Freeform 68">
            <a:extLst>
              <a:ext uri="{FF2B5EF4-FFF2-40B4-BE49-F238E27FC236}">
                <a16:creationId xmlns:a16="http://schemas.microsoft.com/office/drawing/2014/main" id="{32C22FF7-9A25-7200-638C-194ED8F1A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7563" y="623888"/>
            <a:ext cx="1979612" cy="366712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5" name="Freeform 7">
            <a:extLst>
              <a:ext uri="{FF2B5EF4-FFF2-40B4-BE49-F238E27FC236}">
                <a16:creationId xmlns:a16="http://schemas.microsoft.com/office/drawing/2014/main" id="{B5A34901-EB18-F97E-0CEF-94A85A30B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2557463"/>
            <a:ext cx="1966913" cy="620712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6" name="Freeform 7">
            <a:extLst>
              <a:ext uri="{FF2B5EF4-FFF2-40B4-BE49-F238E27FC236}">
                <a16:creationId xmlns:a16="http://schemas.microsoft.com/office/drawing/2014/main" id="{B0A8B512-BAA5-5CC1-21BF-C865AA627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488" y="5368925"/>
            <a:ext cx="1979612" cy="102235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7" name="Text Box 10">
            <a:extLst>
              <a:ext uri="{FF2B5EF4-FFF2-40B4-BE49-F238E27FC236}">
                <a16:creationId xmlns:a16="http://schemas.microsoft.com/office/drawing/2014/main" id="{803945A5-38E9-354B-5D84-D67E3E7A7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9950" y="7340600"/>
            <a:ext cx="1979613" cy="230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Messung vorbereiten</a:t>
            </a:r>
          </a:p>
        </p:txBody>
      </p:sp>
      <p:sp>
        <p:nvSpPr>
          <p:cNvPr id="3098" name="Text Box 10">
            <a:extLst>
              <a:ext uri="{FF2B5EF4-FFF2-40B4-BE49-F238E27FC236}">
                <a16:creationId xmlns:a16="http://schemas.microsoft.com/office/drawing/2014/main" id="{1C168804-D83B-7144-749A-984E7982F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611688"/>
            <a:ext cx="1595438" cy="246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000" b="1">
                <a:latin typeface="Arial" panose="020B0604020202020204" pitchFamily="34" charset="0"/>
              </a:rPr>
              <a:t>Fehler beheben</a:t>
            </a:r>
          </a:p>
        </p:txBody>
      </p:sp>
      <p:sp>
        <p:nvSpPr>
          <p:cNvPr id="3099" name="Text Box 37">
            <a:extLst>
              <a:ext uri="{FF2B5EF4-FFF2-40B4-BE49-F238E27FC236}">
                <a16:creationId xmlns:a16="http://schemas.microsoft.com/office/drawing/2014/main" id="{9457F42C-FD99-7FE0-7244-DC78BBF67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7027863"/>
            <a:ext cx="2411412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>
                <a:latin typeface="Arial" panose="020B0604020202020204" pitchFamily="34" charset="0"/>
              </a:rPr>
              <a:t>Messung vorbereiten: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Hände waschen und desinfizieren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Einmalhandschuhe anziehen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Einmalstechhilfe vorbereiten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Auswahl des Probefingers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Durchblutung des Probefingers fördern, z. B. Hände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bzw. Fingerkuppe leicht reiben oder Hände unter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warmes Wasser halten, Finger durch Öffnen und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Schließen der Faust bewegen lassen </a:t>
            </a:r>
          </a:p>
          <a:p>
            <a:pPr>
              <a:lnSpc>
                <a:spcPct val="90000"/>
              </a:lnSpc>
            </a:pPr>
            <a:endParaRPr lang="de-DE" altLang="de-DE" sz="7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de-DE" altLang="de-DE" sz="700">
              <a:latin typeface="Arial" panose="020B0604020202020204" pitchFamily="34" charset="0"/>
            </a:endParaRPr>
          </a:p>
        </p:txBody>
      </p:sp>
      <p:sp>
        <p:nvSpPr>
          <p:cNvPr id="3100" name="Freeform 24">
            <a:extLst>
              <a:ext uri="{FF2B5EF4-FFF2-40B4-BE49-F238E27FC236}">
                <a16:creationId xmlns:a16="http://schemas.microsoft.com/office/drawing/2014/main" id="{59C80D3A-610D-0191-957F-E6C624724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3288" y="7024688"/>
            <a:ext cx="542925" cy="9493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01" name="Text Box 53">
            <a:extLst>
              <a:ext uri="{FF2B5EF4-FFF2-40B4-BE49-F238E27FC236}">
                <a16:creationId xmlns:a16="http://schemas.microsoft.com/office/drawing/2014/main" id="{29663623-BFF8-E3CA-DA79-4FB8324DE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4425" y="2705100"/>
            <a:ext cx="10842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unvollständig</a:t>
            </a:r>
          </a:p>
        </p:txBody>
      </p:sp>
      <p:sp>
        <p:nvSpPr>
          <p:cNvPr id="3102" name="Text Box 53">
            <a:extLst>
              <a:ext uri="{FF2B5EF4-FFF2-40B4-BE49-F238E27FC236}">
                <a16:creationId xmlns:a16="http://schemas.microsoft.com/office/drawing/2014/main" id="{04238E04-149A-E39A-856A-DA06C179FA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9550" y="5703888"/>
            <a:ext cx="657225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fehlerhaft</a:t>
            </a:r>
          </a:p>
        </p:txBody>
      </p:sp>
      <p:sp>
        <p:nvSpPr>
          <p:cNvPr id="3103" name="Text Box 53">
            <a:extLst>
              <a:ext uri="{FF2B5EF4-FFF2-40B4-BE49-F238E27FC236}">
                <a16:creationId xmlns:a16="http://schemas.microsoft.com/office/drawing/2014/main" id="{8B013271-79E2-F71D-AE96-75C2EC7A9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563" y="6789738"/>
            <a:ext cx="7667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fertig zur Messung</a:t>
            </a:r>
          </a:p>
        </p:txBody>
      </p:sp>
      <p:sp>
        <p:nvSpPr>
          <p:cNvPr id="3104" name="Text Box 53">
            <a:extLst>
              <a:ext uri="{FF2B5EF4-FFF2-40B4-BE49-F238E27FC236}">
                <a16:creationId xmlns:a16="http://schemas.microsoft.com/office/drawing/2014/main" id="{F576A484-CF19-9A06-2C1F-C943A2B98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3088" y="3397250"/>
            <a:ext cx="703262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vollständig</a:t>
            </a:r>
          </a:p>
        </p:txBody>
      </p:sp>
      <p:cxnSp>
        <p:nvCxnSpPr>
          <p:cNvPr id="3105" name="Gerade Verbindung mit Pfeil 78">
            <a:extLst>
              <a:ext uri="{FF2B5EF4-FFF2-40B4-BE49-F238E27FC236}">
                <a16:creationId xmlns:a16="http://schemas.microsoft.com/office/drawing/2014/main" id="{134C996A-2E9A-A706-78C6-C7E3C188A786}"/>
              </a:ext>
            </a:extLst>
          </p:cNvPr>
          <p:cNvCxnSpPr>
            <a:cxnSpLocks noChangeShapeType="1"/>
            <a:stCxn id="3097" idx="2"/>
          </p:cNvCxnSpPr>
          <p:nvPr/>
        </p:nvCxnSpPr>
        <p:spPr bwMode="auto">
          <a:xfrm rot="5400000">
            <a:off x="2584451" y="8108950"/>
            <a:ext cx="1084262" cy="7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6" name="Form 133">
            <a:extLst>
              <a:ext uri="{FF2B5EF4-FFF2-40B4-BE49-F238E27FC236}">
                <a16:creationId xmlns:a16="http://schemas.microsoft.com/office/drawing/2014/main" id="{5B519C3B-B3B5-2F32-5C0B-8ED8E581494F}"/>
              </a:ext>
            </a:extLst>
          </p:cNvPr>
          <p:cNvCxnSpPr>
            <a:cxnSpLocks noChangeShapeType="1"/>
            <a:stCxn id="3089" idx="1"/>
            <a:endCxn id="3087" idx="2"/>
          </p:cNvCxnSpPr>
          <p:nvPr/>
        </p:nvCxnSpPr>
        <p:spPr bwMode="auto">
          <a:xfrm rot="10800000">
            <a:off x="1211263" y="2176463"/>
            <a:ext cx="889000" cy="67945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7" name="Gewinkelte Verbindung 135">
            <a:extLst>
              <a:ext uri="{FF2B5EF4-FFF2-40B4-BE49-F238E27FC236}">
                <a16:creationId xmlns:a16="http://schemas.microsoft.com/office/drawing/2014/main" id="{6F0A9D27-D6CB-0A4C-649F-75F6A58ADE27}"/>
              </a:ext>
            </a:extLst>
          </p:cNvPr>
          <p:cNvCxnSpPr>
            <a:cxnSpLocks noChangeShapeType="1"/>
            <a:stCxn id="3087" idx="0"/>
            <a:endCxn id="3080" idx="1"/>
          </p:cNvCxnSpPr>
          <p:nvPr/>
        </p:nvCxnSpPr>
        <p:spPr bwMode="auto">
          <a:xfrm rot="5400000" flipH="1" flipV="1">
            <a:off x="1491457" y="1210469"/>
            <a:ext cx="315912" cy="87630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Form 139">
            <a:extLst>
              <a:ext uri="{FF2B5EF4-FFF2-40B4-BE49-F238E27FC236}">
                <a16:creationId xmlns:a16="http://schemas.microsoft.com/office/drawing/2014/main" id="{0088FB4A-F816-FAF5-C27B-E2740372014D}"/>
              </a:ext>
            </a:extLst>
          </p:cNvPr>
          <p:cNvCxnSpPr>
            <a:cxnSpLocks noChangeShapeType="1"/>
            <a:stCxn id="3075" idx="1"/>
            <a:endCxn id="3098" idx="2"/>
          </p:cNvCxnSpPr>
          <p:nvPr/>
        </p:nvCxnSpPr>
        <p:spPr bwMode="auto">
          <a:xfrm rot="10800000">
            <a:off x="1230313" y="4857750"/>
            <a:ext cx="892175" cy="102393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9" name="Form 141">
            <a:extLst>
              <a:ext uri="{FF2B5EF4-FFF2-40B4-BE49-F238E27FC236}">
                <a16:creationId xmlns:a16="http://schemas.microsoft.com/office/drawing/2014/main" id="{C150097F-FB4B-E95E-4163-45EBEB42FCEB}"/>
              </a:ext>
            </a:extLst>
          </p:cNvPr>
          <p:cNvCxnSpPr>
            <a:cxnSpLocks noChangeShapeType="1"/>
            <a:stCxn id="3098" idx="0"/>
            <a:endCxn id="3074" idx="1"/>
          </p:cNvCxnSpPr>
          <p:nvPr/>
        </p:nvCxnSpPr>
        <p:spPr bwMode="auto">
          <a:xfrm rot="5400000" flipH="1" flipV="1">
            <a:off x="1340644" y="3847307"/>
            <a:ext cx="654050" cy="87471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" name="Textfeld 29">
            <a:extLst>
              <a:ext uri="{FF2B5EF4-FFF2-40B4-BE49-F238E27FC236}">
                <a16:creationId xmlns:a16="http://schemas.microsoft.com/office/drawing/2014/main" id="{375B2E9C-0230-8B5B-7804-DBAAC40DCF3B}"/>
              </a:ext>
            </a:extLst>
          </p:cNvPr>
          <p:cNvSpPr txBox="1"/>
          <p:nvPr/>
        </p:nvSpPr>
        <p:spPr>
          <a:xfrm>
            <a:off x="438150" y="111125"/>
            <a:ext cx="6683375" cy="446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Durchführung von Blutuntersuchungen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14.05.2024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>
            <a:extLst>
              <a:ext uri="{FF2B5EF4-FFF2-40B4-BE49-F238E27FC236}">
                <a16:creationId xmlns:a16="http://schemas.microsoft.com/office/drawing/2014/main" id="{D81E59DB-17E5-BD3F-972C-290F0C1C4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3841750"/>
            <a:ext cx="1979612" cy="230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Einstichstelle versorgen </a:t>
            </a:r>
          </a:p>
        </p:txBody>
      </p:sp>
      <p:sp>
        <p:nvSpPr>
          <p:cNvPr id="4099" name="Text Box 11">
            <a:extLst>
              <a:ext uri="{FF2B5EF4-FFF2-40B4-BE49-F238E27FC236}">
                <a16:creationId xmlns:a16="http://schemas.microsoft.com/office/drawing/2014/main" id="{ED28BF9A-C61C-974A-8043-0B75371B1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4946650"/>
            <a:ext cx="1979612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Ergebnis ablesen und auf Plausibilität prüfen</a:t>
            </a:r>
          </a:p>
        </p:txBody>
      </p:sp>
      <p:sp>
        <p:nvSpPr>
          <p:cNvPr id="4100" name="Line 45">
            <a:extLst>
              <a:ext uri="{FF2B5EF4-FFF2-40B4-BE49-F238E27FC236}">
                <a16:creationId xmlns:a16="http://schemas.microsoft.com/office/drawing/2014/main" id="{D621FA1D-EE0E-A5ED-1E37-60B519F91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1" name="Line 47">
            <a:extLst>
              <a:ext uri="{FF2B5EF4-FFF2-40B4-BE49-F238E27FC236}">
                <a16:creationId xmlns:a16="http://schemas.microsoft.com/office/drawing/2014/main" id="{022F47C4-83FD-C3D3-29C5-F5766982E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02" name="Gerade Verbindung mit Pfeil 78">
            <a:extLst>
              <a:ext uri="{FF2B5EF4-FFF2-40B4-BE49-F238E27FC236}">
                <a16:creationId xmlns:a16="http://schemas.microsoft.com/office/drawing/2014/main" id="{64E6C999-0FE6-F123-B84B-0528C97DC576}"/>
              </a:ext>
            </a:extLst>
          </p:cNvPr>
          <p:cNvCxnSpPr>
            <a:cxnSpLocks noChangeShapeType="1"/>
            <a:stCxn id="4112" idx="2"/>
            <a:endCxn id="4098" idx="0"/>
          </p:cNvCxnSpPr>
          <p:nvPr/>
        </p:nvCxnSpPr>
        <p:spPr bwMode="auto">
          <a:xfrm flipH="1">
            <a:off x="3078163" y="2781300"/>
            <a:ext cx="6350" cy="1060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3" name="Gerade Verbindung mit Pfeil 83">
            <a:extLst>
              <a:ext uri="{FF2B5EF4-FFF2-40B4-BE49-F238E27FC236}">
                <a16:creationId xmlns:a16="http://schemas.microsoft.com/office/drawing/2014/main" id="{EB74C405-2577-1A71-4B73-B6BE43CCD171}"/>
              </a:ext>
            </a:extLst>
          </p:cNvPr>
          <p:cNvCxnSpPr>
            <a:cxnSpLocks noChangeShapeType="1"/>
            <a:stCxn id="4098" idx="2"/>
            <a:endCxn id="4099" idx="0"/>
          </p:cNvCxnSpPr>
          <p:nvPr/>
        </p:nvCxnSpPr>
        <p:spPr bwMode="auto">
          <a:xfrm>
            <a:off x="3078163" y="4071938"/>
            <a:ext cx="0" cy="8747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4" name="Text Box 8">
            <a:extLst>
              <a:ext uri="{FF2B5EF4-FFF2-40B4-BE49-F238E27FC236}">
                <a16:creationId xmlns:a16="http://schemas.microsoft.com/office/drawing/2014/main" id="{2AFDE11E-64B0-29A6-E3C1-0E49D876C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1304925"/>
            <a:ext cx="1979612" cy="230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Punktion vornehmen</a:t>
            </a:r>
          </a:p>
        </p:txBody>
      </p:sp>
      <p:cxnSp>
        <p:nvCxnSpPr>
          <p:cNvPr id="4105" name="Gerade Verbindung mit Pfeil 78">
            <a:extLst>
              <a:ext uri="{FF2B5EF4-FFF2-40B4-BE49-F238E27FC236}">
                <a16:creationId xmlns:a16="http://schemas.microsoft.com/office/drawing/2014/main" id="{6BE7F1F5-8FAF-2B17-2F17-E7838F3A3B28}"/>
              </a:ext>
            </a:extLst>
          </p:cNvPr>
          <p:cNvCxnSpPr>
            <a:cxnSpLocks noChangeShapeType="1"/>
            <a:stCxn id="4099" idx="2"/>
          </p:cNvCxnSpPr>
          <p:nvPr/>
        </p:nvCxnSpPr>
        <p:spPr bwMode="auto">
          <a:xfrm rot="16200000" flipH="1">
            <a:off x="2727326" y="5667375"/>
            <a:ext cx="709612" cy="7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6" name="Gerade Verbindung 110">
            <a:extLst>
              <a:ext uri="{FF2B5EF4-FFF2-40B4-BE49-F238E27FC236}">
                <a16:creationId xmlns:a16="http://schemas.microsoft.com/office/drawing/2014/main" id="{9EA35725-FE5B-6D53-9159-5665568CA109}"/>
              </a:ext>
            </a:extLst>
          </p:cNvPr>
          <p:cNvCxnSpPr>
            <a:cxnSpLocks noChangeShapeType="1"/>
            <a:stCxn id="4135" idx="3"/>
          </p:cNvCxnSpPr>
          <p:nvPr/>
        </p:nvCxnSpPr>
        <p:spPr bwMode="auto">
          <a:xfrm>
            <a:off x="4076700" y="7208838"/>
            <a:ext cx="633413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7" name="Text Box 31">
            <a:extLst>
              <a:ext uri="{FF2B5EF4-FFF2-40B4-BE49-F238E27FC236}">
                <a16:creationId xmlns:a16="http://schemas.microsoft.com/office/drawing/2014/main" id="{9E490F3D-74F1-34E2-6945-539554A98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984250"/>
            <a:ext cx="242252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Arbeitsschutzmaßnahmen beachten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Mit der Einmalstechhilfe seitlich unten in die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Fingerbeere stechen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Den ersten Blutstropfen mit einem Tupfer abwischen*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Ausreichend großen Blutstropfen bilden lassen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Falls notwendig, Handinnenfläche bis zum zweiten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Fingerglied leicht massieren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Blutstropfen nicht aus der Fingerbeere herausdrücken</a:t>
            </a:r>
          </a:p>
        </p:txBody>
      </p:sp>
      <p:cxnSp>
        <p:nvCxnSpPr>
          <p:cNvPr id="4108" name="Gerade Verbindung 100">
            <a:extLst>
              <a:ext uri="{FF2B5EF4-FFF2-40B4-BE49-F238E27FC236}">
                <a16:creationId xmlns:a16="http://schemas.microsoft.com/office/drawing/2014/main" id="{41E63FAB-9E43-A72D-A71E-F660D282A0FD}"/>
              </a:ext>
            </a:extLst>
          </p:cNvPr>
          <p:cNvCxnSpPr>
            <a:cxnSpLocks noChangeShapeType="1"/>
            <a:stCxn id="4104" idx="3"/>
            <a:endCxn id="4107" idx="1"/>
          </p:cNvCxnSpPr>
          <p:nvPr/>
        </p:nvCxnSpPr>
        <p:spPr bwMode="auto">
          <a:xfrm flipV="1">
            <a:off x="4067175" y="1417638"/>
            <a:ext cx="649288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9" name="Freeform 24">
            <a:extLst>
              <a:ext uri="{FF2B5EF4-FFF2-40B4-BE49-F238E27FC236}">
                <a16:creationId xmlns:a16="http://schemas.microsoft.com/office/drawing/2014/main" id="{D7CA77A0-A9AA-0AE2-46C1-0D4BDC6FD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050" y="987425"/>
            <a:ext cx="563563" cy="83978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0" name="Text Box 8">
            <a:extLst>
              <a:ext uri="{FF2B5EF4-FFF2-40B4-BE49-F238E27FC236}">
                <a16:creationId xmlns:a16="http://schemas.microsoft.com/office/drawing/2014/main" id="{AE8EEB73-A736-A43E-4AB9-1F81D2979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913" y="8208963"/>
            <a:ext cx="1978025" cy="230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Entsorgung</a:t>
            </a:r>
          </a:p>
        </p:txBody>
      </p:sp>
      <p:cxnSp>
        <p:nvCxnSpPr>
          <p:cNvPr id="4111" name="Gerade Verbindung mit Pfeil 78">
            <a:extLst>
              <a:ext uri="{FF2B5EF4-FFF2-40B4-BE49-F238E27FC236}">
                <a16:creationId xmlns:a16="http://schemas.microsoft.com/office/drawing/2014/main" id="{A98A48D7-F0A3-16A8-02D4-127AE52E0304}"/>
              </a:ext>
            </a:extLst>
          </p:cNvPr>
          <p:cNvCxnSpPr>
            <a:cxnSpLocks noChangeShapeType="1"/>
            <a:endCxn id="4104" idx="0"/>
          </p:cNvCxnSpPr>
          <p:nvPr/>
        </p:nvCxnSpPr>
        <p:spPr bwMode="auto">
          <a:xfrm rot="5400000">
            <a:off x="2735263" y="954088"/>
            <a:ext cx="693737" cy="7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2" name="Text Box 8">
            <a:extLst>
              <a:ext uri="{FF2B5EF4-FFF2-40B4-BE49-F238E27FC236}">
                <a16:creationId xmlns:a16="http://schemas.microsoft.com/office/drawing/2014/main" id="{77DA6E3C-0F14-F2D5-E350-C63210C9F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263" y="2411413"/>
            <a:ext cx="1966912" cy="369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Blutprobe auftragen und Analyse starten</a:t>
            </a:r>
          </a:p>
        </p:txBody>
      </p:sp>
      <p:cxnSp>
        <p:nvCxnSpPr>
          <p:cNvPr id="4113" name="Gerade Verbindung mit Pfeil 78">
            <a:extLst>
              <a:ext uri="{FF2B5EF4-FFF2-40B4-BE49-F238E27FC236}">
                <a16:creationId xmlns:a16="http://schemas.microsoft.com/office/drawing/2014/main" id="{33D3180B-5D9E-F2E6-479F-EA03A138A8C6}"/>
              </a:ext>
            </a:extLst>
          </p:cNvPr>
          <p:cNvCxnSpPr>
            <a:cxnSpLocks noChangeShapeType="1"/>
            <a:stCxn id="4104" idx="2"/>
            <a:endCxn id="4112" idx="0"/>
          </p:cNvCxnSpPr>
          <p:nvPr/>
        </p:nvCxnSpPr>
        <p:spPr bwMode="auto">
          <a:xfrm rot="16200000" flipH="1">
            <a:off x="2643188" y="1970088"/>
            <a:ext cx="876300" cy="6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4" name="Freeform 24">
            <a:extLst>
              <a:ext uri="{FF2B5EF4-FFF2-40B4-BE49-F238E27FC236}">
                <a16:creationId xmlns:a16="http://schemas.microsoft.com/office/drawing/2014/main" id="{72A59167-4A9A-7BA5-29A7-23C735732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00" y="3716338"/>
            <a:ext cx="555625" cy="4730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5" name="Text Box 31">
            <a:extLst>
              <a:ext uri="{FF2B5EF4-FFF2-40B4-BE49-F238E27FC236}">
                <a16:creationId xmlns:a16="http://schemas.microsoft.com/office/drawing/2014/main" id="{BCE03CA2-2821-FBF9-B8E6-AFBAF79D6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588" y="3721100"/>
            <a:ext cx="242728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Tupfer vom Patienten locker auf die Einstichstelle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 auflegen lassen, nicht drücken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Finger dabei hochhalten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Einstichstelle ggf. mit Pflaster versorgen  </a:t>
            </a:r>
          </a:p>
          <a:p>
            <a:pPr>
              <a:lnSpc>
                <a:spcPct val="90000"/>
              </a:lnSpc>
            </a:pPr>
            <a:endParaRPr lang="de-DE" altLang="de-DE" sz="7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de-DE" altLang="de-DE" sz="700">
              <a:latin typeface="Arial" panose="020B0604020202020204" pitchFamily="34" charset="0"/>
            </a:endParaRPr>
          </a:p>
        </p:txBody>
      </p:sp>
      <p:cxnSp>
        <p:nvCxnSpPr>
          <p:cNvPr id="4116" name="Gerade Verbindung 100">
            <a:extLst>
              <a:ext uri="{FF2B5EF4-FFF2-40B4-BE49-F238E27FC236}">
                <a16:creationId xmlns:a16="http://schemas.microsoft.com/office/drawing/2014/main" id="{64128492-8DFA-F3CC-08CD-88A76BDE390B}"/>
              </a:ext>
            </a:extLst>
          </p:cNvPr>
          <p:cNvCxnSpPr>
            <a:cxnSpLocks noChangeShapeType="1"/>
            <a:stCxn id="4098" idx="3"/>
          </p:cNvCxnSpPr>
          <p:nvPr/>
        </p:nvCxnSpPr>
        <p:spPr bwMode="auto">
          <a:xfrm>
            <a:off x="4067175" y="3957638"/>
            <a:ext cx="63341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7" name="Text Box 10">
            <a:extLst>
              <a:ext uri="{FF2B5EF4-FFF2-40B4-BE49-F238E27FC236}">
                <a16:creationId xmlns:a16="http://schemas.microsoft.com/office/drawing/2014/main" id="{D3C1A01E-18FA-0346-49F3-4A0F6B618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6218238"/>
            <a:ext cx="1979612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Ergebnis plausibel?</a:t>
            </a:r>
          </a:p>
        </p:txBody>
      </p:sp>
      <p:sp>
        <p:nvSpPr>
          <p:cNvPr id="4118" name="Text Box 10">
            <a:extLst>
              <a:ext uri="{FF2B5EF4-FFF2-40B4-BE49-F238E27FC236}">
                <a16:creationId xmlns:a16="http://schemas.microsoft.com/office/drawing/2014/main" id="{40EBD086-8F7C-3A36-CD4F-47414A9A2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9020175"/>
            <a:ext cx="19796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Arbeitsbereich säubern und desinfizieren und Verbrauchsmaterial auffüllen</a:t>
            </a:r>
          </a:p>
        </p:txBody>
      </p:sp>
      <p:sp>
        <p:nvSpPr>
          <p:cNvPr id="4119" name="Text Box 37">
            <a:extLst>
              <a:ext uri="{FF2B5EF4-FFF2-40B4-BE49-F238E27FC236}">
                <a16:creationId xmlns:a16="http://schemas.microsoft.com/office/drawing/2014/main" id="{89F6957D-32C1-A6DA-CEB3-985B98C16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9163" y="6904038"/>
            <a:ext cx="2411412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Auf Wunsch des Patienten Hilfestellung bei der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Einschätzung der Messergebnisse geben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Hinweis, dass Diagnose und Therapie Aufgaben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des Arztes sind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Dringlichkeit des Arztbesuches abschätzen und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ggf. anraten</a:t>
            </a:r>
          </a:p>
        </p:txBody>
      </p:sp>
      <p:sp>
        <p:nvSpPr>
          <p:cNvPr id="4120" name="Freeform 24">
            <a:extLst>
              <a:ext uri="{FF2B5EF4-FFF2-40B4-BE49-F238E27FC236}">
                <a16:creationId xmlns:a16="http://schemas.microsoft.com/office/drawing/2014/main" id="{C251B18E-8E2A-A82D-0D8A-360E650EE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8093075"/>
            <a:ext cx="531813" cy="5778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21" name="Freeform 68">
            <a:extLst>
              <a:ext uri="{FF2B5EF4-FFF2-40B4-BE49-F238E27FC236}">
                <a16:creationId xmlns:a16="http://schemas.microsoft.com/office/drawing/2014/main" id="{3151990A-9D0E-9D26-18A1-886DF80A2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0" y="9013825"/>
            <a:ext cx="1979613" cy="517525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22" name="Text Box 31">
            <a:extLst>
              <a:ext uri="{FF2B5EF4-FFF2-40B4-BE49-F238E27FC236}">
                <a16:creationId xmlns:a16="http://schemas.microsoft.com/office/drawing/2014/main" id="{07A01751-5B2C-08BC-7959-5CD4DF4B4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2452688"/>
            <a:ext cx="24114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Auftragen bzw. vom Testfeld des Teststreifens/der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Testkassette aufsaugen lassen</a:t>
            </a:r>
          </a:p>
        </p:txBody>
      </p:sp>
      <p:cxnSp>
        <p:nvCxnSpPr>
          <p:cNvPr id="4123" name="Gerade Verbindung 100">
            <a:extLst>
              <a:ext uri="{FF2B5EF4-FFF2-40B4-BE49-F238E27FC236}">
                <a16:creationId xmlns:a16="http://schemas.microsoft.com/office/drawing/2014/main" id="{113FB848-2C24-D52E-A1FC-6407069F1F18}"/>
              </a:ext>
            </a:extLst>
          </p:cNvPr>
          <p:cNvCxnSpPr>
            <a:cxnSpLocks noChangeShapeType="1"/>
            <a:stCxn id="4112" idx="3"/>
            <a:endCxn id="4122" idx="1"/>
          </p:cNvCxnSpPr>
          <p:nvPr/>
        </p:nvCxnSpPr>
        <p:spPr bwMode="auto">
          <a:xfrm flipV="1">
            <a:off x="4067175" y="2595563"/>
            <a:ext cx="6492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4" name="Freeform 24">
            <a:extLst>
              <a:ext uri="{FF2B5EF4-FFF2-40B4-BE49-F238E27FC236}">
                <a16:creationId xmlns:a16="http://schemas.microsoft.com/office/drawing/2014/main" id="{4367EC14-EB35-8D17-3C12-E75C542FC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050" y="2411413"/>
            <a:ext cx="563563" cy="32861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25" name="Text Box 31">
            <a:extLst>
              <a:ext uri="{FF2B5EF4-FFF2-40B4-BE49-F238E27FC236}">
                <a16:creationId xmlns:a16="http://schemas.microsoft.com/office/drawing/2014/main" id="{3F3B7D3E-5516-6C30-C5C0-569FE3B47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9163" y="4991100"/>
            <a:ext cx="23987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Bei erheblich außerhalb des Normbereichs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gelegenen Werten ist die Messung zu wiederholen</a:t>
            </a:r>
          </a:p>
        </p:txBody>
      </p:sp>
      <p:cxnSp>
        <p:nvCxnSpPr>
          <p:cNvPr id="4126" name="Gerade Verbindung 100">
            <a:extLst>
              <a:ext uri="{FF2B5EF4-FFF2-40B4-BE49-F238E27FC236}">
                <a16:creationId xmlns:a16="http://schemas.microsoft.com/office/drawing/2014/main" id="{CC7CADED-534B-643C-9EDA-ABA541AF7508}"/>
              </a:ext>
            </a:extLst>
          </p:cNvPr>
          <p:cNvCxnSpPr>
            <a:cxnSpLocks noChangeShapeType="1"/>
            <a:stCxn id="4099" idx="3"/>
            <a:endCxn id="4125" idx="1"/>
          </p:cNvCxnSpPr>
          <p:nvPr/>
        </p:nvCxnSpPr>
        <p:spPr bwMode="auto">
          <a:xfrm>
            <a:off x="4067175" y="5130800"/>
            <a:ext cx="661988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27" name="Freeform 24">
            <a:extLst>
              <a:ext uri="{FF2B5EF4-FFF2-40B4-BE49-F238E27FC236}">
                <a16:creationId xmlns:a16="http://schemas.microsoft.com/office/drawing/2014/main" id="{0958BC2F-D973-0163-1777-DA586C7E0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225" y="5003800"/>
            <a:ext cx="563563" cy="2921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28" name="Text Box 31">
            <a:extLst>
              <a:ext uri="{FF2B5EF4-FFF2-40B4-BE49-F238E27FC236}">
                <a16:creationId xmlns:a16="http://schemas.microsoft.com/office/drawing/2014/main" id="{F5F79209-B30D-5B0B-EC80-184626DCEC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13" y="8093075"/>
            <a:ext cx="24066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Einmalstechhilfen, Teststreifen/Testkassetten,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benutzte Tupfer und Einmalhandschuhe in gesondert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gekennzeichneten durchstichsicheren und bruchfesten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 Abfallbehälter für potenziell infektiöse Abfälle mit </a:t>
            </a:r>
          </a:p>
          <a:p>
            <a:pPr>
              <a:lnSpc>
                <a:spcPct val="90000"/>
              </a:lnSpc>
            </a:pPr>
            <a:r>
              <a:rPr lang="de-DE" altLang="de-DE" sz="700">
                <a:latin typeface="Arial" panose="020B0604020202020204" pitchFamily="34" charset="0"/>
              </a:rPr>
              <a:t> Verletzungsgefahr entsorgen </a:t>
            </a:r>
          </a:p>
        </p:txBody>
      </p:sp>
      <p:sp>
        <p:nvSpPr>
          <p:cNvPr id="4129" name="Freeform 24">
            <a:extLst>
              <a:ext uri="{FF2B5EF4-FFF2-40B4-BE49-F238E27FC236}">
                <a16:creationId xmlns:a16="http://schemas.microsoft.com/office/drawing/2014/main" id="{575C07F5-C473-FADE-EBBC-CA0AA9572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1700" y="6900863"/>
            <a:ext cx="563563" cy="6762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30" name="Text Box 8">
            <a:extLst>
              <a:ext uri="{FF2B5EF4-FFF2-40B4-BE49-F238E27FC236}">
                <a16:creationId xmlns:a16="http://schemas.microsoft.com/office/drawing/2014/main" id="{A2C3AFB2-F2EE-9FE2-8C90-EAF51BEEA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2325" y="403225"/>
            <a:ext cx="1979613" cy="230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Einstichstelle desinfizieren</a:t>
            </a:r>
          </a:p>
        </p:txBody>
      </p:sp>
      <p:sp>
        <p:nvSpPr>
          <p:cNvPr id="4131" name="Text Box 31">
            <a:extLst>
              <a:ext uri="{FF2B5EF4-FFF2-40B4-BE49-F238E27FC236}">
                <a16:creationId xmlns:a16="http://schemas.microsoft.com/office/drawing/2014/main" id="{05750621-2DF9-A432-4BBF-089D5DB3D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9163" y="371475"/>
            <a:ext cx="2411412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Geeignetes Hautdesinfektionsmittel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Finger gut trocknen lassen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Desinfektionsmittel muss vollständig abgetrocknet sein</a:t>
            </a:r>
          </a:p>
        </p:txBody>
      </p:sp>
      <p:cxnSp>
        <p:nvCxnSpPr>
          <p:cNvPr id="4132" name="Gerade Verbindung 100">
            <a:extLst>
              <a:ext uri="{FF2B5EF4-FFF2-40B4-BE49-F238E27FC236}">
                <a16:creationId xmlns:a16="http://schemas.microsoft.com/office/drawing/2014/main" id="{CA55B1A6-56F2-D807-9AB3-E575B199C263}"/>
              </a:ext>
            </a:extLst>
          </p:cNvPr>
          <p:cNvCxnSpPr>
            <a:cxnSpLocks noChangeShapeType="1"/>
            <a:stCxn id="4130" idx="3"/>
          </p:cNvCxnSpPr>
          <p:nvPr/>
        </p:nvCxnSpPr>
        <p:spPr bwMode="auto">
          <a:xfrm>
            <a:off x="4071938" y="519113"/>
            <a:ext cx="638175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3" name="Freeform 24">
            <a:extLst>
              <a:ext uri="{FF2B5EF4-FFF2-40B4-BE49-F238E27FC236}">
                <a16:creationId xmlns:a16="http://schemas.microsoft.com/office/drawing/2014/main" id="{14775733-5D33-CF0B-D9D9-A57D9904B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82588"/>
            <a:ext cx="565150" cy="3333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34" name="Gerade Verbindung mit Pfeil 78">
            <a:extLst>
              <a:ext uri="{FF2B5EF4-FFF2-40B4-BE49-F238E27FC236}">
                <a16:creationId xmlns:a16="http://schemas.microsoft.com/office/drawing/2014/main" id="{C769F484-6873-C379-495B-DDC3254D6F42}"/>
              </a:ext>
            </a:extLst>
          </p:cNvPr>
          <p:cNvCxnSpPr>
            <a:cxnSpLocks noChangeShapeType="1"/>
            <a:endCxn id="4130" idx="0"/>
          </p:cNvCxnSpPr>
          <p:nvPr/>
        </p:nvCxnSpPr>
        <p:spPr bwMode="auto">
          <a:xfrm rot="5400000">
            <a:off x="2974975" y="292100"/>
            <a:ext cx="219075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5" name="Text Box 10">
            <a:extLst>
              <a:ext uri="{FF2B5EF4-FFF2-40B4-BE49-F238E27FC236}">
                <a16:creationId xmlns:a16="http://schemas.microsoft.com/office/drawing/2014/main" id="{4CB660B4-313B-97B6-13C7-98DA03DC4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088" y="7023100"/>
            <a:ext cx="1979612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Schriftliche Ergebnismitteilung an den Patienten</a:t>
            </a:r>
          </a:p>
        </p:txBody>
      </p:sp>
      <p:sp>
        <p:nvSpPr>
          <p:cNvPr id="4136" name="Text Box 37">
            <a:extLst>
              <a:ext uri="{FF2B5EF4-FFF2-40B4-BE49-F238E27FC236}">
                <a16:creationId xmlns:a16="http://schemas.microsoft.com/office/drawing/2014/main" id="{D66107C1-1EDE-48D1-CE68-83D93AF58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9182100"/>
            <a:ext cx="2616200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 Arbeitsbereich in einem einwandfreien Zustand hinterlassen</a:t>
            </a:r>
          </a:p>
        </p:txBody>
      </p:sp>
      <p:sp>
        <p:nvSpPr>
          <p:cNvPr id="4137" name="Freeform 24">
            <a:extLst>
              <a:ext uri="{FF2B5EF4-FFF2-40B4-BE49-F238E27FC236}">
                <a16:creationId xmlns:a16="http://schemas.microsoft.com/office/drawing/2014/main" id="{D9BEC1EC-2BB5-4599-881D-23F5A6803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8050" y="9166225"/>
            <a:ext cx="542925" cy="2190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38" name="Gerade Verbindung 110">
            <a:extLst>
              <a:ext uri="{FF2B5EF4-FFF2-40B4-BE49-F238E27FC236}">
                <a16:creationId xmlns:a16="http://schemas.microsoft.com/office/drawing/2014/main" id="{66E938AC-CD7F-C3CA-738D-54AFC6C3682E}"/>
              </a:ext>
            </a:extLst>
          </p:cNvPr>
          <p:cNvCxnSpPr>
            <a:cxnSpLocks noChangeShapeType="1"/>
            <a:stCxn id="4118" idx="3"/>
            <a:endCxn id="4136" idx="1"/>
          </p:cNvCxnSpPr>
          <p:nvPr/>
        </p:nvCxnSpPr>
        <p:spPr bwMode="auto">
          <a:xfrm>
            <a:off x="4067175" y="9274175"/>
            <a:ext cx="6604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39" name="Gerade Verbindung mit Pfeil 78">
            <a:extLst>
              <a:ext uri="{FF2B5EF4-FFF2-40B4-BE49-F238E27FC236}">
                <a16:creationId xmlns:a16="http://schemas.microsoft.com/office/drawing/2014/main" id="{4B16D04E-9A44-EA4F-F050-1E5B992C8BB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01975" y="6654800"/>
            <a:ext cx="0" cy="369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40" name="Freeform 7">
            <a:extLst>
              <a:ext uri="{FF2B5EF4-FFF2-40B4-BE49-F238E27FC236}">
                <a16:creationId xmlns:a16="http://schemas.microsoft.com/office/drawing/2014/main" id="{0F2884F2-C923-1CEB-7FE0-050399F1A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088" y="6026150"/>
            <a:ext cx="1979612" cy="620713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4141" name="Form 139">
            <a:extLst>
              <a:ext uri="{FF2B5EF4-FFF2-40B4-BE49-F238E27FC236}">
                <a16:creationId xmlns:a16="http://schemas.microsoft.com/office/drawing/2014/main" id="{548A4A4E-38CE-6FAB-5800-049C0FF5D5D5}"/>
              </a:ext>
            </a:extLst>
          </p:cNvPr>
          <p:cNvCxnSpPr>
            <a:cxnSpLocks noChangeShapeType="1"/>
            <a:stCxn id="4117" idx="1"/>
            <a:endCxn id="4130" idx="1"/>
          </p:cNvCxnSpPr>
          <p:nvPr/>
        </p:nvCxnSpPr>
        <p:spPr bwMode="auto">
          <a:xfrm rot="10800000" flipH="1">
            <a:off x="2087563" y="517525"/>
            <a:ext cx="4762" cy="5816600"/>
          </a:xfrm>
          <a:prstGeom prst="bentConnector3">
            <a:avLst>
              <a:gd name="adj1" fmla="val -18914426"/>
            </a:avLst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42" name="Text Box 53">
            <a:extLst>
              <a:ext uri="{FF2B5EF4-FFF2-40B4-BE49-F238E27FC236}">
                <a16:creationId xmlns:a16="http://schemas.microsoft.com/office/drawing/2014/main" id="{8590D6BF-CDDC-4D87-0372-A68E5FF21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3963" y="5989638"/>
            <a:ext cx="8763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Nein, nicht plausibel; Messung wiederholen</a:t>
            </a:r>
          </a:p>
        </p:txBody>
      </p:sp>
      <p:sp>
        <p:nvSpPr>
          <p:cNvPr id="4143" name="Text Box 53">
            <a:extLst>
              <a:ext uri="{FF2B5EF4-FFF2-40B4-BE49-F238E27FC236}">
                <a16:creationId xmlns:a16="http://schemas.microsoft.com/office/drawing/2014/main" id="{02745120-7D0D-248C-A683-D0335934F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6575" y="6778625"/>
            <a:ext cx="7667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Ja, plausibel</a:t>
            </a:r>
          </a:p>
        </p:txBody>
      </p:sp>
      <p:sp>
        <p:nvSpPr>
          <p:cNvPr id="4144" name="Textfeld 3">
            <a:extLst>
              <a:ext uri="{FF2B5EF4-FFF2-40B4-BE49-F238E27FC236}">
                <a16:creationId xmlns:a16="http://schemas.microsoft.com/office/drawing/2014/main" id="{418D543E-2617-F5B2-9E54-6AF553C21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9648825"/>
            <a:ext cx="67802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*bei der Blutzuckerbestimmung kann bereits der 1. Tropfen für die Messung genommen werden, wenn sich der Patient vorher gründlich die Hände gewaschen hat</a:t>
            </a:r>
          </a:p>
        </p:txBody>
      </p:sp>
      <p:cxnSp>
        <p:nvCxnSpPr>
          <p:cNvPr id="4145" name="Gerade Verbindung mit Pfeil 21">
            <a:extLst>
              <a:ext uri="{FF2B5EF4-FFF2-40B4-BE49-F238E27FC236}">
                <a16:creationId xmlns:a16="http://schemas.microsoft.com/office/drawing/2014/main" id="{851DD3C9-BEB8-5D62-9F2E-5039785EC8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76575" y="8439150"/>
            <a:ext cx="0" cy="581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6" name="Gerade Verbindung mit Pfeil 23">
            <a:extLst>
              <a:ext uri="{FF2B5EF4-FFF2-40B4-BE49-F238E27FC236}">
                <a16:creationId xmlns:a16="http://schemas.microsoft.com/office/drawing/2014/main" id="{24CCDCF2-43A2-0215-6C29-E3105C04DC72}"/>
              </a:ext>
            </a:extLst>
          </p:cNvPr>
          <p:cNvCxnSpPr>
            <a:cxnSpLocks noChangeShapeType="1"/>
            <a:stCxn id="4135" idx="2"/>
            <a:endCxn id="4110" idx="0"/>
          </p:cNvCxnSpPr>
          <p:nvPr/>
        </p:nvCxnSpPr>
        <p:spPr bwMode="auto">
          <a:xfrm flipH="1">
            <a:off x="3082925" y="7392988"/>
            <a:ext cx="4763" cy="8159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7" name="Gerade Verbindung 110">
            <a:extLst>
              <a:ext uri="{FF2B5EF4-FFF2-40B4-BE49-F238E27FC236}">
                <a16:creationId xmlns:a16="http://schemas.microsoft.com/office/drawing/2014/main" id="{1BE4A4FA-BED6-58F4-0BCE-EE21500129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83050" y="8320088"/>
            <a:ext cx="633413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Benutzerdefiniert</PresentationFormat>
  <Paragraphs>95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StarBats</vt:lpstr>
      <vt:lpstr>Standarddesign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Reimer, Elisabeth</dc:creator>
  <cp:lastModifiedBy>Reimer, Elisabeth</cp:lastModifiedBy>
  <cp:revision>121</cp:revision>
  <dcterms:created xsi:type="dcterms:W3CDTF">2002-12-09T13:29:54Z</dcterms:created>
  <dcterms:modified xsi:type="dcterms:W3CDTF">2024-05-08T12:09:15Z</dcterms:modified>
</cp:coreProperties>
</file>