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24" userDrawn="1">
          <p15:clr>
            <a:srgbClr val="A4A3A4"/>
          </p15:clr>
        </p15:guide>
        <p15:guide id="2" pos="30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626" y="114"/>
      </p:cViewPr>
      <p:guideLst>
        <p:guide orient="horz" pos="5624"/>
        <p:guide pos="30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747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878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61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238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14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291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761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254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357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13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72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29"/>
          <p:cNvSpPr txBox="1"/>
          <p:nvPr/>
        </p:nvSpPr>
        <p:spPr>
          <a:xfrm>
            <a:off x="203200" y="70752"/>
            <a:ext cx="7107147" cy="492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Prozessbeschreibung</a:t>
            </a:r>
          </a:p>
          <a:p>
            <a:pPr algn="ctr">
              <a:defRPr/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Standardisierte Risikoerfassung hoher Blutdruck</a:t>
            </a:r>
          </a:p>
        </p:txBody>
      </p:sp>
      <p:sp>
        <p:nvSpPr>
          <p:cNvPr id="6" name="Flussdiagramm: Alternativer Prozess 43"/>
          <p:cNvSpPr>
            <a:spLocks noChangeArrowheads="1"/>
          </p:cNvSpPr>
          <p:nvPr/>
        </p:nvSpPr>
        <p:spPr bwMode="auto">
          <a:xfrm>
            <a:off x="1023709" y="1054576"/>
            <a:ext cx="1747370" cy="57835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Standardisierte Risikoerfassung hoher Blutdruck</a:t>
            </a:r>
          </a:p>
        </p:txBody>
      </p:sp>
      <p:sp>
        <p:nvSpPr>
          <p:cNvPr id="12" name="Rechteck 11"/>
          <p:cNvSpPr/>
          <p:nvPr/>
        </p:nvSpPr>
        <p:spPr>
          <a:xfrm>
            <a:off x="3764643" y="4499516"/>
            <a:ext cx="19469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0" name="Flussdiagramm: Prozess 77"/>
          <p:cNvSpPr>
            <a:spLocks noChangeArrowheads="1"/>
          </p:cNvSpPr>
          <p:nvPr/>
        </p:nvSpPr>
        <p:spPr bwMode="auto">
          <a:xfrm>
            <a:off x="1023709" y="3921224"/>
            <a:ext cx="1747369" cy="758887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Ausfüllen des Informationsbogens mit den Angaben des Versicherten</a:t>
            </a:r>
          </a:p>
        </p:txBody>
      </p:sp>
      <p:sp>
        <p:nvSpPr>
          <p:cNvPr id="37" name="Freeform 24"/>
          <p:cNvSpPr>
            <a:spLocks noChangeArrowheads="1"/>
          </p:cNvSpPr>
          <p:nvPr/>
        </p:nvSpPr>
        <p:spPr bwMode="auto">
          <a:xfrm>
            <a:off x="3877354" y="1521490"/>
            <a:ext cx="473075" cy="206210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3874460" y="1521490"/>
            <a:ext cx="332672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>
                <a:latin typeface="Arial" panose="020B0604020202020204" pitchFamily="34" charset="0"/>
                <a:cs typeface="Arial" panose="020B0604020202020204" pitchFamily="34" charset="0"/>
              </a:rPr>
              <a:t>Anspruchsberechtigte Personen: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Versicherte mit bereits diagnostiziertem Bluthochdruck </a:t>
            </a:r>
            <a:r>
              <a:rPr lang="de-DE" sz="800" b="1" dirty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mind. einem verordneten </a:t>
            </a:r>
            <a:r>
              <a:rPr lang="de-DE" sz="800" dirty="0" err="1">
                <a:latin typeface="Arial" panose="020B0604020202020204" pitchFamily="34" charset="0"/>
                <a:cs typeface="Arial" panose="020B0604020202020204" pitchFamily="34" charset="0"/>
              </a:rPr>
              <a:t>Antihypertensivum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 mit folgendem ATC Code:</a:t>
            </a:r>
          </a:p>
          <a:p>
            <a:r>
              <a:rPr lang="de-DE" sz="8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- C02 (</a:t>
            </a:r>
            <a:r>
              <a:rPr lang="de-DE" sz="800" dirty="0" err="1">
                <a:latin typeface="Arial" panose="020B0604020202020204" pitchFamily="34" charset="0"/>
                <a:cs typeface="Arial" panose="020B0604020202020204" pitchFamily="34" charset="0"/>
              </a:rPr>
              <a:t>Clonidin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800" dirty="0" err="1">
                <a:latin typeface="Arial" panose="020B0604020202020204" pitchFamily="34" charset="0"/>
                <a:cs typeface="Arial" panose="020B0604020202020204" pitchFamily="34" charset="0"/>
              </a:rPr>
              <a:t>Moxinidin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800" dirty="0" err="1">
                <a:latin typeface="Arial" panose="020B0604020202020204" pitchFamily="34" charset="0"/>
                <a:cs typeface="Arial" panose="020B0604020202020204" pitchFamily="34" charset="0"/>
              </a:rPr>
              <a:t>Doxazosin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	- C03 (Diuretika)</a:t>
            </a:r>
          </a:p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	- C07 (Betablocker)</a:t>
            </a:r>
          </a:p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	- C08 (</a:t>
            </a:r>
            <a:r>
              <a:rPr lang="de-DE" sz="800" dirty="0" err="1">
                <a:latin typeface="Arial" panose="020B0604020202020204" pitchFamily="34" charset="0"/>
                <a:cs typeface="Arial" panose="020B0604020202020204" pitchFamily="34" charset="0"/>
              </a:rPr>
              <a:t>Claciumkanalblocker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	- C09: (ACE-Hemmer, </a:t>
            </a:r>
            <a:r>
              <a:rPr lang="de-DE" sz="800" dirty="0" err="1">
                <a:latin typeface="Arial" panose="020B0604020202020204" pitchFamily="34" charset="0"/>
                <a:cs typeface="Arial" panose="020B0604020202020204" pitchFamily="34" charset="0"/>
              </a:rPr>
              <a:t>Sartane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de-DE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Therapiebeginn/-änderung vor ≥ 2 Wochen</a:t>
            </a:r>
          </a:p>
          <a:p>
            <a:r>
              <a:rPr lang="de-DE" sz="8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- ggf. Terminvereinbarung zu einem späteren Zeitpunkt,</a:t>
            </a:r>
          </a:p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	  falls Zeitabstand nicht eingehalten werden kann</a:t>
            </a:r>
            <a:endParaRPr lang="de-DE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Letzte Blutdruckmessung vor ≥ 12 Monaten; bei Änderung der </a:t>
            </a:r>
            <a:r>
              <a:rPr lang="de-DE" sz="800" dirty="0" err="1">
                <a:latin typeface="Arial" panose="020B0604020202020204" pitchFamily="34" charset="0"/>
                <a:cs typeface="Arial" panose="020B0604020202020204" pitchFamily="34" charset="0"/>
              </a:rPr>
              <a:t>antihypertensiven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 Therapie besteht erneuter Anspruch ab 2 Wochen nach Einlösen der Neuverordnung</a:t>
            </a:r>
          </a:p>
          <a:p>
            <a:r>
              <a:rPr lang="de-DE" sz="800" u="sng" dirty="0">
                <a:latin typeface="Arial" panose="020B0604020202020204" pitchFamily="34" charset="0"/>
                <a:cs typeface="Arial" panose="020B0604020202020204" pitchFamily="34" charset="0"/>
              </a:rPr>
              <a:t>Einschreiben: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Einholen des schriftlichen Einverständnisses </a:t>
            </a:r>
            <a:r>
              <a:rPr lang="de-DE" sz="8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(Vereinbarung)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8" name="Flussdiagramm: Prozess 77"/>
          <p:cNvSpPr>
            <a:spLocks noChangeArrowheads="1"/>
          </p:cNvSpPr>
          <p:nvPr/>
        </p:nvSpPr>
        <p:spPr bwMode="auto">
          <a:xfrm>
            <a:off x="1023709" y="2267660"/>
            <a:ext cx="1742722" cy="572818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Ansprache und Einschreibung der Versicherten</a:t>
            </a:r>
          </a:p>
        </p:txBody>
      </p:sp>
      <p:sp>
        <p:nvSpPr>
          <p:cNvPr id="65" name="Freeform 24"/>
          <p:cNvSpPr>
            <a:spLocks noChangeArrowheads="1"/>
          </p:cNvSpPr>
          <p:nvPr/>
        </p:nvSpPr>
        <p:spPr bwMode="auto">
          <a:xfrm>
            <a:off x="3876318" y="4026659"/>
            <a:ext cx="461963" cy="440984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3874461" y="4005977"/>
            <a:ext cx="3284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Ausfüllen des oberen Teils des Bogens während der 5-minütigen Ruhephase vor Beginn </a:t>
            </a:r>
            <a:r>
              <a:rPr lang="de-DE" sz="800">
                <a:latin typeface="Arial" panose="020B0604020202020204" pitchFamily="34" charset="0"/>
                <a:cs typeface="Arial" panose="020B0604020202020204" pitchFamily="34" charset="0"/>
              </a:rPr>
              <a:t>der ersten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Messung möglich  </a:t>
            </a:r>
            <a:r>
              <a:rPr lang="de-DE" sz="8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(Informationsbogen)</a:t>
            </a:r>
          </a:p>
        </p:txBody>
      </p:sp>
      <p:sp>
        <p:nvSpPr>
          <p:cNvPr id="71" name="Freeform 24"/>
          <p:cNvSpPr>
            <a:spLocks noChangeArrowheads="1"/>
          </p:cNvSpPr>
          <p:nvPr/>
        </p:nvSpPr>
        <p:spPr bwMode="auto">
          <a:xfrm>
            <a:off x="3874460" y="6725680"/>
            <a:ext cx="461963" cy="107721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3882909" y="6725680"/>
            <a:ext cx="32152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Dokumentation auf </a:t>
            </a:r>
            <a:r>
              <a:rPr lang="de-DE" sz="800">
                <a:latin typeface="Arial" panose="020B0604020202020204" pitchFamily="34" charset="0"/>
                <a:cs typeface="Arial" panose="020B0604020202020204" pitchFamily="34" charset="0"/>
              </a:rPr>
              <a:t>demInformationsbogen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Blutdruck bei bestehendem Bluthochdruck </a:t>
            </a:r>
            <a:r>
              <a:rPr lang="de-DE" sz="8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(Informationsbogen)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Dokumentation aller Messwerte (Blutdruck, Puls), ggf. auch Hinweis auf Arrhythmie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Bildung des Mittelwerts aus 2. und 3. Messung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Anhand des Mittelwertes erfolgt die Zuweisung zu einer der 3 Risikokategorien (grün, gelb, rot).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Maßnahmen werden anhand der Risikokategorie ergriffen.</a:t>
            </a:r>
          </a:p>
        </p:txBody>
      </p:sp>
      <p:sp>
        <p:nvSpPr>
          <p:cNvPr id="75" name="Flussdiagramm: Prozess 77"/>
          <p:cNvSpPr>
            <a:spLocks noChangeArrowheads="1"/>
          </p:cNvSpPr>
          <p:nvPr/>
        </p:nvSpPr>
        <p:spPr bwMode="auto">
          <a:xfrm>
            <a:off x="1023709" y="6938225"/>
            <a:ext cx="1747369" cy="758052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Dokumentation der Messwerte und Empfehlungen von Maßnahmen</a:t>
            </a:r>
          </a:p>
        </p:txBody>
      </p:sp>
      <p:sp>
        <p:nvSpPr>
          <p:cNvPr id="56" name="Flussdiagramm: Prozess 77"/>
          <p:cNvSpPr>
            <a:spLocks noChangeArrowheads="1"/>
          </p:cNvSpPr>
          <p:nvPr/>
        </p:nvSpPr>
        <p:spPr bwMode="auto">
          <a:xfrm>
            <a:off x="1023709" y="5435305"/>
            <a:ext cx="1747369" cy="63044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Standardisierte Dreifachmessung des Blutdrucks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3899529" y="5337406"/>
            <a:ext cx="3335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u="sng" dirty="0">
                <a:latin typeface="Arial" panose="020B0604020202020204" pitchFamily="34" charset="0"/>
                <a:cs typeface="Arial" panose="020B0604020202020204" pitchFamily="34" charset="0"/>
              </a:rPr>
              <a:t>Ablauf der Messung</a:t>
            </a:r>
          </a:p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5-minütige Ruhephase vor Beginn der Messung</a:t>
            </a:r>
          </a:p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3 aufeinanderfolgende Messungen mit einem Zeitabstand von mind. 1-2 Minuten</a:t>
            </a:r>
          </a:p>
          <a:p>
            <a:r>
              <a:rPr lang="de-DE" sz="8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(Informationsbogen)</a:t>
            </a:r>
          </a:p>
          <a:p>
            <a:r>
              <a:rPr lang="de-DE" sz="8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(SOP zur Blutdruckmessung)</a:t>
            </a:r>
          </a:p>
        </p:txBody>
      </p:sp>
      <p:sp>
        <p:nvSpPr>
          <p:cNvPr id="58" name="Flussdiagramm: Prozess 77"/>
          <p:cNvSpPr>
            <a:spLocks noChangeArrowheads="1"/>
          </p:cNvSpPr>
          <p:nvPr/>
        </p:nvSpPr>
        <p:spPr bwMode="auto">
          <a:xfrm>
            <a:off x="1023709" y="8086586"/>
            <a:ext cx="1742721" cy="652131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Abrechnung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3874460" y="8120263"/>
            <a:ext cx="3215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Die Abrechnung der Dienstleistung erfolgt mit dem Sonderkennzeichen „Standardisierte Risikoerfassung hoher Blutdruck“ (SPZN 17716872)</a:t>
            </a:r>
          </a:p>
          <a:p>
            <a:r>
              <a:rPr lang="de-DE" sz="8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(Abrechnung)</a:t>
            </a:r>
          </a:p>
        </p:txBody>
      </p:sp>
      <p:sp>
        <p:nvSpPr>
          <p:cNvPr id="26" name="Freeform 24"/>
          <p:cNvSpPr>
            <a:spLocks noChangeArrowheads="1"/>
          </p:cNvSpPr>
          <p:nvPr/>
        </p:nvSpPr>
        <p:spPr bwMode="auto">
          <a:xfrm>
            <a:off x="3874461" y="8120263"/>
            <a:ext cx="461963" cy="58477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7" name="Freeform 24"/>
          <p:cNvSpPr>
            <a:spLocks noChangeArrowheads="1"/>
          </p:cNvSpPr>
          <p:nvPr/>
        </p:nvSpPr>
        <p:spPr bwMode="auto">
          <a:xfrm>
            <a:off x="3882909" y="5337406"/>
            <a:ext cx="461963" cy="841316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36" name="Flussdiagramm: Alternativer Prozess 43"/>
          <p:cNvSpPr>
            <a:spLocks noChangeArrowheads="1"/>
          </p:cNvSpPr>
          <p:nvPr/>
        </p:nvSpPr>
        <p:spPr bwMode="auto">
          <a:xfrm>
            <a:off x="1023709" y="9129026"/>
            <a:ext cx="1742721" cy="57835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Dienstleistungsende</a:t>
            </a:r>
          </a:p>
        </p:txBody>
      </p:sp>
      <p:cxnSp>
        <p:nvCxnSpPr>
          <p:cNvPr id="16" name="Gerade Verbindung mit Pfeil 15"/>
          <p:cNvCxnSpPr>
            <a:stCxn id="6" idx="2"/>
            <a:endCxn id="48" idx="0"/>
          </p:cNvCxnSpPr>
          <p:nvPr/>
        </p:nvCxnSpPr>
        <p:spPr>
          <a:xfrm flipH="1">
            <a:off x="1895070" y="1632926"/>
            <a:ext cx="2324" cy="634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48" idx="2"/>
            <a:endCxn id="30" idx="0"/>
          </p:cNvCxnSpPr>
          <p:nvPr/>
        </p:nvCxnSpPr>
        <p:spPr>
          <a:xfrm>
            <a:off x="1895070" y="2840478"/>
            <a:ext cx="2324" cy="1080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stCxn id="30" idx="2"/>
            <a:endCxn id="56" idx="0"/>
          </p:cNvCxnSpPr>
          <p:nvPr/>
        </p:nvCxnSpPr>
        <p:spPr>
          <a:xfrm>
            <a:off x="1897394" y="4680111"/>
            <a:ext cx="0" cy="755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56" idx="2"/>
            <a:endCxn id="75" idx="0"/>
          </p:cNvCxnSpPr>
          <p:nvPr/>
        </p:nvCxnSpPr>
        <p:spPr>
          <a:xfrm>
            <a:off x="1897394" y="6065745"/>
            <a:ext cx="0" cy="872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stCxn id="75" idx="2"/>
            <a:endCxn id="58" idx="0"/>
          </p:cNvCxnSpPr>
          <p:nvPr/>
        </p:nvCxnSpPr>
        <p:spPr>
          <a:xfrm flipH="1">
            <a:off x="1895070" y="7696277"/>
            <a:ext cx="2324" cy="390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58" idx="2"/>
            <a:endCxn id="36" idx="0"/>
          </p:cNvCxnSpPr>
          <p:nvPr/>
        </p:nvCxnSpPr>
        <p:spPr>
          <a:xfrm>
            <a:off x="1895070" y="8738717"/>
            <a:ext cx="0" cy="390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Gerader Verbinder 30"/>
          <p:cNvCxnSpPr>
            <a:stCxn id="48" idx="3"/>
          </p:cNvCxnSpPr>
          <p:nvPr/>
        </p:nvCxnSpPr>
        <p:spPr>
          <a:xfrm flipV="1">
            <a:off x="2766431" y="2552541"/>
            <a:ext cx="1108029" cy="1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Gerader Verbinder 32"/>
          <p:cNvCxnSpPr/>
          <p:nvPr/>
        </p:nvCxnSpPr>
        <p:spPr>
          <a:xfrm flipV="1">
            <a:off x="2771078" y="4261930"/>
            <a:ext cx="1103382" cy="1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>
            <a:off x="2771078" y="5775646"/>
            <a:ext cx="11118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Gerader Verbinder 41"/>
          <p:cNvCxnSpPr/>
          <p:nvPr/>
        </p:nvCxnSpPr>
        <p:spPr>
          <a:xfrm flipV="1">
            <a:off x="2771078" y="7289410"/>
            <a:ext cx="1103382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Gerader Verbinder 43"/>
          <p:cNvCxnSpPr/>
          <p:nvPr/>
        </p:nvCxnSpPr>
        <p:spPr>
          <a:xfrm flipV="1">
            <a:off x="2766430" y="8437771"/>
            <a:ext cx="1116479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Grafik 4" descr="Ein Bild, das Text, Screenshot, Schrift, Grafiken enthält.&#10;&#10;Automatisch generierte Beschreibung">
            <a:extLst>
              <a:ext uri="{FF2B5EF4-FFF2-40B4-BE49-F238E27FC236}">
                <a16:creationId xmlns:a16="http://schemas.microsoft.com/office/drawing/2014/main" id="{2DCB7E22-FB46-E2EA-D013-F579D79D03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77" y="117376"/>
            <a:ext cx="891744" cy="41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490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274</Words>
  <Application>Microsoft Office PowerPoint</Application>
  <PresentationFormat>Benutzerdefiniert</PresentationFormat>
  <Paragraphs>40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Brüggemann, Britt</dc:creator>
  <cp:lastModifiedBy>Klintworth, Dirk</cp:lastModifiedBy>
  <cp:revision>167</cp:revision>
  <dcterms:created xsi:type="dcterms:W3CDTF">2020-10-23T10:52:47Z</dcterms:created>
  <dcterms:modified xsi:type="dcterms:W3CDTF">2023-12-06T08:34:54Z</dcterms:modified>
</cp:coreProperties>
</file>