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" y="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33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92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2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37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30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0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38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6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90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D0C4-702B-44D2-B8B3-F9D26FA21CF2}" type="datetimeFigureOut">
              <a:rPr lang="de-DE" smtClean="0"/>
              <a:t>05.02.2020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EC4B-FCEE-42B9-9F6A-561C890A8C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34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DA6D0C4-702B-44D2-B8B3-F9D26FA21CF2}" type="datetimeFigureOut">
              <a:rPr lang="de-DE" smtClean="0"/>
              <a:pPr/>
              <a:t>05.02.2020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2CEC4B-FCEE-42B9-9F6A-561C890A8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72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714"/>
          </a:xfrm>
        </p:spPr>
        <p:txBody>
          <a:bodyPr>
            <a:noAutofit/>
          </a:bodyPr>
          <a:lstStyle/>
          <a:p>
            <a:r>
              <a:rPr lang="de-DE" sz="2800" b="1" dirty="0" smtClean="0"/>
              <a:t>Erläuterungen </a:t>
            </a:r>
            <a:r>
              <a:rPr lang="de-DE" sz="2800" b="1" dirty="0"/>
              <a:t>– </a:t>
            </a:r>
            <a:r>
              <a:rPr lang="de-DE" sz="2800" b="1" dirty="0" smtClean="0"/>
              <a:t>Was gilt als </a:t>
            </a:r>
            <a:r>
              <a:rPr lang="de-DE" sz="2800" b="1" dirty="0" smtClean="0"/>
              <a:t>potenzieller Interessenkonflikt?</a:t>
            </a:r>
            <a:endParaRPr lang="de-DE" sz="28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999241"/>
            <a:ext cx="10515600" cy="553353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»"/>
            </a:pPr>
            <a:r>
              <a:rPr lang="de-DE" sz="2000" dirty="0"/>
              <a:t>Beziehungen zu Unternehmen, Institutionen oder anderen Einrichtungen (Vereine, Verbände u. a.), </a:t>
            </a:r>
            <a:r>
              <a:rPr lang="de-DE" sz="2000" b="1" dirty="0">
                <a:solidFill>
                  <a:srgbClr val="FF0000"/>
                </a:solidFill>
              </a:rPr>
              <a:t>deren Interessen- bzw. Tätigkeitsfelder sich thematisch mit der </a:t>
            </a:r>
            <a:r>
              <a:rPr lang="de-DE" sz="2000" b="1" dirty="0" smtClean="0">
                <a:solidFill>
                  <a:srgbClr val="FF0000"/>
                </a:solidFill>
              </a:rPr>
              <a:t>Fortbildungsmaßnahme </a:t>
            </a:r>
            <a:r>
              <a:rPr lang="de-DE" sz="2000" b="1" dirty="0">
                <a:solidFill>
                  <a:srgbClr val="FF0000"/>
                </a:solidFill>
              </a:rPr>
              <a:t>überschneiden</a:t>
            </a:r>
            <a:r>
              <a:rPr lang="de-DE" sz="2000" dirty="0"/>
              <a:t>: </a:t>
            </a:r>
            <a:endParaRPr lang="de-DE" sz="2000" dirty="0" smtClean="0"/>
          </a:p>
          <a:p>
            <a:pPr lvl="1">
              <a:spcBef>
                <a:spcPts val="1200"/>
              </a:spcBef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Abhängige </a:t>
            </a:r>
            <a:r>
              <a:rPr lang="de-DE" sz="1600" dirty="0" smtClean="0"/>
              <a:t>oder ehrenamtliche </a:t>
            </a:r>
            <a:r>
              <a:rPr lang="de-DE" sz="1600" dirty="0" smtClean="0"/>
              <a:t>Beschäftigungen </a:t>
            </a:r>
            <a:endParaRPr lang="de-DE" sz="160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/>
              <a:t>Honorare für Vortrags- und Schulungstätigkeiten oder bezahlte Autoren- oder </a:t>
            </a:r>
            <a:r>
              <a:rPr lang="de-DE" sz="1600" dirty="0" smtClean="0"/>
              <a:t>Co-Autorenschaft </a:t>
            </a:r>
            <a:r>
              <a:rPr lang="de-DE" sz="1600" u="sng" dirty="0" smtClean="0"/>
              <a:t>im </a:t>
            </a:r>
            <a:r>
              <a:rPr lang="de-DE" sz="1600" u="sng" dirty="0"/>
              <a:t>Auftrag</a:t>
            </a:r>
            <a:endParaRPr lang="de-DE" sz="1600" u="sng" dirty="0" smtClean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Finanzielle Unterstützung für wissenschaftliche Tätigkeiten und Patentanträge – direkt sowie indirekt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(</a:t>
            </a:r>
            <a:r>
              <a:rPr lang="de-DE" sz="1600" dirty="0" smtClean="0"/>
              <a:t>z</a:t>
            </a:r>
            <a:r>
              <a:rPr lang="de-DE" sz="1600" dirty="0" smtClean="0"/>
              <a:t>. B</a:t>
            </a:r>
            <a:r>
              <a:rPr lang="de-DE" sz="1600" dirty="0" smtClean="0"/>
              <a:t>. Finanzierung von Mitarbeitern, Drittmittel)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Sonstige finanzielle oder geldwerte Zuwendungen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Beratungstätigkeit</a:t>
            </a:r>
            <a:endParaRPr lang="de-DE" sz="160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Gutachtertätigkeit</a:t>
            </a:r>
            <a:endParaRPr lang="de-DE" sz="160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›"/>
            </a:pPr>
            <a:r>
              <a:rPr lang="de-DE" sz="1600" dirty="0" smtClean="0"/>
              <a:t>Unternehmensbeteiligungen (</a:t>
            </a:r>
            <a:r>
              <a:rPr lang="de-DE" sz="1600" dirty="0"/>
              <a:t>bspw. Besitz von Aktien, Optionsscheinen oder sonstigen Geschäftsanteilen), </a:t>
            </a:r>
            <a:r>
              <a:rPr lang="de-DE" sz="1600" u="sng" dirty="0" smtClean="0"/>
              <a:t>die einen wesentlichen wirtschaftlichen Einfluss auf das Unternehmen </a:t>
            </a:r>
            <a:r>
              <a:rPr lang="de-DE" sz="1600" u="sng" dirty="0" smtClean="0"/>
              <a:t>ermöglichen</a:t>
            </a:r>
            <a:endParaRPr lang="de-DE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»"/>
            </a:pPr>
            <a:r>
              <a:rPr lang="de-DE" sz="2000" dirty="0" smtClean="0"/>
              <a:t>Sonstige Interessenskonflikte: Autorenschaft</a:t>
            </a:r>
            <a:r>
              <a:rPr lang="de-DE" sz="2000" dirty="0"/>
              <a:t>;</a:t>
            </a:r>
            <a:r>
              <a:rPr lang="de-DE" sz="2000" dirty="0" smtClean="0"/>
              <a:t> politische</a:t>
            </a:r>
            <a:r>
              <a:rPr lang="de-DE" sz="2000" dirty="0"/>
              <a:t>, akademische (z</a:t>
            </a:r>
            <a:r>
              <a:rPr lang="de-DE" sz="2000" dirty="0" smtClean="0"/>
              <a:t>. B</a:t>
            </a:r>
            <a:r>
              <a:rPr lang="de-DE" sz="2000" dirty="0"/>
              <a:t>. Zugehörigkeit zu bestimmten »Schulen</a:t>
            </a:r>
            <a:r>
              <a:rPr lang="de-DE" sz="2000" dirty="0" smtClean="0"/>
              <a:t>«), </a:t>
            </a:r>
            <a:r>
              <a:rPr lang="de-DE" sz="2000" dirty="0"/>
              <a:t>wissenschaftliche </a:t>
            </a:r>
            <a:r>
              <a:rPr lang="de-DE" sz="2000" dirty="0" smtClean="0"/>
              <a:t>oder persönliche </a:t>
            </a:r>
            <a:r>
              <a:rPr lang="de-DE" sz="2000" dirty="0"/>
              <a:t>Interessen, die mögliche Konflikte begründen </a:t>
            </a:r>
            <a:r>
              <a:rPr lang="de-DE" sz="2000" dirty="0" smtClean="0"/>
              <a:t>könnten; persönliche </a:t>
            </a:r>
            <a:r>
              <a:rPr lang="de-DE" sz="2000" dirty="0"/>
              <a:t>Beziehungen zu einem Vertretungsberechtigten eines Unternehmens der </a:t>
            </a:r>
            <a:r>
              <a:rPr lang="de-DE" sz="2000" dirty="0" smtClean="0"/>
              <a:t>Gesundheitswirtschaft; etc</a:t>
            </a:r>
            <a:r>
              <a:rPr lang="de-DE" sz="2000" dirty="0" smtClean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0282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222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dirty="0" smtClean="0"/>
              <a:t>Potenzielle Interessenkonflikte</a:t>
            </a:r>
            <a:br>
              <a:rPr lang="de-DE" dirty="0" smtClean="0"/>
            </a:br>
            <a:r>
              <a:rPr lang="de-DE" sz="2800" i="1" dirty="0" smtClean="0"/>
              <a:t>[Name Referent/in]</a:t>
            </a:r>
            <a:endParaRPr lang="de-DE" sz="2800" i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206446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Abhängige oder ehrenamtliche Beschäftigungen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/>
              <a:t>	</a:t>
            </a:r>
            <a:r>
              <a:rPr lang="de-DE" sz="1400" dirty="0" smtClean="0"/>
              <a:t>[„keine“ bzw. Angabe des Unternehmens/der Institution inkl. Position] </a:t>
            </a: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Honorare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 smtClean="0"/>
              <a:t>	[„keine“ bzw. Angabe der Unternehmen/der Institutionen]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Finanzielle Unterstützung für wissenschaftliche Tätigkeiten und Patentanträge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/>
              <a:t>	</a:t>
            </a:r>
            <a:r>
              <a:rPr lang="de-DE" sz="1400" dirty="0" smtClean="0"/>
              <a:t>[„keine“ bzw. Angabe der Unternehmen/der Institutionen]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Sonstige finanzielle oder geldwerte Zuwendungen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/>
              <a:t>	</a:t>
            </a:r>
            <a:r>
              <a:rPr lang="de-DE" sz="1400" dirty="0" smtClean="0"/>
              <a:t>[„keine“ bzw. Angabe der Unternehmen/der Institutionen]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Beratungstätigkeit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 smtClean="0"/>
              <a:t>	[„keine“ bzw. Angabe der Unternehmen/der Institutionen]</a:t>
            </a: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Gutachtertätigkeit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 smtClean="0"/>
              <a:t>	[„keine“ bzw. Angabe der Unternehmen/der Institutionen]</a:t>
            </a: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Unternehmensbeteiligungen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 smtClean="0"/>
              <a:t>	[„keine“ bzw. Angabe der Unternehmen/der Institutionen]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400" b="1" dirty="0" smtClean="0"/>
              <a:t>Sonstige Interessenskonflikte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>
                <a:tab pos="354013" algn="l"/>
              </a:tabLst>
            </a:pPr>
            <a:r>
              <a:rPr lang="de-DE" sz="1400" dirty="0"/>
              <a:t>	</a:t>
            </a:r>
            <a:r>
              <a:rPr lang="de-DE" sz="1400" dirty="0" smtClean="0"/>
              <a:t>[„keine“ bzw. Angabe der Unternehmen/der Institutionen]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smtClean="0">
                <a:solidFill>
                  <a:srgbClr val="FF0000"/>
                </a:solidFill>
              </a:rPr>
              <a:t>Ich versichere, mit dieser Fortbildungsmaßnahme keine werbenden, kommerziellen und/oder ideologischen Absichten zu verfolgen.</a:t>
            </a:r>
            <a:endParaRPr lang="de-DE" sz="105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Wingdings</vt:lpstr>
      <vt:lpstr>Office</vt:lpstr>
      <vt:lpstr>Erläuterungen – Was gilt als potenzieller Interessenkonflikt?</vt:lpstr>
      <vt:lpstr>Potenzielle Interessenkonflikte [Name Referent/in]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potenzieller Interessenkonflikte</dc:title>
  <dc:creator>Moebius, Jan Robert</dc:creator>
  <cp:lastModifiedBy>Moebius, Jan Robert</cp:lastModifiedBy>
  <cp:revision>12</cp:revision>
  <dcterms:created xsi:type="dcterms:W3CDTF">2019-08-09T07:58:26Z</dcterms:created>
  <dcterms:modified xsi:type="dcterms:W3CDTF">2020-02-05T13:19:07Z</dcterms:modified>
</cp:coreProperties>
</file>