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  <p:sldMasterId id="2147483660" r:id="rId3"/>
  </p:sldMasterIdLst>
  <p:notesMasterIdLst>
    <p:notesMasterId r:id="rId5"/>
  </p:notesMasterIdLst>
  <p:handoutMasterIdLst>
    <p:handoutMasterId r:id="rId6"/>
  </p:handoutMasterIdLst>
  <p:sldIdLst>
    <p:sldId id="257" r:id="rId4"/>
  </p:sldIdLst>
  <p:sldSz cx="7559675" cy="10080625"/>
  <p:notesSz cx="6799263" cy="9929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5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5">
          <p15:clr>
            <a:srgbClr val="A4A3A4"/>
          </p15:clr>
        </p15:guide>
        <p15:guide id="2" pos="19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3" autoAdjust="0"/>
    <p:restoredTop sz="90929"/>
  </p:normalViewPr>
  <p:slideViewPr>
    <p:cSldViewPr>
      <p:cViewPr varScale="1">
        <p:scale>
          <a:sx n="99" d="100"/>
          <a:sy n="99" d="100"/>
        </p:scale>
        <p:origin x="4560" y="84"/>
      </p:cViewPr>
      <p:guideLst>
        <p:guide orient="horz" pos="5125"/>
        <p:guide pos="3197"/>
      </p:guideLst>
    </p:cSldViewPr>
  </p:slideViewPr>
  <p:outlineViewPr>
    <p:cViewPr>
      <p:scale>
        <a:sx n="100" d="100"/>
        <a:sy n="100" d="1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5"/>
        <p:guide pos="194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11353DD-DC66-18E1-B73D-6A93C98745D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5E8F685-5E50-BCFF-B637-51EF0116E4C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85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ECC6595E-44A6-5DAA-0506-A2C1EAC379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228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E61DE346-8D6E-EB43-618E-D7E5B5629BA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8575" y="941228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317B2899-031E-49CA-94B2-EEC62E51C4D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78DB9323-F829-B5DD-7EFC-F449B1443C7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11375" y="954088"/>
            <a:ext cx="2574925" cy="3435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A541009-11E2-DDFD-9B67-2C79BE2FCCF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2513" y="4724400"/>
            <a:ext cx="4699000" cy="381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8208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6295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910032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18542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DE13B2-BCCA-4520-896A-26DF09498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0B32F-3739-4830-A1D7-6396CF2C49F2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9BCA83-006A-913C-145E-2D1DBB3FC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1C4907-44D3-2AE0-B36F-F491C602B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C847E-6F27-4B06-B159-E6E0C4B06DD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1922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E8E3D3-5F57-4529-47C8-FBA4A11C4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5A5A6-33DE-48F2-8327-48A2AF321BD1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9891E5-AE49-4745-259E-DBC348C5B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9E86E3-8810-6500-4916-506BC1A67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4EEDE-4BF4-4C62-B9B9-99F13B76167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84092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936304-2467-103D-0354-3C7F7753A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76959-75EB-4225-BFA1-5D3E5D769A35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0A1E80-3149-7B0D-C3EC-54B811D3C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00AEBE-2D5E-FEAB-92E6-364348105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456D3-89E2-4A5B-8F28-E1BEFFBF7E0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98676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1AF997D-309F-90DE-BDC6-3CFF4D71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B7F1A-FB8B-4714-A837-EBC433FFDB07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9A1E135-E59B-C7DC-69B4-6F0DFC66C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A2778EF-D4B8-A91A-AC1C-35B92FC8F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E23E4-8A17-4412-8D41-E42D2ECA253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96671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FC95E5E-AB8A-6121-8FDB-B2E1C6B42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FE7F9-64D6-4944-8F3F-F3AC63B40041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524E643-FD7A-9AE3-2DFC-0D662B7EF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4D6F969-24FC-E199-D34D-822285742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ACBFA-2D12-44D3-93E4-021C98339E6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7557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62A579F-3E25-6012-A87E-C5AB5EDA8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BF90D-1891-465F-A445-631ED986761C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7F4406CF-839B-85C5-EAC8-8E271E4BB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4323189-3D03-0F6C-A570-688C5CB5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A36C1-CC37-4B27-930F-4BA6FC291F5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02447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D62DDF-2B31-6FA6-B054-3FBEE2CB3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52F95-7B99-475A-ADDE-EC28A608F5C7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884C5A0-F93E-B0BD-A224-62B7748F0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529B2B0-7325-24E4-E794-A4E43D3E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3B11C-F466-4103-AE00-1F1AD968FFB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80902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FEA435B-F264-65A5-9151-4CDEC4D8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72926-7F96-43DF-A0F4-728479F76CB3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E06F98A-05BA-3C6A-264F-02D71E840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9DC5190-43EE-0B32-0F90-92342EA06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137D-F4BD-456D-8A64-A412FEB1729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5160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2778632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9A807DF-61C4-B659-30A7-887376903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B537-B67B-4CD8-ACAF-1B52BD73F6AE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81E19E7-65DD-C27D-E1C3-BC2760CCC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0FF8B67-FF14-2355-40D7-992DA3313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5F663-DF07-4A38-ACE6-0571CAC14F4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174026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4EA497-785A-4E74-697A-D8DFCEC4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B3668-77F3-477F-8D33-BA697FC02BFC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031CC5-ED39-E505-991A-5184FA04C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52F969-3AE8-4D7E-1F6F-DEF876C76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5FECE-9371-45B2-BF58-345C83A9268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90956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5429FE-565A-A180-F719-15DF1B38E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01AF4-7905-4F3C-B345-390AA9D54C33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49721E-1E05-CF83-2620-19049A946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ED9F07-D294-BE2A-6CFF-982F096D8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BC847-7909-451C-A8BB-2F81BC198AA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215291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F9D4F4A-F217-99A0-D634-18827564D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C2AAC-B081-4D7B-963A-CBE03166FAB6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37E95B0-0527-5002-85B0-880BF92E5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664138C-8B6F-E329-07C1-A7870793C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4E21C-F57A-4EDF-8249-E4A43769706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80753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36740F-3406-A106-AE8B-1996D7B5C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A6F8B-2062-4127-A508-291FF292CDC7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A2B54F-7AA2-E20A-D602-B642C726F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8CE10B-282E-2695-6480-9FD3D855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A881-D79F-4C73-9711-BDD73261ABE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144156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6AF0C9-815D-1387-AE66-D634488C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3102F-FE6A-49B9-8EAD-FDA1BEC8D0E9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B476D5-E1E6-1BAE-EAA4-0D26E515E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3B9794-7DEE-D374-A4D3-9E73DA6A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19624-75F6-428F-BBCD-E30D51BD277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67675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E56AF6-1C07-C7CC-64B9-6D80323F6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BDF2D-7482-40F5-8F8F-671D8CC965AD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47F49A-AE6D-D9A2-049F-9731B7568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E87942-182E-38ED-91AD-F03AE1165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5221A-6625-4820-A956-B8EE94BBFDF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4462813-A3A4-6682-05B4-CADB8633B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A4A9A-DFFF-44B6-A53A-4F96228FB648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04A3508-EA5C-70DC-E0F9-5634969C5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D69A912-7749-BE5A-5FFA-579F8F4F5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E721C-4227-4B27-B933-8B089B5D2BA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54303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FAAB7D96-4ACD-6908-3E58-1BF42BBFE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0AA32-594C-4EB9-81BD-23FCD8C5A844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24C25FF-703E-5198-934E-DAAF7204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B8A05BF-29A2-E20E-FDA3-75F3A6A14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9C266-62CA-4D5D-A5EB-C6EAFF13C76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810405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40201EA-FC3E-687A-79DC-BA2FCBF21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2E58-DD42-4286-B973-A23098E473E8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00998CD-C485-78DE-5C53-E0902441A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5935C146-FFDC-DC61-524A-2590E4D9D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96510-7BA7-4393-BF69-BFB43BB705E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4466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95635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F62A119-48BB-8D56-A642-3DF4A87E8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E2369-D824-46D2-9DD4-8DABBC91CFDB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676761D-60A6-E05F-EA35-B9DF898EC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F09085B-F84B-2D49-613A-27C9E62E6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D717F-8BF8-4363-907E-36DD3DE5E0B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692249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EFDE55F-C664-5A1B-498D-2B171FA8B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D12F-2B15-4554-99AD-51EF6DBA69A2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15D195-AC3F-C783-C71F-26037C84E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A4EF797-E5DE-5B61-C2B3-1E0A64A2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0D300-6710-4494-A054-6ED83FD191C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446663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C1E360F-6C9D-8F55-ACFA-158A7600B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788CD-513B-4C6C-8EFE-F0EA0F243A72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5927499-C0BA-236A-55E1-ED5A3CBE9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F01961F-3A9F-9142-B435-A392F7BE0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89ACE-8C52-4F1C-A549-0463EA367B1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06121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24AF86-6476-E173-D3EB-E5BCEFAF0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A9802-1C69-4C80-960A-57FA47A33865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F69183-5A3A-A7F2-4F6C-22A9F8AB2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6B32F4-D8B8-922E-7286-A56B67D32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DDC6F-BA00-4A16-8578-43AC3644505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891381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57043F-EB82-66A6-8D02-8283D3774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A3CF7-9961-4745-BA29-BA2B8497810D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ADEF16-4C77-EA4B-5AD1-4FB8E6EF2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953B35-6F91-4BA2-90D7-7BE796F3B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0AC3C-718E-4673-B260-2ECFCFFC930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2679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5137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5647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5677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85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1858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9967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5pPr>
      <a:lvl6pPr marL="18970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6pPr>
      <a:lvl7pPr marL="23542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7pPr>
      <a:lvl8pPr marL="28114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8pPr>
      <a:lvl9pPr marL="32686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1800" indent="-323850" algn="l" defTabSz="449263" rtl="0" eaLnBrk="0" fontAlgn="base" hangingPunct="0">
        <a:spcBef>
          <a:spcPct val="0"/>
        </a:spcBef>
        <a:spcAft>
          <a:spcPts val="1413"/>
        </a:spcAft>
        <a:buClr>
          <a:srgbClr val="000000"/>
        </a:buClr>
        <a:buSzPct val="45000"/>
        <a:buFont typeface="StarBats" charset="0"/>
        <a:buChar char="&quot;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spcBef>
          <a:spcPct val="0"/>
        </a:spcBef>
        <a:spcAft>
          <a:spcPts val="1125"/>
        </a:spcAft>
        <a:buClr>
          <a:srgbClr val="000000"/>
        </a:buClr>
        <a:buSzPct val="75000"/>
        <a:buFont typeface="StarBats" charset="0"/>
        <a:buChar char=""/>
        <a:defRPr sz="2800">
          <a:solidFill>
            <a:srgbClr val="000000"/>
          </a:solidFill>
          <a:latin typeface="+mn-lt"/>
        </a:defRPr>
      </a:lvl2pPr>
      <a:lvl3pPr marL="1295400" indent="-215900" algn="l" defTabSz="449263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Bats" charset="0"/>
        <a:buChar char="&quot;"/>
        <a:defRPr sz="2400">
          <a:solidFill>
            <a:srgbClr val="000000"/>
          </a:solidFill>
          <a:latin typeface="+mn-lt"/>
        </a:defRPr>
      </a:lvl3pPr>
      <a:lvl4pPr marL="1727200" indent="-215900" algn="l" defTabSz="449263" rtl="0" eaLnBrk="0" fontAlgn="base" hangingPunct="0">
        <a:spcBef>
          <a:spcPct val="0"/>
        </a:spcBef>
        <a:spcAft>
          <a:spcPts val="563"/>
        </a:spcAft>
        <a:buClr>
          <a:srgbClr val="000000"/>
        </a:buClr>
        <a:buSzPct val="75000"/>
        <a:buFont typeface="StarBats" charset="0"/>
        <a:buChar char=""/>
        <a:defRPr sz="2000">
          <a:solidFill>
            <a:srgbClr val="000000"/>
          </a:solidFill>
          <a:latin typeface="+mn-lt"/>
        </a:defRPr>
      </a:lvl4pPr>
      <a:lvl5pPr marL="21590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5pPr>
      <a:lvl6pPr marL="26162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6pPr>
      <a:lvl7pPr marL="30734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7pPr>
      <a:lvl8pPr marL="35306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8pPr>
      <a:lvl9pPr marL="39878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92A4EA19-B015-4FB7-7C13-A3166F4B598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03225"/>
            <a:ext cx="680402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BFDE33B6-2917-A6A8-16B6-37D3D1AC26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352675"/>
            <a:ext cx="6804025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EBC1B3-7B1C-3775-D9B4-38A55C758E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825" y="9344025"/>
            <a:ext cx="1763713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2CD957B-D92D-4213-B338-BBEF2D5456DD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E65715-DEBC-ADC5-4EF2-4D2D4037D3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863" y="9344025"/>
            <a:ext cx="239395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038E11-E84A-F0F1-56EE-797DEF4E72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18138" y="9344025"/>
            <a:ext cx="1763712" cy="536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C7E8D93-26E9-4FFD-87F7-CE1B718D03BE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6412F14D-3C72-4F57-D941-759231B7873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03225"/>
            <a:ext cx="680402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5805FA6A-D1A9-6594-256D-F230A3E711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352675"/>
            <a:ext cx="6804025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14E427-D9C6-11A8-ED4E-053876DC0B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825" y="9344025"/>
            <a:ext cx="1763713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0C673A-BE46-41AC-AF6A-3247D8502447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6BF884-ABFA-9385-94BD-409AA5CFC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863" y="9344025"/>
            <a:ext cx="239395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CBC4DB-7AB9-B052-6708-8A12DAF34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18138" y="9344025"/>
            <a:ext cx="1763712" cy="536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2A537D3-5D2B-4775-BFCB-46EAAE334DB3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5">
            <a:extLst>
              <a:ext uri="{FF2B5EF4-FFF2-40B4-BE49-F238E27FC236}">
                <a16:creationId xmlns:a16="http://schemas.microsoft.com/office/drawing/2014/main" id="{459615E4-C742-8D85-103C-AB6C69C5133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3" name="Line 47">
            <a:extLst>
              <a:ext uri="{FF2B5EF4-FFF2-40B4-BE49-F238E27FC236}">
                <a16:creationId xmlns:a16="http://schemas.microsoft.com/office/drawing/2014/main" id="{662D3F20-31CA-9C8A-EE1F-05E66A9F78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24" name="Gerade Verbindung mit Pfeil 78">
            <a:extLst>
              <a:ext uri="{FF2B5EF4-FFF2-40B4-BE49-F238E27FC236}">
                <a16:creationId xmlns:a16="http://schemas.microsoft.com/office/drawing/2014/main" id="{91496311-C750-C91C-23B2-F8BD5F97AD84}"/>
              </a:ext>
            </a:extLst>
          </p:cNvPr>
          <p:cNvCxnSpPr>
            <a:cxnSpLocks noChangeShapeType="1"/>
            <a:stCxn id="5148" idx="2"/>
            <a:endCxn id="5151" idx="0"/>
          </p:cNvCxnSpPr>
          <p:nvPr/>
        </p:nvCxnSpPr>
        <p:spPr bwMode="auto">
          <a:xfrm>
            <a:off x="3242469" y="4072001"/>
            <a:ext cx="1" cy="73932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5" name="Gerade Verbindung mit Pfeil 83">
            <a:extLst>
              <a:ext uri="{FF2B5EF4-FFF2-40B4-BE49-F238E27FC236}">
                <a16:creationId xmlns:a16="http://schemas.microsoft.com/office/drawing/2014/main" id="{41691390-83D8-2D4A-6D09-4DBC5996DA14}"/>
              </a:ext>
            </a:extLst>
          </p:cNvPr>
          <p:cNvCxnSpPr>
            <a:cxnSpLocks noChangeShapeType="1"/>
            <a:stCxn id="5151" idx="2"/>
            <a:endCxn id="5135" idx="0"/>
          </p:cNvCxnSpPr>
          <p:nvPr/>
        </p:nvCxnSpPr>
        <p:spPr bwMode="auto">
          <a:xfrm flipH="1">
            <a:off x="3242469" y="5243124"/>
            <a:ext cx="1" cy="116679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Text Box 37">
            <a:extLst>
              <a:ext uri="{FF2B5EF4-FFF2-40B4-BE49-F238E27FC236}">
                <a16:creationId xmlns:a16="http://schemas.microsoft.com/office/drawing/2014/main" id="{9932C38A-DA4C-6620-6C86-A5F7C294F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1034" y="4302410"/>
            <a:ext cx="3240087" cy="1449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Auswahl und Beurteilung des Arzneistoffs und des Fertigarzneimittels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Beurteilung des Arzneistoffs nach </a:t>
            </a:r>
            <a:r>
              <a:rPr lang="de-DE" altLang="de-DE" sz="700" i="1" dirty="0" err="1">
                <a:latin typeface="Arial" panose="020B0604020202020204" pitchFamily="34" charset="0"/>
              </a:rPr>
              <a:t>pharmakolog</a:t>
            </a:r>
            <a:r>
              <a:rPr lang="de-DE" altLang="de-DE" sz="700" i="1" dirty="0">
                <a:latin typeface="Arial" panose="020B0604020202020204" pitchFamily="34" charset="0"/>
              </a:rPr>
              <a:t>.-</a:t>
            </a:r>
            <a:r>
              <a:rPr lang="de-DE" altLang="de-DE" sz="700" i="1" dirty="0" err="1">
                <a:latin typeface="Arial" panose="020B0604020202020204" pitchFamily="34" charset="0"/>
              </a:rPr>
              <a:t>toxikolog</a:t>
            </a:r>
            <a:r>
              <a:rPr lang="de-DE" altLang="de-DE" sz="700" i="1" dirty="0">
                <a:latin typeface="Arial" panose="020B0604020202020204" pitchFamily="34" charset="0"/>
              </a:rPr>
              <a:t>. Kriterien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Art der Beschwerden (Erkältungsschnupfen oder allergischer Schnupfen?)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Wirksamkeit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Berücksichtigung patientenspezifischer Faktoren (Alter, Allergien,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Überempfindlichkeiten)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Andere Erkrankungen (Herz-Kreislauf-Erkrankung, Hypertonie,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Glaukom, Diabetes, Hyperthyreose?)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Begleitmedikation (Blutdrucksteigernde Arzneimittel, wie z. B.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trizyklische Antidepressiva, MAO-Hemmer)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Auswahl/Beurteilung des Fertigarzneimittels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Darreichungsform (Tropfen, EDOs, Spray, Gel, </a:t>
            </a:r>
            <a:r>
              <a:rPr lang="de-DE" altLang="de-DE" sz="700" dirty="0" err="1">
                <a:latin typeface="Arial" panose="020B0604020202020204" pitchFamily="34" charset="0"/>
              </a:rPr>
              <a:t>Inhalat</a:t>
            </a:r>
            <a:r>
              <a:rPr lang="de-DE" altLang="de-DE" sz="700" dirty="0">
                <a:latin typeface="Arial" panose="020B0604020202020204" pitchFamily="34" charset="0"/>
              </a:rPr>
              <a:t>, </a:t>
            </a:r>
            <a:r>
              <a:rPr lang="de-DE" altLang="de-DE" sz="700" dirty="0" err="1">
                <a:latin typeface="Arial" panose="020B0604020202020204" pitchFamily="34" charset="0"/>
              </a:rPr>
              <a:t>Tabl</a:t>
            </a:r>
            <a:r>
              <a:rPr lang="de-DE" altLang="de-DE" sz="700" dirty="0">
                <a:latin typeface="Arial" panose="020B0604020202020204" pitchFamily="34" charset="0"/>
              </a:rPr>
              <a:t>., </a:t>
            </a:r>
            <a:r>
              <a:rPr lang="de-DE" altLang="de-DE" sz="700" dirty="0" err="1">
                <a:latin typeface="Arial" panose="020B0604020202020204" pitchFamily="34" charset="0"/>
              </a:rPr>
              <a:t>Kps</a:t>
            </a:r>
            <a:r>
              <a:rPr lang="de-DE" altLang="de-DE" sz="700" dirty="0">
                <a:latin typeface="Arial" panose="020B0604020202020204" pitchFamily="34" charset="0"/>
              </a:rPr>
              <a:t>.?)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Zusätzliche Inhaltsstoffe (Wirkstoffkombination sinnvoll?)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Konservierungsmittelfreie Zubereitung?</a:t>
            </a:r>
          </a:p>
        </p:txBody>
      </p:sp>
      <p:sp>
        <p:nvSpPr>
          <p:cNvPr id="5127" name="Freeform 24">
            <a:extLst>
              <a:ext uri="{FF2B5EF4-FFF2-40B4-BE49-F238E27FC236}">
                <a16:creationId xmlns:a16="http://schemas.microsoft.com/office/drawing/2014/main" id="{D561D0F9-1B05-2CD1-C881-D16D479EE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1034" y="4339011"/>
            <a:ext cx="542925" cy="1376426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28" name="Gerade Verbindung 110">
            <a:extLst>
              <a:ext uri="{FF2B5EF4-FFF2-40B4-BE49-F238E27FC236}">
                <a16:creationId xmlns:a16="http://schemas.microsoft.com/office/drawing/2014/main" id="{1B2B8C62-2D23-154E-FE88-7D50F4052B84}"/>
              </a:ext>
            </a:extLst>
          </p:cNvPr>
          <p:cNvCxnSpPr>
            <a:cxnSpLocks noChangeShapeType="1"/>
            <a:stCxn id="5151" idx="3"/>
            <a:endCxn id="5126" idx="1"/>
          </p:cNvCxnSpPr>
          <p:nvPr/>
        </p:nvCxnSpPr>
        <p:spPr bwMode="auto">
          <a:xfrm>
            <a:off x="4070351" y="5027224"/>
            <a:ext cx="25068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9" name="Text Box 31">
            <a:extLst>
              <a:ext uri="{FF2B5EF4-FFF2-40B4-BE49-F238E27FC236}">
                <a16:creationId xmlns:a16="http://schemas.microsoft.com/office/drawing/2014/main" id="{50FF80BB-B6B9-1CF8-DDBB-D4F15D0E3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1152367"/>
            <a:ext cx="3240087" cy="183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Hinterfragen der Eigendiagnose bzw. des Arzneimittelwunsches – Offene Fragen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Beschwerden liegen vor? (Anfallsartig, starke Schleimproduktion,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häufiges Niesen, allergische Reaktion, verstopfte Nase; Beschaffenheit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des Sekrets?)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Seit wann? (Akut, chronisch?)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Weitere Begleitsymptome? (Husten, Fieber, Kopfschmerzen, Druckgefühl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in den Nebenhöhlen, Abgeschlagenheit, allerg. Symptome, </a:t>
            </a:r>
            <a:r>
              <a:rPr lang="de-DE" sz="700" b="0" i="0" u="none" strike="noStrike" baseline="0" dirty="0">
                <a:latin typeface="Arial" panose="020B0604020202020204" pitchFamily="34" charset="0"/>
              </a:rPr>
              <a:t>Zahn-/Kiefer-</a:t>
            </a:r>
            <a:br>
              <a:rPr lang="de-DE" sz="700" b="0" i="0" u="none" strike="noStrike" baseline="0" dirty="0">
                <a:latin typeface="Arial" panose="020B0604020202020204" pitchFamily="34" charset="0"/>
              </a:rPr>
            </a:br>
            <a:r>
              <a:rPr lang="de-DE" sz="700" b="0" i="0" u="none" strike="noStrike" baseline="0" dirty="0">
                <a:latin typeface="Arial" panose="020B0604020202020204" pitchFamily="34" charset="0"/>
              </a:rPr>
              <a:t>  schmerzen</a:t>
            </a:r>
            <a:r>
              <a:rPr lang="de-DE" altLang="de-DE" sz="700" dirty="0">
                <a:latin typeface="Arial" panose="020B0604020202020204" pitchFamily="34" charset="0"/>
              </a:rPr>
              <a:t>?)</a:t>
            </a:r>
          </a:p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Weitere Fragen, z. B.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Wurden die Beschwerden schon durch den Arzt abgeklärt?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Erfahrungen mit dem AM wurden gemacht?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Liegen noch andere Erkrankungen vor? (Allergien, Diabetes, Herz-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Kreislauf-Erkrankungen, Glaukom, Hyperthyreose?)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AM werden regelmäßig/zur Zeit angewendet (verordnet/SM)?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(UAW z. B. durch trizyklische Antidepressiva, </a:t>
            </a:r>
            <a:r>
              <a:rPr lang="de-DE" altLang="de-DE" sz="700" dirty="0" err="1">
                <a:latin typeface="Arial" panose="020B0604020202020204" pitchFamily="34" charset="0"/>
              </a:rPr>
              <a:t>Phenothiazine</a:t>
            </a:r>
            <a:r>
              <a:rPr lang="de-DE" altLang="de-DE" sz="700" dirty="0">
                <a:latin typeface="Arial" panose="020B0604020202020204" pitchFamily="34" charset="0"/>
              </a:rPr>
              <a:t>, Calcitonin,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</a:t>
            </a:r>
            <a:r>
              <a:rPr lang="de-DE" altLang="de-DE" sz="700" dirty="0" err="1">
                <a:latin typeface="Arial" panose="020B0604020202020204" pitchFamily="34" charset="0"/>
              </a:rPr>
              <a:t>Dihydralazin</a:t>
            </a:r>
            <a:r>
              <a:rPr lang="de-DE" altLang="de-DE" sz="700" dirty="0">
                <a:latin typeface="Arial" panose="020B0604020202020204" pitchFamily="34" charset="0"/>
              </a:rPr>
              <a:t>, </a:t>
            </a:r>
            <a:r>
              <a:rPr lang="de-DE" altLang="de-DE" sz="700" dirty="0" err="1">
                <a:latin typeface="Arial" panose="020B0604020202020204" pitchFamily="34" charset="0"/>
              </a:rPr>
              <a:t>Methyldopa</a:t>
            </a:r>
            <a:r>
              <a:rPr lang="de-DE" altLang="de-DE" sz="700" dirty="0">
                <a:latin typeface="Arial" panose="020B0604020202020204" pitchFamily="34" charset="0"/>
              </a:rPr>
              <a:t>, </a:t>
            </a:r>
            <a:r>
              <a:rPr lang="de-DE" altLang="de-DE" sz="700" dirty="0" err="1">
                <a:latin typeface="Arial" panose="020B0604020202020204" pitchFamily="34" charset="0"/>
              </a:rPr>
              <a:t>Pergolid</a:t>
            </a:r>
            <a:r>
              <a:rPr lang="de-DE" altLang="de-DE" sz="700" dirty="0">
                <a:latin typeface="Arial" panose="020B0604020202020204" pitchFamily="34" charset="0"/>
              </a:rPr>
              <a:t>, </a:t>
            </a:r>
            <a:r>
              <a:rPr lang="de-DE" altLang="de-DE" sz="700" dirty="0" err="1">
                <a:latin typeface="Arial" panose="020B0604020202020204" pitchFamily="34" charset="0"/>
              </a:rPr>
              <a:t>Reserpin</a:t>
            </a:r>
            <a:r>
              <a:rPr lang="de-DE" altLang="de-DE" sz="700" dirty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- Besteht eine Patientendatei (Kundenkarte)?</a:t>
            </a:r>
          </a:p>
        </p:txBody>
      </p:sp>
      <p:cxnSp>
        <p:nvCxnSpPr>
          <p:cNvPr id="5130" name="Gerade Verbindung 100">
            <a:extLst>
              <a:ext uri="{FF2B5EF4-FFF2-40B4-BE49-F238E27FC236}">
                <a16:creationId xmlns:a16="http://schemas.microsoft.com/office/drawing/2014/main" id="{9C334D9B-907D-E4E6-A4FE-3E617460EA75}"/>
              </a:ext>
            </a:extLst>
          </p:cNvPr>
          <p:cNvCxnSpPr>
            <a:cxnSpLocks noChangeShapeType="1"/>
            <a:stCxn id="5145" idx="3"/>
            <a:endCxn id="5129" idx="1"/>
          </p:cNvCxnSpPr>
          <p:nvPr/>
        </p:nvCxnSpPr>
        <p:spPr bwMode="auto">
          <a:xfrm flipV="1">
            <a:off x="4087813" y="2071080"/>
            <a:ext cx="231775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1" name="Freeform 24">
            <a:extLst>
              <a:ext uri="{FF2B5EF4-FFF2-40B4-BE49-F238E27FC236}">
                <a16:creationId xmlns:a16="http://schemas.microsoft.com/office/drawing/2014/main" id="{C96C8214-4D68-52E2-29A8-4FE2894B2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731044"/>
            <a:ext cx="563562" cy="42227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2" name="Freeform 24">
            <a:extLst>
              <a:ext uri="{FF2B5EF4-FFF2-40B4-BE49-F238E27FC236}">
                <a16:creationId xmlns:a16="http://schemas.microsoft.com/office/drawing/2014/main" id="{F03DCDA1-24D3-2C0F-782D-ED60898E3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558" y="2989326"/>
            <a:ext cx="563562" cy="119221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3" name="Text Box 31">
            <a:extLst>
              <a:ext uri="{FF2B5EF4-FFF2-40B4-BE49-F238E27FC236}">
                <a16:creationId xmlns:a16="http://schemas.microsoft.com/office/drawing/2014/main" id="{5639E8E3-626E-ACB4-1945-C95959922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6558" y="2957576"/>
            <a:ext cx="3240087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Grenzen der Selbstmedikation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können z. B. sein: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Nasenspray-Abusus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Chronische Rhinitis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Nicht abgeklärter Verdacht auf allergische Rhinitis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Hohes (&gt; 39 °C) bzw. langanhaltendes (&gt; 2-3 Tage) Fieber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Blutiges oder eitriges Sekret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Nebenhöhlen-/Stirnhöhlenbeteiligung (Kopfschmerzen,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Verschlimmerung beim Vornüberbeugen, mittags am schlimmsten)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Verdacht auf arzneimittelbedingten Schnupfen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Gesichtsschmerzen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Anwender des Arzneimittels </a:t>
            </a:r>
          </a:p>
        </p:txBody>
      </p:sp>
      <p:cxnSp>
        <p:nvCxnSpPr>
          <p:cNvPr id="5134" name="Gerade Verbindung 100">
            <a:extLst>
              <a:ext uri="{FF2B5EF4-FFF2-40B4-BE49-F238E27FC236}">
                <a16:creationId xmlns:a16="http://schemas.microsoft.com/office/drawing/2014/main" id="{8570724B-412D-7B7A-3074-44C5816BF309}"/>
              </a:ext>
            </a:extLst>
          </p:cNvPr>
          <p:cNvCxnSpPr>
            <a:cxnSpLocks noChangeShapeType="1"/>
            <a:stCxn id="5148" idx="3"/>
            <a:endCxn id="5133" idx="1"/>
          </p:cNvCxnSpPr>
          <p:nvPr/>
        </p:nvCxnSpPr>
        <p:spPr bwMode="auto">
          <a:xfrm>
            <a:off x="3896519" y="3585432"/>
            <a:ext cx="420039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5" name="Text Box 10">
            <a:extLst>
              <a:ext uri="{FF2B5EF4-FFF2-40B4-BE49-F238E27FC236}">
                <a16:creationId xmlns:a16="http://schemas.microsoft.com/office/drawing/2014/main" id="{44AF65D5-C29B-A490-2199-6D68209C6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6409918"/>
            <a:ext cx="1655762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Informationen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über das Arzneimittel</a:t>
            </a:r>
          </a:p>
        </p:txBody>
      </p:sp>
      <p:sp>
        <p:nvSpPr>
          <p:cNvPr id="5136" name="Text Box 37">
            <a:extLst>
              <a:ext uri="{FF2B5EF4-FFF2-40B4-BE49-F238E27FC236}">
                <a16:creationId xmlns:a16="http://schemas.microsoft.com/office/drawing/2014/main" id="{6926847F-AF10-B6AD-2401-AE24C123E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094" y="5773098"/>
            <a:ext cx="3236912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Informationsinhalte am Beispiel </a:t>
            </a:r>
            <a:r>
              <a:rPr lang="de-DE" altLang="de-DE" sz="700" b="1" dirty="0" err="1">
                <a:latin typeface="Arial" panose="020B0604020202020204" pitchFamily="34" charset="0"/>
              </a:rPr>
              <a:t>Xylometazolin</a:t>
            </a:r>
            <a:r>
              <a:rPr lang="de-DE" altLang="de-DE" sz="700" b="1" dirty="0">
                <a:latin typeface="Arial" panose="020B0604020202020204" pitchFamily="34" charset="0"/>
              </a:rPr>
              <a:t>-Nasenspray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Dos.: 1 Sprühstoß pro Nasenloch 2-3-mal tgl. (alle 6-8 Std.)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err="1">
                <a:latin typeface="Arial" panose="020B0604020202020204" pitchFamily="34" charset="0"/>
              </a:rPr>
              <a:t>Anw</a:t>
            </a:r>
            <a:r>
              <a:rPr lang="de-DE" altLang="de-DE" sz="700" dirty="0">
                <a:latin typeface="Arial" panose="020B0604020202020204" pitchFamily="34" charset="0"/>
              </a:rPr>
              <a:t>.: Kopf zurück und anschließend nach vorne beugen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Behandlungsdauer: max. 7 Tage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Wirkung: Abschwellen der Nasenschleimhaut durch gefäßverengende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Wirkung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UAW: selten Kopfschmerzen, Schlaflosigkeit, Schleimhauttrockenheit, </a:t>
            </a:r>
            <a:br>
              <a:rPr lang="de-DE" altLang="de-DE" sz="700" dirty="0">
                <a:latin typeface="Arial" panose="020B0604020202020204" pitchFamily="34" charset="0"/>
              </a:rPr>
            </a:br>
            <a:r>
              <a:rPr lang="de-DE" altLang="de-DE" sz="700" dirty="0">
                <a:latin typeface="Arial" panose="020B0604020202020204" pitchFamily="34" charset="0"/>
              </a:rPr>
              <a:t>  -brennen, syst. Wirkung (Blutdruckanstieg, Herzklopfen, Tremor); </a:t>
            </a:r>
            <a:br>
              <a:rPr lang="de-DE" altLang="de-DE" sz="700" dirty="0">
                <a:latin typeface="Arial" panose="020B0604020202020204" pitchFamily="34" charset="0"/>
              </a:rPr>
            </a:br>
            <a:r>
              <a:rPr lang="de-DE" altLang="de-DE" sz="700">
                <a:latin typeface="Arial" panose="020B0604020202020204" pitchFamily="34" charset="0"/>
              </a:rPr>
              <a:t>  bei </a:t>
            </a:r>
            <a:r>
              <a:rPr lang="de-DE" altLang="de-DE" sz="700" dirty="0">
                <a:latin typeface="Arial" panose="020B0604020202020204" pitchFamily="34" charset="0"/>
              </a:rPr>
              <a:t>häufigem Gebrauch oder Überdosierung: reaktive Hyperämie, Rhinitis </a:t>
            </a:r>
            <a:br>
              <a:rPr lang="de-DE" altLang="de-DE" sz="700" dirty="0">
                <a:latin typeface="Arial" panose="020B0604020202020204" pitchFamily="34" charset="0"/>
              </a:rPr>
            </a:br>
            <a:r>
              <a:rPr lang="de-DE" altLang="de-DE" sz="700">
                <a:latin typeface="Arial" panose="020B0604020202020204" pitchFamily="34" charset="0"/>
              </a:rPr>
              <a:t>  medicamentosa</a:t>
            </a:r>
            <a:r>
              <a:rPr lang="de-DE" altLang="de-DE" sz="700" dirty="0">
                <a:latin typeface="Arial" panose="020B0604020202020204" pitchFamily="34" charset="0"/>
              </a:rPr>
              <a:t> mit bleibender Schleimhautschädigung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Arzneimittel kühl und trocken aufbewahren, Aufbrauchsfrist nach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Anbruch beachten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Grenzen der Selbstmedikation: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Auftreten der unter Grenzen der Selbstmedikation genannten Beschwerden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Persistieren der Beschwerden über einen längeren Zeitraum (7 Tage)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bzw. Verschlechterung der Symptome</a:t>
            </a:r>
          </a:p>
        </p:txBody>
      </p:sp>
      <p:sp>
        <p:nvSpPr>
          <p:cNvPr id="5137" name="Freeform 24">
            <a:extLst>
              <a:ext uri="{FF2B5EF4-FFF2-40B4-BE49-F238E27FC236}">
                <a16:creationId xmlns:a16="http://schemas.microsoft.com/office/drawing/2014/main" id="{712A3774-5B02-62FA-780D-A242F5371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0269" y="5800235"/>
            <a:ext cx="542925" cy="158925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38" name="Gerade Verbindung mit Pfeil 78">
            <a:extLst>
              <a:ext uri="{FF2B5EF4-FFF2-40B4-BE49-F238E27FC236}">
                <a16:creationId xmlns:a16="http://schemas.microsoft.com/office/drawing/2014/main" id="{72545763-06D8-F987-0B8B-F193EA350B35}"/>
              </a:ext>
            </a:extLst>
          </p:cNvPr>
          <p:cNvCxnSpPr>
            <a:cxnSpLocks noChangeShapeType="1"/>
            <a:stCxn id="5135" idx="2"/>
            <a:endCxn id="5160" idx="0"/>
          </p:cNvCxnSpPr>
          <p:nvPr/>
        </p:nvCxnSpPr>
        <p:spPr bwMode="auto">
          <a:xfrm>
            <a:off x="3242469" y="6779805"/>
            <a:ext cx="0" cy="9353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Gerade Verbindung 110">
            <a:extLst>
              <a:ext uri="{FF2B5EF4-FFF2-40B4-BE49-F238E27FC236}">
                <a16:creationId xmlns:a16="http://schemas.microsoft.com/office/drawing/2014/main" id="{6B4A0603-366B-7258-510A-658E39BFEAAB}"/>
              </a:ext>
            </a:extLst>
          </p:cNvPr>
          <p:cNvCxnSpPr>
            <a:cxnSpLocks noChangeShapeType="1"/>
            <a:stCxn id="5135" idx="3"/>
            <a:endCxn id="5136" idx="1"/>
          </p:cNvCxnSpPr>
          <p:nvPr/>
        </p:nvCxnSpPr>
        <p:spPr bwMode="auto">
          <a:xfrm>
            <a:off x="4070350" y="6594862"/>
            <a:ext cx="25674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0" name="Text Box 53">
            <a:extLst>
              <a:ext uri="{FF2B5EF4-FFF2-40B4-BE49-F238E27FC236}">
                <a16:creationId xmlns:a16="http://schemas.microsoft.com/office/drawing/2014/main" id="{3FCEB356-9C41-32BD-4D59-4818CDA4D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3351213"/>
            <a:ext cx="274637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5141" name="Text Box 53">
            <a:extLst>
              <a:ext uri="{FF2B5EF4-FFF2-40B4-BE49-F238E27FC236}">
                <a16:creationId xmlns:a16="http://schemas.microsoft.com/office/drawing/2014/main" id="{D3199FF0-CD48-3B7C-3BC4-424042944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4356100"/>
            <a:ext cx="39528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cxnSp>
        <p:nvCxnSpPr>
          <p:cNvPr id="5142" name="Form 98">
            <a:extLst>
              <a:ext uri="{FF2B5EF4-FFF2-40B4-BE49-F238E27FC236}">
                <a16:creationId xmlns:a16="http://schemas.microsoft.com/office/drawing/2014/main" id="{EEE0A7EA-E736-88D9-5FB6-ED4A13394F3A}"/>
              </a:ext>
            </a:extLst>
          </p:cNvPr>
          <p:cNvCxnSpPr>
            <a:cxnSpLocks noChangeShapeType="1"/>
            <a:stCxn id="5156" idx="2"/>
            <a:endCxn id="5151" idx="1"/>
          </p:cNvCxnSpPr>
          <p:nvPr/>
        </p:nvCxnSpPr>
        <p:spPr bwMode="auto">
          <a:xfrm rot="16200000" flipH="1">
            <a:off x="1152354" y="3764990"/>
            <a:ext cx="919504" cy="1604963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Textfeld 29">
            <a:extLst>
              <a:ext uri="{FF2B5EF4-FFF2-40B4-BE49-F238E27FC236}">
                <a16:creationId xmlns:a16="http://schemas.microsoft.com/office/drawing/2014/main" id="{EDDB0A7F-DD6A-C3B1-5C48-1548E5CCCE6E}"/>
              </a:ext>
            </a:extLst>
          </p:cNvPr>
          <p:cNvSpPr txBox="1"/>
          <p:nvPr/>
        </p:nvSpPr>
        <p:spPr>
          <a:xfrm>
            <a:off x="438150" y="131763"/>
            <a:ext cx="6683375" cy="430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Information und Beratung Selbstmedikation Schnupfen</a:t>
            </a:r>
          </a:p>
          <a:p>
            <a:pPr algn="ctr">
              <a:defRPr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Stand: 28.11.2023</a:t>
            </a:r>
          </a:p>
        </p:txBody>
      </p:sp>
      <p:sp>
        <p:nvSpPr>
          <p:cNvPr id="5144" name="Flussdiagramm: Alternativer Prozess 43">
            <a:extLst>
              <a:ext uri="{FF2B5EF4-FFF2-40B4-BE49-F238E27FC236}">
                <a16:creationId xmlns:a16="http://schemas.microsoft.com/office/drawing/2014/main" id="{23D0FBD7-F0A4-57B2-0A5E-830D46C8D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125" y="654050"/>
            <a:ext cx="1690688" cy="576263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Patient mit  Arzneimittelwunsch bzw. Eigendiagnose </a:t>
            </a:r>
          </a:p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Schnupfen</a:t>
            </a:r>
          </a:p>
        </p:txBody>
      </p:sp>
      <p:sp>
        <p:nvSpPr>
          <p:cNvPr id="5145" name="Flussdiagramm: Prozess 45">
            <a:extLst>
              <a:ext uri="{FF2B5EF4-FFF2-40B4-BE49-F238E27FC236}">
                <a16:creationId xmlns:a16="http://schemas.microsoft.com/office/drawing/2014/main" id="{9CA86E2F-2A29-E79D-1D72-AA56AE5A5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125" y="1805174"/>
            <a:ext cx="1690688" cy="531813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Hinterfragen der Eigendiagnose bzw. des Arzneimittelwunsches</a:t>
            </a:r>
          </a:p>
        </p:txBody>
      </p:sp>
      <p:cxnSp>
        <p:nvCxnSpPr>
          <p:cNvPr id="5146" name="Gerade Verbindung mit Pfeil 50">
            <a:extLst>
              <a:ext uri="{FF2B5EF4-FFF2-40B4-BE49-F238E27FC236}">
                <a16:creationId xmlns:a16="http://schemas.microsoft.com/office/drawing/2014/main" id="{CA422B25-88B8-4A88-9951-08AA976F4E4B}"/>
              </a:ext>
            </a:extLst>
          </p:cNvPr>
          <p:cNvCxnSpPr>
            <a:cxnSpLocks noChangeShapeType="1"/>
            <a:stCxn id="5144" idx="2"/>
            <a:endCxn id="5145" idx="0"/>
          </p:cNvCxnSpPr>
          <p:nvPr/>
        </p:nvCxnSpPr>
        <p:spPr bwMode="auto">
          <a:xfrm>
            <a:off x="3242469" y="1230313"/>
            <a:ext cx="0" cy="57486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7" name="Gerade Verbindung mit Pfeil 61">
            <a:extLst>
              <a:ext uri="{FF2B5EF4-FFF2-40B4-BE49-F238E27FC236}">
                <a16:creationId xmlns:a16="http://schemas.microsoft.com/office/drawing/2014/main" id="{2F747731-D38B-1590-F62C-C2E55A59783A}"/>
              </a:ext>
            </a:extLst>
          </p:cNvPr>
          <p:cNvCxnSpPr>
            <a:cxnSpLocks noChangeShapeType="1"/>
            <a:stCxn id="5145" idx="2"/>
            <a:endCxn id="5148" idx="0"/>
          </p:cNvCxnSpPr>
          <p:nvPr/>
        </p:nvCxnSpPr>
        <p:spPr bwMode="auto">
          <a:xfrm>
            <a:off x="3242469" y="2336987"/>
            <a:ext cx="0" cy="76187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8" name="Flussdiagramm: Verzweigung 65">
            <a:extLst>
              <a:ext uri="{FF2B5EF4-FFF2-40B4-BE49-F238E27FC236}">
                <a16:creationId xmlns:a16="http://schemas.microsoft.com/office/drawing/2014/main" id="{F6F4125A-3ACD-3B36-C882-C958CB9B9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8419" y="3098863"/>
            <a:ext cx="1308100" cy="973138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de-DE" altLang="de-DE" sz="7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49" name="Flussdiagramm: Prozess 67">
            <a:extLst>
              <a:ext uri="{FF2B5EF4-FFF2-40B4-BE49-F238E27FC236}">
                <a16:creationId xmlns:a16="http://schemas.microsoft.com/office/drawing/2014/main" id="{34B08CB0-EA8A-8A9F-64DA-21413337E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220" y="3423507"/>
            <a:ext cx="827088" cy="32385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Arztbesuch </a:t>
            </a:r>
            <a:b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empfehlen</a:t>
            </a:r>
          </a:p>
        </p:txBody>
      </p:sp>
      <p:cxnSp>
        <p:nvCxnSpPr>
          <p:cNvPr id="5150" name="Gerade Verbindung mit Pfeil 69">
            <a:extLst>
              <a:ext uri="{FF2B5EF4-FFF2-40B4-BE49-F238E27FC236}">
                <a16:creationId xmlns:a16="http://schemas.microsoft.com/office/drawing/2014/main" id="{71CBA31C-6435-2525-8119-3378F2CD5D12}"/>
              </a:ext>
            </a:extLst>
          </p:cNvPr>
          <p:cNvCxnSpPr>
            <a:cxnSpLocks noChangeShapeType="1"/>
            <a:stCxn id="5148" idx="1"/>
            <a:endCxn id="5149" idx="3"/>
          </p:cNvCxnSpPr>
          <p:nvPr/>
        </p:nvCxnSpPr>
        <p:spPr bwMode="auto">
          <a:xfrm flipH="1">
            <a:off x="2443308" y="3585432"/>
            <a:ext cx="1451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1" name="Flussdiagramm: Prozess 77">
            <a:extLst>
              <a:ext uri="{FF2B5EF4-FFF2-40B4-BE49-F238E27FC236}">
                <a16:creationId xmlns:a16="http://schemas.microsoft.com/office/drawing/2014/main" id="{396650E3-E87D-48E4-7B2D-5E31F1BC1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588" y="4811324"/>
            <a:ext cx="1655763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Auswahl/Beurteilung des Arzneistoffs und des Fertigarzneimittels</a:t>
            </a:r>
          </a:p>
        </p:txBody>
      </p:sp>
      <p:sp>
        <p:nvSpPr>
          <p:cNvPr id="3105" name="Flussdiagramm: Alternativer Prozess 122">
            <a:extLst>
              <a:ext uri="{FF2B5EF4-FFF2-40B4-BE49-F238E27FC236}">
                <a16:creationId xmlns:a16="http://schemas.microsoft.com/office/drawing/2014/main" id="{12890B15-4AFD-5E5F-8A81-9FBCF4E6D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588" y="9437543"/>
            <a:ext cx="1655762" cy="504056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Ggf. Angebot weiterer pharmazeutischer Dienstleistungen</a:t>
            </a:r>
            <a:endParaRPr lang="de-DE" altLang="de-DE" sz="900" b="1" strike="sngStrike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06" name="Text Box 31">
            <a:extLst>
              <a:ext uri="{FF2B5EF4-FFF2-40B4-BE49-F238E27FC236}">
                <a16:creationId xmlns:a16="http://schemas.microsoft.com/office/drawing/2014/main" id="{2224A2CA-1B2D-8783-CCFE-16B8752C6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702116"/>
            <a:ext cx="3240087" cy="4801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Anwender des Arzneimittels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dirty="0">
                <a:latin typeface="Arial" pitchFamily="34" charset="0"/>
              </a:rPr>
              <a:t>Für wen ist das Arzneimittel?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Lebensalter, z. B. Kinder</a:t>
            </a:r>
            <a:endParaRPr lang="de-DE" altLang="de-DE" sz="700" strike="sngStrike" dirty="0">
              <a:solidFill>
                <a:srgbClr val="FF00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Begleitumstände, z. B. Schwangerschaft, Stillzeit</a:t>
            </a:r>
          </a:p>
        </p:txBody>
      </p:sp>
      <p:cxnSp>
        <p:nvCxnSpPr>
          <p:cNvPr id="5154" name="Gerade Verbindung 100">
            <a:extLst>
              <a:ext uri="{FF2B5EF4-FFF2-40B4-BE49-F238E27FC236}">
                <a16:creationId xmlns:a16="http://schemas.microsoft.com/office/drawing/2014/main" id="{A0C70364-CEEE-B36F-E5BD-65FE12E4A87D}"/>
              </a:ext>
            </a:extLst>
          </p:cNvPr>
          <p:cNvCxnSpPr>
            <a:cxnSpLocks noChangeShapeType="1"/>
            <a:stCxn id="5144" idx="3"/>
            <a:endCxn id="3106" idx="1"/>
          </p:cNvCxnSpPr>
          <p:nvPr/>
        </p:nvCxnSpPr>
        <p:spPr bwMode="auto">
          <a:xfrm>
            <a:off x="4087813" y="942182"/>
            <a:ext cx="2317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5" name="Freeform 24">
            <a:extLst>
              <a:ext uri="{FF2B5EF4-FFF2-40B4-BE49-F238E27FC236}">
                <a16:creationId xmlns:a16="http://schemas.microsoft.com/office/drawing/2014/main" id="{638AD3DD-47EB-1ED2-57CB-1366C1F5F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1194487"/>
            <a:ext cx="542925" cy="1753186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6" name="Flussdiagramm: Verzweigung 65">
            <a:extLst>
              <a:ext uri="{FF2B5EF4-FFF2-40B4-BE49-F238E27FC236}">
                <a16:creationId xmlns:a16="http://schemas.microsoft.com/office/drawing/2014/main" id="{F0F57C1C-F610-97E0-EBAD-078ACC767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3063145"/>
            <a:ext cx="1333500" cy="1044575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de-DE" altLang="de-DE" sz="7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57" name="Gerade Verbindung mit Pfeil 69">
            <a:extLst>
              <a:ext uri="{FF2B5EF4-FFF2-40B4-BE49-F238E27FC236}">
                <a16:creationId xmlns:a16="http://schemas.microsoft.com/office/drawing/2014/main" id="{8DC47B64-F6D3-F3C3-8272-79BEC06F458B}"/>
              </a:ext>
            </a:extLst>
          </p:cNvPr>
          <p:cNvCxnSpPr>
            <a:cxnSpLocks noChangeShapeType="1"/>
            <a:stCxn id="5149" idx="1"/>
          </p:cNvCxnSpPr>
          <p:nvPr/>
        </p:nvCxnSpPr>
        <p:spPr bwMode="auto">
          <a:xfrm flipH="1" flipV="1">
            <a:off x="1473345" y="3584639"/>
            <a:ext cx="142875" cy="79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8" name="Flussdiagramm: Alternativer Prozess 43">
            <a:extLst>
              <a:ext uri="{FF2B5EF4-FFF2-40B4-BE49-F238E27FC236}">
                <a16:creationId xmlns:a16="http://schemas.microsoft.com/office/drawing/2014/main" id="{27D49DB0-64A2-E27D-360E-8DB749817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220" y="2273364"/>
            <a:ext cx="1174750" cy="395287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Keine Abgabe des Arzneimittels</a:t>
            </a:r>
          </a:p>
        </p:txBody>
      </p:sp>
      <p:cxnSp>
        <p:nvCxnSpPr>
          <p:cNvPr id="5159" name="Gerade Verbindung mit Pfeil 69">
            <a:extLst>
              <a:ext uri="{FF2B5EF4-FFF2-40B4-BE49-F238E27FC236}">
                <a16:creationId xmlns:a16="http://schemas.microsoft.com/office/drawing/2014/main" id="{10F54223-0B47-28F0-5538-5730FB023993}"/>
              </a:ext>
            </a:extLst>
          </p:cNvPr>
          <p:cNvCxnSpPr>
            <a:cxnSpLocks noChangeShapeType="1"/>
            <a:stCxn id="5156" idx="0"/>
            <a:endCxn id="5158" idx="2"/>
          </p:cNvCxnSpPr>
          <p:nvPr/>
        </p:nvCxnSpPr>
        <p:spPr bwMode="auto">
          <a:xfrm flipH="1" flipV="1">
            <a:off x="806595" y="2668651"/>
            <a:ext cx="3030" cy="39449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60" name="Text Box 10">
            <a:extLst>
              <a:ext uri="{FF2B5EF4-FFF2-40B4-BE49-F238E27FC236}">
                <a16:creationId xmlns:a16="http://schemas.microsoft.com/office/drawing/2014/main" id="{AAA65264-F02F-DDD5-F876-36312A7F5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7715118"/>
            <a:ext cx="1655762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Unterstützende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Maßnahmen</a:t>
            </a:r>
          </a:p>
        </p:txBody>
      </p:sp>
      <p:sp>
        <p:nvSpPr>
          <p:cNvPr id="5161" name="Text Box 37">
            <a:extLst>
              <a:ext uri="{FF2B5EF4-FFF2-40B4-BE49-F238E27FC236}">
                <a16:creationId xmlns:a16="http://schemas.microsoft.com/office/drawing/2014/main" id="{1477D0D2-0E42-78E6-BBD9-F7A8D3821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395" y="7417622"/>
            <a:ext cx="3230562" cy="96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Unterstützende Maßnahmen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Aufkleber auf der Packung mit Anwendungshinweisen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Erläuterung und Mitgabe von Informationsmaterial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Zusatzempfehlung: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Schleimhautbefeuchtung, Anfeuchten der Atemluft, frische Luft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Ausreichende Flüssigkeitszufuhr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Erkältungstee, heißer Tee, heiße Zitrone, Vitamine, Nasendusche,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Inhalation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Rauchen einstellen</a:t>
            </a:r>
          </a:p>
        </p:txBody>
      </p:sp>
      <p:sp>
        <p:nvSpPr>
          <p:cNvPr id="5162" name="Freeform 24">
            <a:extLst>
              <a:ext uri="{FF2B5EF4-FFF2-40B4-BE49-F238E27FC236}">
                <a16:creationId xmlns:a16="http://schemas.microsoft.com/office/drawing/2014/main" id="{B012E6AE-68BB-6B91-86CF-C8F0674FE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395" y="7454902"/>
            <a:ext cx="542925" cy="89032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63" name="Gerade Verbindung 110">
            <a:extLst>
              <a:ext uri="{FF2B5EF4-FFF2-40B4-BE49-F238E27FC236}">
                <a16:creationId xmlns:a16="http://schemas.microsoft.com/office/drawing/2014/main" id="{51353102-AE2D-2606-9C4A-36348E5C666F}"/>
              </a:ext>
            </a:extLst>
          </p:cNvPr>
          <p:cNvCxnSpPr>
            <a:cxnSpLocks noChangeShapeType="1"/>
            <a:stCxn id="5160" idx="3"/>
            <a:endCxn id="5161" idx="1"/>
          </p:cNvCxnSpPr>
          <p:nvPr/>
        </p:nvCxnSpPr>
        <p:spPr bwMode="auto">
          <a:xfrm>
            <a:off x="4070350" y="7900062"/>
            <a:ext cx="26304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64" name="Text Box 10">
            <a:extLst>
              <a:ext uri="{FF2B5EF4-FFF2-40B4-BE49-F238E27FC236}">
                <a16:creationId xmlns:a16="http://schemas.microsoft.com/office/drawing/2014/main" id="{270ABFD5-4F98-21A2-0F64-AC5157D89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8390995"/>
            <a:ext cx="1655762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Abgabe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des Arzneimittels</a:t>
            </a:r>
          </a:p>
        </p:txBody>
      </p:sp>
      <p:sp>
        <p:nvSpPr>
          <p:cNvPr id="5165" name="Text Box 37">
            <a:extLst>
              <a:ext uri="{FF2B5EF4-FFF2-40B4-BE49-F238E27FC236}">
                <a16:creationId xmlns:a16="http://schemas.microsoft.com/office/drawing/2014/main" id="{1727A370-FCB5-B69E-47D9-0B04803A3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0604" y="8383851"/>
            <a:ext cx="3230562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Abgabe des Arzneimittels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Rückfrage beim Patienten, ob noch weitere Fragen bestehen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Möglichkeiten der Kontaktaufnahme, z. B. telefonisch</a:t>
            </a:r>
          </a:p>
        </p:txBody>
      </p:sp>
      <p:sp>
        <p:nvSpPr>
          <p:cNvPr id="5166" name="Freeform 24">
            <a:extLst>
              <a:ext uri="{FF2B5EF4-FFF2-40B4-BE49-F238E27FC236}">
                <a16:creationId xmlns:a16="http://schemas.microsoft.com/office/drawing/2014/main" id="{DAAE758C-CA5B-FECE-A4D8-62D87559A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0604" y="8413220"/>
            <a:ext cx="542925" cy="32385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67" name="Gerade Verbindung 110">
            <a:extLst>
              <a:ext uri="{FF2B5EF4-FFF2-40B4-BE49-F238E27FC236}">
                <a16:creationId xmlns:a16="http://schemas.microsoft.com/office/drawing/2014/main" id="{768FDA16-37C4-3AEB-9E9E-6C4B871A1482}"/>
              </a:ext>
            </a:extLst>
          </p:cNvPr>
          <p:cNvCxnSpPr>
            <a:cxnSpLocks noChangeShapeType="1"/>
            <a:stCxn id="5164" idx="3"/>
            <a:endCxn id="5165" idx="1"/>
          </p:cNvCxnSpPr>
          <p:nvPr/>
        </p:nvCxnSpPr>
        <p:spPr bwMode="auto">
          <a:xfrm>
            <a:off x="4070350" y="8575145"/>
            <a:ext cx="2602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68" name="Gerade Verbindung mit Pfeil 78">
            <a:extLst>
              <a:ext uri="{FF2B5EF4-FFF2-40B4-BE49-F238E27FC236}">
                <a16:creationId xmlns:a16="http://schemas.microsoft.com/office/drawing/2014/main" id="{745B01A1-6325-CE6C-1FE0-8CF733428AC1}"/>
              </a:ext>
            </a:extLst>
          </p:cNvPr>
          <p:cNvCxnSpPr>
            <a:cxnSpLocks noChangeShapeType="1"/>
            <a:stCxn id="5160" idx="2"/>
            <a:endCxn id="5164" idx="0"/>
          </p:cNvCxnSpPr>
          <p:nvPr/>
        </p:nvCxnSpPr>
        <p:spPr bwMode="auto">
          <a:xfrm>
            <a:off x="3242469" y="8085006"/>
            <a:ext cx="0" cy="30598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2" name="Text Box 10">
            <a:extLst>
              <a:ext uri="{FF2B5EF4-FFF2-40B4-BE49-F238E27FC236}">
                <a16:creationId xmlns:a16="http://schemas.microsoft.com/office/drawing/2014/main" id="{E9AEE728-BB02-ACA3-9588-AE701840C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8931446"/>
            <a:ext cx="1655762" cy="369888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Ggf. Pflege der </a:t>
            </a:r>
            <a:b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</a:br>
            <a: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Patientendatei</a:t>
            </a:r>
          </a:p>
        </p:txBody>
      </p:sp>
      <p:sp>
        <p:nvSpPr>
          <p:cNvPr id="3124" name="Text Box 37">
            <a:extLst>
              <a:ext uri="{FF2B5EF4-FFF2-40B4-BE49-F238E27FC236}">
                <a16:creationId xmlns:a16="http://schemas.microsoft.com/office/drawing/2014/main" id="{5460D0A8-7FFC-CE1C-5860-744D73BA0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8908641"/>
            <a:ext cx="3240087" cy="41549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R="0" algn="l" rtl="0"/>
            <a:r>
              <a:rPr lang="de-DE" sz="700" b="1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Pflege der Patientendatei </a:t>
            </a:r>
            <a:r>
              <a:rPr lang="de-DE" sz="700" b="0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(Kundenkarte)</a:t>
            </a:r>
          </a:p>
          <a:p>
            <a:pPr marR="0" algn="l" rtl="0"/>
            <a:r>
              <a:rPr lang="de-DE" sz="700" b="0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- Wird der Patient in der Datei geführt, Daten aktualisieren</a:t>
            </a:r>
          </a:p>
          <a:p>
            <a:pPr marR="0" algn="l" rtl="0"/>
            <a:r>
              <a:rPr lang="de-DE" sz="700" b="0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- Wird der Patient noch nicht in der Datei geführt, ggf. Aufnahme anbieten</a:t>
            </a:r>
            <a:endParaRPr lang="de-DE" altLang="de-DE" sz="7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cxnSp>
        <p:nvCxnSpPr>
          <p:cNvPr id="3123" name="Gerade Verbindung mit Pfeil 78">
            <a:extLst>
              <a:ext uri="{FF2B5EF4-FFF2-40B4-BE49-F238E27FC236}">
                <a16:creationId xmlns:a16="http://schemas.microsoft.com/office/drawing/2014/main" id="{59D4AC91-7122-EB0B-5025-DD5910F0CFF5}"/>
              </a:ext>
            </a:extLst>
          </p:cNvPr>
          <p:cNvCxnSpPr>
            <a:cxnSpLocks noChangeShapeType="1"/>
            <a:stCxn id="3122" idx="2"/>
            <a:endCxn id="3105" idx="0"/>
          </p:cNvCxnSpPr>
          <p:nvPr/>
        </p:nvCxnSpPr>
        <p:spPr bwMode="auto">
          <a:xfrm>
            <a:off x="3242469" y="9301334"/>
            <a:ext cx="0" cy="136209"/>
          </a:xfrm>
          <a:prstGeom prst="straightConnector1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3" name="Gerade Verbindung mit Pfeil 78">
            <a:extLst>
              <a:ext uri="{FF2B5EF4-FFF2-40B4-BE49-F238E27FC236}">
                <a16:creationId xmlns:a16="http://schemas.microsoft.com/office/drawing/2014/main" id="{BA755FD1-3578-283C-CC94-83240BBAF145}"/>
              </a:ext>
            </a:extLst>
          </p:cNvPr>
          <p:cNvCxnSpPr>
            <a:cxnSpLocks noChangeShapeType="1"/>
            <a:stCxn id="5164" idx="2"/>
            <a:endCxn id="3122" idx="0"/>
          </p:cNvCxnSpPr>
          <p:nvPr/>
        </p:nvCxnSpPr>
        <p:spPr bwMode="auto">
          <a:xfrm>
            <a:off x="3242469" y="8759295"/>
            <a:ext cx="0" cy="172151"/>
          </a:xfrm>
          <a:prstGeom prst="straightConnector1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3125" name="Gerade Verbindung 110">
            <a:extLst>
              <a:ext uri="{FF2B5EF4-FFF2-40B4-BE49-F238E27FC236}">
                <a16:creationId xmlns:a16="http://schemas.microsoft.com/office/drawing/2014/main" id="{F4E20146-CEA1-64AA-F12E-98D4E5078880}"/>
              </a:ext>
            </a:extLst>
          </p:cNvPr>
          <p:cNvCxnSpPr>
            <a:cxnSpLocks noChangeShapeType="1"/>
            <a:stCxn id="3122" idx="3"/>
            <a:endCxn id="3124" idx="1"/>
          </p:cNvCxnSpPr>
          <p:nvPr/>
        </p:nvCxnSpPr>
        <p:spPr bwMode="auto">
          <a:xfrm>
            <a:off x="4070350" y="9116390"/>
            <a:ext cx="249238" cy="0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</p:cxnSp>
      <p:sp>
        <p:nvSpPr>
          <p:cNvPr id="3126" name="Freeform 24">
            <a:extLst>
              <a:ext uri="{FF2B5EF4-FFF2-40B4-BE49-F238E27FC236}">
                <a16:creationId xmlns:a16="http://schemas.microsoft.com/office/drawing/2014/main" id="{5687C666-01F1-FEFE-BFDB-5C30DBC30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8945870"/>
            <a:ext cx="542925" cy="346562"/>
          </a:xfrm>
          <a:custGeom>
            <a:avLst/>
            <a:gdLst>
              <a:gd name="T0" fmla="*/ 2147483647 w 689"/>
              <a:gd name="T1" fmla="*/ 0 h 3228"/>
              <a:gd name="T2" fmla="*/ 0 w 689"/>
              <a:gd name="T3" fmla="*/ 0 h 3228"/>
              <a:gd name="T4" fmla="*/ 0 w 689"/>
              <a:gd name="T5" fmla="*/ 2147483647 h 3228"/>
              <a:gd name="T6" fmla="*/ 2147483647 w 689"/>
              <a:gd name="T7" fmla="*/ 2147483647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cxnSp>
        <p:nvCxnSpPr>
          <p:cNvPr id="5175" name="Gerade Verbindung 161">
            <a:extLst>
              <a:ext uri="{FF2B5EF4-FFF2-40B4-BE49-F238E27FC236}">
                <a16:creationId xmlns:a16="http://schemas.microsoft.com/office/drawing/2014/main" id="{A85F5633-EDBF-8CD4-AD09-9696C0BD84C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7643" y="8820732"/>
            <a:ext cx="71643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76" name="Text Box 53">
            <a:extLst>
              <a:ext uri="{FF2B5EF4-FFF2-40B4-BE49-F238E27FC236}">
                <a16:creationId xmlns:a16="http://schemas.microsoft.com/office/drawing/2014/main" id="{2B801D70-D07E-3CDC-90F5-C098DE2F2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501" y="4357688"/>
            <a:ext cx="273050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 dirty="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5177" name="Text Box 53">
            <a:extLst>
              <a:ext uri="{FF2B5EF4-FFF2-40B4-BE49-F238E27FC236}">
                <a16:creationId xmlns:a16="http://schemas.microsoft.com/office/drawing/2014/main" id="{7E8D1EC2-C3D0-5C49-6F51-D588557E1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2782888"/>
            <a:ext cx="395287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5178" name="Textfeld 3">
            <a:extLst>
              <a:ext uri="{FF2B5EF4-FFF2-40B4-BE49-F238E27FC236}">
                <a16:creationId xmlns:a16="http://schemas.microsoft.com/office/drawing/2014/main" id="{E2B51DDF-9CDD-548A-9F56-1E97859B0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0795" y="3314764"/>
            <a:ext cx="115093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Grenzen der Selbstmedikation überschritten?</a:t>
            </a:r>
          </a:p>
        </p:txBody>
      </p:sp>
      <p:sp>
        <p:nvSpPr>
          <p:cNvPr id="5179" name="Textfeld 4">
            <a:extLst>
              <a:ext uri="{FF2B5EF4-FFF2-40B4-BE49-F238E27FC236}">
                <a16:creationId xmlns:a16="http://schemas.microsoft.com/office/drawing/2014/main" id="{3D280FC2-55B9-E1EB-0E88-2F02DB9D1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08" y="3144901"/>
            <a:ext cx="1068387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Abgabe </a:t>
            </a:r>
            <a:b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des AM in angemessener Menge bis zum Arztbesuch</a:t>
            </a:r>
          </a:p>
        </p:txBody>
      </p:sp>
      <p:sp>
        <p:nvSpPr>
          <p:cNvPr id="6" name="Text Box 37">
            <a:extLst>
              <a:ext uri="{FF2B5EF4-FFF2-40B4-BE49-F238E27FC236}">
                <a16:creationId xmlns:a16="http://schemas.microsoft.com/office/drawing/2014/main" id="{0EFAB2E9-18A7-417E-D633-418A2DB4D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106" y="9535683"/>
            <a:ext cx="3240087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R="0" algn="l" rtl="0"/>
            <a:r>
              <a:rPr lang="de-DE" sz="700" b="1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Angebot weiterer pharmazeutischer Dienstleistungen</a:t>
            </a:r>
            <a:endParaRPr lang="de-DE" sz="700" b="0" i="0" u="none" strike="noStrike" baseline="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marR="0" algn="l" rtl="0"/>
            <a:r>
              <a:rPr lang="de-DE" sz="700" b="0" i="1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Insbesondere </a:t>
            </a:r>
            <a:r>
              <a:rPr lang="de-DE" sz="700" b="0" i="1" u="none" strike="noStrike" baseline="0" dirty="0" err="1">
                <a:solidFill>
                  <a:srgbClr val="808080"/>
                </a:solidFill>
                <a:latin typeface="Arial" panose="020B0604020202020204" pitchFamily="34" charset="0"/>
              </a:rPr>
              <a:t>pDL</a:t>
            </a:r>
            <a:r>
              <a:rPr lang="de-DE" sz="700" b="0" i="1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 nach § 129 Abs. 5e SGB V</a:t>
            </a:r>
            <a:endParaRPr lang="de-DE" altLang="de-DE" sz="7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cxnSp>
        <p:nvCxnSpPr>
          <p:cNvPr id="7" name="Gerade Verbindung 110">
            <a:extLst>
              <a:ext uri="{FF2B5EF4-FFF2-40B4-BE49-F238E27FC236}">
                <a16:creationId xmlns:a16="http://schemas.microsoft.com/office/drawing/2014/main" id="{10809F17-7E04-33CA-45B0-189A092EDCDB}"/>
              </a:ext>
            </a:extLst>
          </p:cNvPr>
          <p:cNvCxnSpPr>
            <a:cxnSpLocks noChangeShapeType="1"/>
            <a:stCxn id="3105" idx="3"/>
            <a:endCxn id="6" idx="1"/>
          </p:cNvCxnSpPr>
          <p:nvPr/>
        </p:nvCxnSpPr>
        <p:spPr bwMode="auto">
          <a:xfrm>
            <a:off x="4070350" y="9689571"/>
            <a:ext cx="248756" cy="1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</p:cxnSp>
      <p:sp>
        <p:nvSpPr>
          <p:cNvPr id="8" name="Freeform 24">
            <a:extLst>
              <a:ext uri="{FF2B5EF4-FFF2-40B4-BE49-F238E27FC236}">
                <a16:creationId xmlns:a16="http://schemas.microsoft.com/office/drawing/2014/main" id="{9A496C2E-C1B8-8BE1-5923-6BF69DCE8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106" y="9551536"/>
            <a:ext cx="542925" cy="276070"/>
          </a:xfrm>
          <a:custGeom>
            <a:avLst/>
            <a:gdLst>
              <a:gd name="T0" fmla="*/ 2147483647 w 689"/>
              <a:gd name="T1" fmla="*/ 0 h 3228"/>
              <a:gd name="T2" fmla="*/ 0 w 689"/>
              <a:gd name="T3" fmla="*/ 0 h 3228"/>
              <a:gd name="T4" fmla="*/ 0 w 689"/>
              <a:gd name="T5" fmla="*/ 2147483647 h 3228"/>
              <a:gd name="T6" fmla="*/ 2147483647 w 689"/>
              <a:gd name="T7" fmla="*/ 2147483647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702</Words>
  <Application>Microsoft Office PowerPoint</Application>
  <PresentationFormat>Benutzerdefiniert</PresentationFormat>
  <Paragraphs>95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StarBats</vt:lpstr>
      <vt:lpstr>Times New Roman</vt:lpstr>
      <vt:lpstr>Standarddesign</vt:lpstr>
      <vt:lpstr>1_Benutzerdefiniertes Design</vt:lpstr>
      <vt:lpstr>Benutzerdefiniertes 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Ahl, Peggy</dc:creator>
  <cp:lastModifiedBy>Heinken, Melanie</cp:lastModifiedBy>
  <cp:revision>159</cp:revision>
  <dcterms:created xsi:type="dcterms:W3CDTF">2002-12-09T13:29:54Z</dcterms:created>
  <dcterms:modified xsi:type="dcterms:W3CDTF">2023-12-15T13:38:29Z</dcterms:modified>
</cp:coreProperties>
</file>