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7" r:id="rId2"/>
    <p:sldId id="258" r:id="rId3"/>
  </p:sldIdLst>
  <p:sldSz cx="7559675" cy="10080625"/>
  <p:notesSz cx="6797675" cy="9926638"/>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107">
          <p15:clr>
            <a:srgbClr val="A4A3A4"/>
          </p15:clr>
        </p15:guide>
        <p15:guide id="2" pos="680">
          <p15:clr>
            <a:srgbClr val="A4A3A4"/>
          </p15:clr>
        </p15:guide>
      </p15:sldGuideLst>
    </p:ext>
    <p:ext uri="{2D200454-40CA-4A62-9FC3-DE9A4176ACB9}">
      <p15:notesGuideLst xmlns:p15="http://schemas.microsoft.com/office/powerpoint/2012/main">
        <p15:guide id="1" orient="horz" pos="2674">
          <p15:clr>
            <a:srgbClr val="A4A3A4"/>
          </p15:clr>
        </p15:guide>
        <p15:guide id="2" pos="19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63" autoAdjust="0"/>
    <p:restoredTop sz="91006" autoAdjust="0"/>
  </p:normalViewPr>
  <p:slideViewPr>
    <p:cSldViewPr>
      <p:cViewPr varScale="1">
        <p:scale>
          <a:sx n="102" d="100"/>
          <a:sy n="102" d="100"/>
        </p:scale>
        <p:origin x="4584" y="140"/>
      </p:cViewPr>
      <p:guideLst>
        <p:guide orient="horz" pos="3107"/>
        <p:guide pos="680"/>
      </p:guideLst>
    </p:cSldViewPr>
  </p:slideViewPr>
  <p:outlineViewPr>
    <p:cViewPr>
      <p:scale>
        <a:sx n="100" d="100"/>
        <a:sy n="100" d="1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9" d="100"/>
          <a:sy n="59" d="100"/>
        </p:scale>
        <p:origin x="-1752" y="-72"/>
      </p:cViewPr>
      <p:guideLst>
        <p:guide orient="horz" pos="2674"/>
        <p:guide pos="1943"/>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A3F99FD-B9E7-0574-7861-D1C9A5797A73}"/>
              </a:ext>
            </a:extLst>
          </p:cNvPr>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83137" tIns="41569" rIns="83137" bIns="41569" numCol="1" anchor="t" anchorCtr="0" compatLnSpc="1">
            <a:prstTxWarp prst="textNoShape">
              <a:avLst/>
            </a:prstTxWarp>
          </a:bodyPr>
          <a:lstStyle>
            <a:lvl1pPr>
              <a:defRPr sz="1100"/>
            </a:lvl1pPr>
          </a:lstStyle>
          <a:p>
            <a:pPr>
              <a:defRPr/>
            </a:pPr>
            <a:endParaRPr lang="de-DE"/>
          </a:p>
        </p:txBody>
      </p:sp>
      <p:sp>
        <p:nvSpPr>
          <p:cNvPr id="8195" name="Rectangle 3">
            <a:extLst>
              <a:ext uri="{FF2B5EF4-FFF2-40B4-BE49-F238E27FC236}">
                <a16:creationId xmlns:a16="http://schemas.microsoft.com/office/drawing/2014/main" id="{D4EEAD5C-1888-A0BC-18AF-B8B9A4CAEA39}"/>
              </a:ext>
            </a:extLst>
          </p:cNvPr>
          <p:cNvSpPr>
            <a:spLocks noGrp="1" noChangeArrowheads="1"/>
          </p:cNvSpPr>
          <p:nvPr>
            <p:ph type="dt" sz="quarter" idx="1"/>
          </p:nvPr>
        </p:nvSpPr>
        <p:spPr bwMode="auto">
          <a:xfrm>
            <a:off x="3836988" y="0"/>
            <a:ext cx="2946400" cy="495300"/>
          </a:xfrm>
          <a:prstGeom prst="rect">
            <a:avLst/>
          </a:prstGeom>
          <a:noFill/>
          <a:ln w="9525">
            <a:noFill/>
            <a:miter lim="800000"/>
            <a:headEnd/>
            <a:tailEnd/>
          </a:ln>
          <a:effectLst/>
        </p:spPr>
        <p:txBody>
          <a:bodyPr vert="horz" wrap="square" lIns="83137" tIns="41569" rIns="83137" bIns="41569" numCol="1" anchor="t" anchorCtr="0" compatLnSpc="1">
            <a:prstTxWarp prst="textNoShape">
              <a:avLst/>
            </a:prstTxWarp>
          </a:bodyPr>
          <a:lstStyle>
            <a:lvl1pPr algn="r">
              <a:defRPr sz="1100"/>
            </a:lvl1pPr>
          </a:lstStyle>
          <a:p>
            <a:pPr>
              <a:defRPr/>
            </a:pPr>
            <a:endParaRPr lang="de-DE"/>
          </a:p>
        </p:txBody>
      </p:sp>
      <p:sp>
        <p:nvSpPr>
          <p:cNvPr id="8196" name="Rectangle 4">
            <a:extLst>
              <a:ext uri="{FF2B5EF4-FFF2-40B4-BE49-F238E27FC236}">
                <a16:creationId xmlns:a16="http://schemas.microsoft.com/office/drawing/2014/main" id="{9CB58CF9-5E0D-00B0-F5E4-EFC88434E22F}"/>
              </a:ext>
            </a:extLst>
          </p:cNvPr>
          <p:cNvSpPr>
            <a:spLocks noGrp="1" noChangeArrowheads="1"/>
          </p:cNvSpPr>
          <p:nvPr>
            <p:ph type="ftr" sz="quarter" idx="2"/>
          </p:nvPr>
        </p:nvSpPr>
        <p:spPr bwMode="auto">
          <a:xfrm>
            <a:off x="0" y="9409113"/>
            <a:ext cx="2946400" cy="495300"/>
          </a:xfrm>
          <a:prstGeom prst="rect">
            <a:avLst/>
          </a:prstGeom>
          <a:noFill/>
          <a:ln w="9525">
            <a:noFill/>
            <a:miter lim="800000"/>
            <a:headEnd/>
            <a:tailEnd/>
          </a:ln>
          <a:effectLst/>
        </p:spPr>
        <p:txBody>
          <a:bodyPr vert="horz" wrap="square" lIns="83137" tIns="41569" rIns="83137" bIns="41569" numCol="1" anchor="b" anchorCtr="0" compatLnSpc="1">
            <a:prstTxWarp prst="textNoShape">
              <a:avLst/>
            </a:prstTxWarp>
          </a:bodyPr>
          <a:lstStyle>
            <a:lvl1pPr>
              <a:defRPr sz="1100"/>
            </a:lvl1pPr>
          </a:lstStyle>
          <a:p>
            <a:pPr>
              <a:defRPr/>
            </a:pPr>
            <a:endParaRPr lang="de-DE"/>
          </a:p>
        </p:txBody>
      </p:sp>
      <p:sp>
        <p:nvSpPr>
          <p:cNvPr id="8197" name="Rectangle 5">
            <a:extLst>
              <a:ext uri="{FF2B5EF4-FFF2-40B4-BE49-F238E27FC236}">
                <a16:creationId xmlns:a16="http://schemas.microsoft.com/office/drawing/2014/main" id="{CC3418AD-F918-8701-F5AB-ED16C6776F0E}"/>
              </a:ext>
            </a:extLst>
          </p:cNvPr>
          <p:cNvSpPr>
            <a:spLocks noGrp="1" noChangeArrowheads="1"/>
          </p:cNvSpPr>
          <p:nvPr>
            <p:ph type="sldNum" sz="quarter" idx="3"/>
          </p:nvPr>
        </p:nvSpPr>
        <p:spPr bwMode="auto">
          <a:xfrm>
            <a:off x="3836988" y="9409113"/>
            <a:ext cx="2946400" cy="495300"/>
          </a:xfrm>
          <a:prstGeom prst="rect">
            <a:avLst/>
          </a:prstGeom>
          <a:noFill/>
          <a:ln w="9525">
            <a:noFill/>
            <a:miter lim="800000"/>
            <a:headEnd/>
            <a:tailEnd/>
          </a:ln>
          <a:effectLst/>
        </p:spPr>
        <p:txBody>
          <a:bodyPr vert="horz" wrap="square" lIns="83137" tIns="41569" rIns="83137" bIns="41569" numCol="1" anchor="b" anchorCtr="0" compatLnSpc="1">
            <a:prstTxWarp prst="textNoShape">
              <a:avLst/>
            </a:prstTxWarp>
          </a:bodyPr>
          <a:lstStyle>
            <a:lvl1pPr algn="r">
              <a:defRPr sz="1100" smtClean="0"/>
            </a:lvl1pPr>
          </a:lstStyle>
          <a:p>
            <a:pPr>
              <a:defRPr/>
            </a:pPr>
            <a:fld id="{49AAF74F-EFAB-4190-B6C2-80BD20D2090A}"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16BD47B9-945B-11AB-F268-7CF184542B09}"/>
              </a:ext>
            </a:extLst>
          </p:cNvPr>
          <p:cNvSpPr>
            <a:spLocks noChangeArrowheads="1"/>
          </p:cNvSpPr>
          <p:nvPr>
            <p:ph type="sldImg"/>
          </p:nvPr>
        </p:nvSpPr>
        <p:spPr bwMode="auto">
          <a:xfrm>
            <a:off x="2109788" y="954088"/>
            <a:ext cx="2576512" cy="34337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sp>
      <p:sp>
        <p:nvSpPr>
          <p:cNvPr id="2" name="Rectangle 2">
            <a:extLst>
              <a:ext uri="{FF2B5EF4-FFF2-40B4-BE49-F238E27FC236}">
                <a16:creationId xmlns:a16="http://schemas.microsoft.com/office/drawing/2014/main" id="{4FC1AB56-D582-394D-AA33-7557955290D7}"/>
              </a:ext>
            </a:extLst>
          </p:cNvPr>
          <p:cNvSpPr txBox="1">
            <a:spLocks noGrp="1" noChangeArrowheads="1"/>
          </p:cNvSpPr>
          <p:nvPr>
            <p:ph type="body" idx="1"/>
          </p:nvPr>
        </p:nvSpPr>
        <p:spPr bwMode="auto">
          <a:xfrm>
            <a:off x="1052513" y="4722813"/>
            <a:ext cx="4697412" cy="3811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de-DE"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66738" y="3132138"/>
            <a:ext cx="6426200" cy="2160587"/>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133475" y="5711825"/>
            <a:ext cx="5292725" cy="2576513"/>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4224664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377825" y="403225"/>
            <a:ext cx="6804025" cy="1681163"/>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377825" y="2352675"/>
            <a:ext cx="6804025" cy="6651625"/>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63450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481638" y="403225"/>
            <a:ext cx="1700212" cy="860107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77825" y="403225"/>
            <a:ext cx="4951413" cy="8601075"/>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2522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77825" y="403225"/>
            <a:ext cx="6804025" cy="1681163"/>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377825" y="2352675"/>
            <a:ext cx="6804025" cy="6651625"/>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68856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6900" y="6477000"/>
            <a:ext cx="6426200" cy="200342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96900" y="4271963"/>
            <a:ext cx="6426200" cy="220503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81547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377825" y="403225"/>
            <a:ext cx="6804025" cy="1681163"/>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377825" y="2352675"/>
            <a:ext cx="3325813" cy="66516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856038" y="2352675"/>
            <a:ext cx="3325812" cy="66516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9952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77825" y="403225"/>
            <a:ext cx="6804025" cy="1681163"/>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77825" y="2255838"/>
            <a:ext cx="3340100" cy="94138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77825" y="3197225"/>
            <a:ext cx="3340100" cy="58070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840163" y="2255838"/>
            <a:ext cx="3341687" cy="94138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840163" y="3197225"/>
            <a:ext cx="3341687" cy="58070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9425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77825" y="403225"/>
            <a:ext cx="6804025" cy="1681163"/>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522396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481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77825" y="401638"/>
            <a:ext cx="2487613" cy="17081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955925" y="401638"/>
            <a:ext cx="4225925" cy="86026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77825" y="2109788"/>
            <a:ext cx="2487613" cy="68945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16739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481138" y="7056438"/>
            <a:ext cx="4537075" cy="833437"/>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481138" y="900113"/>
            <a:ext cx="4537075" cy="60483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481138" y="7889875"/>
            <a:ext cx="4537075" cy="11826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93110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45000"/>
        <a:buFont typeface="StarBats"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2pPr>
      <a:lvl3pPr algn="ctr"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3pPr>
      <a:lvl4pPr algn="ctr"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4pPr>
      <a:lvl5pPr algn="ctr"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5pPr>
      <a:lvl6pPr marL="1897063" algn="l"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6pPr>
      <a:lvl7pPr marL="2354263" algn="l"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7pPr>
      <a:lvl8pPr marL="2811463" algn="l"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8pPr>
      <a:lvl9pPr marL="3268663" algn="l"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9pPr>
    </p:titleStyle>
    <p:bodyStyle>
      <a:lvl1pPr marL="431800" indent="-323850" algn="l" defTabSz="449263" rtl="0" eaLnBrk="0" fontAlgn="base" hangingPunct="0">
        <a:spcBef>
          <a:spcPct val="0"/>
        </a:spcBef>
        <a:spcAft>
          <a:spcPts val="1413"/>
        </a:spcAft>
        <a:buClr>
          <a:srgbClr val="000000"/>
        </a:buClr>
        <a:buSzPct val="45000"/>
        <a:buFont typeface="StarBats" charset="0"/>
        <a:buChar char="&quot;"/>
        <a:defRPr sz="3200">
          <a:solidFill>
            <a:srgbClr val="000000"/>
          </a:solidFill>
          <a:latin typeface="+mn-lt"/>
          <a:ea typeface="+mn-ea"/>
          <a:cs typeface="+mn-cs"/>
        </a:defRPr>
      </a:lvl1pPr>
      <a:lvl2pPr marL="863600" indent="-287338" algn="l" defTabSz="449263" rtl="0" eaLnBrk="0" fontAlgn="base" hangingPunct="0">
        <a:spcBef>
          <a:spcPct val="0"/>
        </a:spcBef>
        <a:spcAft>
          <a:spcPts val="1125"/>
        </a:spcAft>
        <a:buClr>
          <a:srgbClr val="000000"/>
        </a:buClr>
        <a:buSzPct val="75000"/>
        <a:buFont typeface="StarBats" charset="0"/>
        <a:buChar char=""/>
        <a:defRPr sz="2800">
          <a:solidFill>
            <a:srgbClr val="000000"/>
          </a:solidFill>
          <a:latin typeface="+mn-lt"/>
        </a:defRPr>
      </a:lvl2pPr>
      <a:lvl3pPr marL="1295400" indent="-215900" algn="l" defTabSz="449263" rtl="0" eaLnBrk="0" fontAlgn="base" hangingPunct="0">
        <a:spcBef>
          <a:spcPct val="0"/>
        </a:spcBef>
        <a:spcAft>
          <a:spcPts val="850"/>
        </a:spcAft>
        <a:buClr>
          <a:srgbClr val="000000"/>
        </a:buClr>
        <a:buSzPct val="45000"/>
        <a:buFont typeface="StarBats" charset="0"/>
        <a:buChar char="&quot;"/>
        <a:defRPr sz="2400">
          <a:solidFill>
            <a:srgbClr val="000000"/>
          </a:solidFill>
          <a:latin typeface="+mn-lt"/>
        </a:defRPr>
      </a:lvl3pPr>
      <a:lvl4pPr marL="1727200" indent="-215900" algn="l" defTabSz="449263" rtl="0" eaLnBrk="0" fontAlgn="base" hangingPunct="0">
        <a:spcBef>
          <a:spcPct val="0"/>
        </a:spcBef>
        <a:spcAft>
          <a:spcPts val="563"/>
        </a:spcAft>
        <a:buClr>
          <a:srgbClr val="000000"/>
        </a:buClr>
        <a:buSzPct val="75000"/>
        <a:buFont typeface="StarBats" charset="0"/>
        <a:buChar char=""/>
        <a:defRPr sz="2000">
          <a:solidFill>
            <a:srgbClr val="000000"/>
          </a:solidFill>
          <a:latin typeface="+mn-lt"/>
        </a:defRPr>
      </a:lvl4pPr>
      <a:lvl5pPr marL="2159000" indent="-215900" algn="l" defTabSz="449263" rtl="0" eaLnBrk="0" fontAlgn="base" hangingPunct="0">
        <a:spcBef>
          <a:spcPct val="0"/>
        </a:spcBef>
        <a:spcAft>
          <a:spcPts val="275"/>
        </a:spcAft>
        <a:buClr>
          <a:srgbClr val="000000"/>
        </a:buClr>
        <a:buSzPct val="45000"/>
        <a:buFont typeface="StarBats" charset="0"/>
        <a:buChar char="&quot;"/>
        <a:defRPr sz="2000">
          <a:solidFill>
            <a:srgbClr val="000000"/>
          </a:solidFill>
          <a:latin typeface="+mn-lt"/>
        </a:defRPr>
      </a:lvl5pPr>
      <a:lvl6pPr marL="2616200" indent="-215900" algn="l" defTabSz="449263" rtl="0" eaLnBrk="0" fontAlgn="base" hangingPunct="0">
        <a:spcBef>
          <a:spcPct val="0"/>
        </a:spcBef>
        <a:spcAft>
          <a:spcPts val="275"/>
        </a:spcAft>
        <a:buClr>
          <a:srgbClr val="000000"/>
        </a:buClr>
        <a:buSzPct val="45000"/>
        <a:buFont typeface="StarBats" charset="0"/>
        <a:buChar char="&quot;"/>
        <a:defRPr sz="2000">
          <a:solidFill>
            <a:srgbClr val="000000"/>
          </a:solidFill>
          <a:latin typeface="+mn-lt"/>
        </a:defRPr>
      </a:lvl6pPr>
      <a:lvl7pPr marL="3073400" indent="-215900" algn="l" defTabSz="449263" rtl="0" eaLnBrk="0" fontAlgn="base" hangingPunct="0">
        <a:spcBef>
          <a:spcPct val="0"/>
        </a:spcBef>
        <a:spcAft>
          <a:spcPts val="275"/>
        </a:spcAft>
        <a:buClr>
          <a:srgbClr val="000000"/>
        </a:buClr>
        <a:buSzPct val="45000"/>
        <a:buFont typeface="StarBats" charset="0"/>
        <a:buChar char="&quot;"/>
        <a:defRPr sz="2000">
          <a:solidFill>
            <a:srgbClr val="000000"/>
          </a:solidFill>
          <a:latin typeface="+mn-lt"/>
        </a:defRPr>
      </a:lvl7pPr>
      <a:lvl8pPr marL="3530600" indent="-215900" algn="l" defTabSz="449263" rtl="0" eaLnBrk="0" fontAlgn="base" hangingPunct="0">
        <a:spcBef>
          <a:spcPct val="0"/>
        </a:spcBef>
        <a:spcAft>
          <a:spcPts val="275"/>
        </a:spcAft>
        <a:buClr>
          <a:srgbClr val="000000"/>
        </a:buClr>
        <a:buSzPct val="45000"/>
        <a:buFont typeface="StarBats" charset="0"/>
        <a:buChar char="&quot;"/>
        <a:defRPr sz="2000">
          <a:solidFill>
            <a:srgbClr val="000000"/>
          </a:solidFill>
          <a:latin typeface="+mn-lt"/>
        </a:defRPr>
      </a:lvl8pPr>
      <a:lvl9pPr marL="3987800" indent="-215900" algn="l" defTabSz="449263" rtl="0" eaLnBrk="0" fontAlgn="base" hangingPunct="0">
        <a:spcBef>
          <a:spcPct val="0"/>
        </a:spcBef>
        <a:spcAft>
          <a:spcPts val="275"/>
        </a:spcAft>
        <a:buClr>
          <a:srgbClr val="000000"/>
        </a:buClr>
        <a:buSzPct val="45000"/>
        <a:buFont typeface="StarBats" charset="0"/>
        <a:buChar char="&quot;"/>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3">
            <a:extLst>
              <a:ext uri="{FF2B5EF4-FFF2-40B4-BE49-F238E27FC236}">
                <a16:creationId xmlns:a16="http://schemas.microsoft.com/office/drawing/2014/main" id="{7C28DB52-8245-6567-3122-61E5F0D39BA8}"/>
              </a:ext>
            </a:extLst>
          </p:cNvPr>
          <p:cNvSpPr>
            <a:spLocks noChangeArrowheads="1"/>
          </p:cNvSpPr>
          <p:nvPr/>
        </p:nvSpPr>
        <p:spPr bwMode="auto">
          <a:xfrm>
            <a:off x="431800" y="571500"/>
            <a:ext cx="1800225" cy="576263"/>
          </a:xfrm>
          <a:custGeom>
            <a:avLst/>
            <a:gdLst>
              <a:gd name="T0" fmla="*/ 2147483646 w 2282"/>
              <a:gd name="T1" fmla="*/ 2147483646 h 743"/>
              <a:gd name="T2" fmla="*/ 2147483646 w 2282"/>
              <a:gd name="T3" fmla="*/ 2147483646 h 743"/>
              <a:gd name="T4" fmla="*/ 2147483646 w 2282"/>
              <a:gd name="T5" fmla="*/ 2147483646 h 743"/>
              <a:gd name="T6" fmla="*/ 2147483646 w 2282"/>
              <a:gd name="T7" fmla="*/ 2147483646 h 743"/>
              <a:gd name="T8" fmla="*/ 2147483646 w 2282"/>
              <a:gd name="T9" fmla="*/ 2147483646 h 743"/>
              <a:gd name="T10" fmla="*/ 2147483646 w 2282"/>
              <a:gd name="T11" fmla="*/ 2147483646 h 743"/>
              <a:gd name="T12" fmla="*/ 2147483646 w 2282"/>
              <a:gd name="T13" fmla="*/ 2147483646 h 743"/>
              <a:gd name="T14" fmla="*/ 2147483646 w 2282"/>
              <a:gd name="T15" fmla="*/ 2147483646 h 743"/>
              <a:gd name="T16" fmla="*/ 2147483646 w 2282"/>
              <a:gd name="T17" fmla="*/ 2147483646 h 743"/>
              <a:gd name="T18" fmla="*/ 2147483646 w 2282"/>
              <a:gd name="T19" fmla="*/ 2147483646 h 743"/>
              <a:gd name="T20" fmla="*/ 2147483646 w 2282"/>
              <a:gd name="T21" fmla="*/ 0 h 743"/>
              <a:gd name="T22" fmla="*/ 2147483646 w 2282"/>
              <a:gd name="T23" fmla="*/ 0 h 743"/>
              <a:gd name="T24" fmla="*/ 2147483646 w 2282"/>
              <a:gd name="T25" fmla="*/ 2147483646 h 743"/>
              <a:gd name="T26" fmla="*/ 2147483646 w 2282"/>
              <a:gd name="T27" fmla="*/ 2147483646 h 743"/>
              <a:gd name="T28" fmla="*/ 2147483646 w 2282"/>
              <a:gd name="T29" fmla="*/ 2147483646 h 743"/>
              <a:gd name="T30" fmla="*/ 0 w 2282"/>
              <a:gd name="T31" fmla="*/ 2147483646 h 743"/>
              <a:gd name="T32" fmla="*/ 0 w 2282"/>
              <a:gd name="T33" fmla="*/ 2147483646 h 743"/>
              <a:gd name="T34" fmla="*/ 2147483646 w 2282"/>
              <a:gd name="T35" fmla="*/ 2147483646 h 743"/>
              <a:gd name="T36" fmla="*/ 2147483646 w 2282"/>
              <a:gd name="T37" fmla="*/ 2147483646 h 743"/>
              <a:gd name="T38" fmla="*/ 2147483646 w 2282"/>
              <a:gd name="T39" fmla="*/ 2147483646 h 743"/>
              <a:gd name="T40" fmla="*/ 2147483646 w 2282"/>
              <a:gd name="T41" fmla="*/ 2147483646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82"/>
              <a:gd name="T64" fmla="*/ 0 h 743"/>
              <a:gd name="T65" fmla="*/ 2282 w 2282"/>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82" h="743">
                <a:moveTo>
                  <a:pt x="134" y="742"/>
                </a:moveTo>
                <a:lnTo>
                  <a:pt x="2148" y="742"/>
                </a:lnTo>
                <a:lnTo>
                  <a:pt x="2192" y="714"/>
                </a:lnTo>
                <a:lnTo>
                  <a:pt x="2237" y="655"/>
                </a:lnTo>
                <a:lnTo>
                  <a:pt x="2270" y="542"/>
                </a:lnTo>
                <a:lnTo>
                  <a:pt x="2281" y="429"/>
                </a:lnTo>
                <a:lnTo>
                  <a:pt x="2281" y="313"/>
                </a:lnTo>
                <a:lnTo>
                  <a:pt x="2270" y="172"/>
                </a:lnTo>
                <a:lnTo>
                  <a:pt x="2237" y="85"/>
                </a:lnTo>
                <a:lnTo>
                  <a:pt x="2192" y="28"/>
                </a:lnTo>
                <a:lnTo>
                  <a:pt x="2148" y="0"/>
                </a:lnTo>
                <a:lnTo>
                  <a:pt x="134" y="0"/>
                </a:lnTo>
                <a:lnTo>
                  <a:pt x="89" y="28"/>
                </a:lnTo>
                <a:lnTo>
                  <a:pt x="44" y="85"/>
                </a:lnTo>
                <a:lnTo>
                  <a:pt x="11" y="172"/>
                </a:lnTo>
                <a:lnTo>
                  <a:pt x="0" y="313"/>
                </a:lnTo>
                <a:lnTo>
                  <a:pt x="0" y="429"/>
                </a:lnTo>
                <a:lnTo>
                  <a:pt x="11" y="542"/>
                </a:lnTo>
                <a:lnTo>
                  <a:pt x="44" y="655"/>
                </a:lnTo>
                <a:lnTo>
                  <a:pt x="89" y="714"/>
                </a:lnTo>
                <a:lnTo>
                  <a:pt x="134" y="74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075" name="Text Box 4">
            <a:extLst>
              <a:ext uri="{FF2B5EF4-FFF2-40B4-BE49-F238E27FC236}">
                <a16:creationId xmlns:a16="http://schemas.microsoft.com/office/drawing/2014/main" id="{E1CEA55E-DB62-CF2F-A759-9E9F04E995AE}"/>
              </a:ext>
            </a:extLst>
          </p:cNvPr>
          <p:cNvSpPr txBox="1">
            <a:spLocks noChangeArrowheads="1"/>
          </p:cNvSpPr>
          <p:nvPr/>
        </p:nvSpPr>
        <p:spPr bwMode="auto">
          <a:xfrm>
            <a:off x="431800" y="539750"/>
            <a:ext cx="18002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Vorliegen einer ärztlichen Verordnung oder einer Rezepturanforderung des Patienten</a:t>
            </a:r>
          </a:p>
        </p:txBody>
      </p:sp>
      <p:sp>
        <p:nvSpPr>
          <p:cNvPr id="3076" name="Text Box 5">
            <a:extLst>
              <a:ext uri="{FF2B5EF4-FFF2-40B4-BE49-F238E27FC236}">
                <a16:creationId xmlns:a16="http://schemas.microsoft.com/office/drawing/2014/main" id="{19AC4278-451F-E3DC-3FAA-303CAC1B1935}"/>
              </a:ext>
            </a:extLst>
          </p:cNvPr>
          <p:cNvSpPr txBox="1">
            <a:spLocks noChangeArrowheads="1"/>
          </p:cNvSpPr>
          <p:nvPr/>
        </p:nvSpPr>
        <p:spPr bwMode="auto">
          <a:xfrm>
            <a:off x="431800" y="1403350"/>
            <a:ext cx="1800225" cy="5413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1 Prüfung auf Plausibilität und Anwendungsdauer durch den Apotheker</a:t>
            </a:r>
          </a:p>
        </p:txBody>
      </p:sp>
      <p:sp>
        <p:nvSpPr>
          <p:cNvPr id="3077" name="Freeform 7">
            <a:extLst>
              <a:ext uri="{FF2B5EF4-FFF2-40B4-BE49-F238E27FC236}">
                <a16:creationId xmlns:a16="http://schemas.microsoft.com/office/drawing/2014/main" id="{AF17A7DC-A411-6CF4-1B5F-63616E6D34E2}"/>
              </a:ext>
            </a:extLst>
          </p:cNvPr>
          <p:cNvSpPr>
            <a:spLocks noChangeArrowheads="1"/>
          </p:cNvSpPr>
          <p:nvPr/>
        </p:nvSpPr>
        <p:spPr bwMode="auto">
          <a:xfrm>
            <a:off x="431800" y="3095625"/>
            <a:ext cx="1800225" cy="865188"/>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078" name="Text Box 8">
            <a:extLst>
              <a:ext uri="{FF2B5EF4-FFF2-40B4-BE49-F238E27FC236}">
                <a16:creationId xmlns:a16="http://schemas.microsoft.com/office/drawing/2014/main" id="{14019B35-28A6-D023-9656-9B86EEF584F1}"/>
              </a:ext>
            </a:extLst>
          </p:cNvPr>
          <p:cNvSpPr txBox="1">
            <a:spLocks noChangeArrowheads="1"/>
          </p:cNvSpPr>
          <p:nvPr/>
        </p:nvSpPr>
        <p:spPr bwMode="auto">
          <a:xfrm>
            <a:off x="431800" y="3327400"/>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Rezepturarzneimittel</a:t>
            </a:r>
            <a:br>
              <a:rPr lang="de-DE" altLang="de-DE" sz="900" b="1">
                <a:latin typeface="Arial" panose="020B0604020202020204" pitchFamily="34" charset="0"/>
              </a:rPr>
            </a:br>
            <a:r>
              <a:rPr lang="de-DE" altLang="de-DE" sz="900" b="1">
                <a:latin typeface="Arial" panose="020B0604020202020204" pitchFamily="34" charset="0"/>
              </a:rPr>
              <a:t>plausibel?</a:t>
            </a:r>
          </a:p>
        </p:txBody>
      </p:sp>
      <p:sp>
        <p:nvSpPr>
          <p:cNvPr id="3079" name="Text Box 9">
            <a:extLst>
              <a:ext uri="{FF2B5EF4-FFF2-40B4-BE49-F238E27FC236}">
                <a16:creationId xmlns:a16="http://schemas.microsoft.com/office/drawing/2014/main" id="{06AF6550-990B-39D9-1E3C-6EF69D38E715}"/>
              </a:ext>
            </a:extLst>
          </p:cNvPr>
          <p:cNvSpPr txBox="1">
            <a:spLocks noChangeArrowheads="1"/>
          </p:cNvSpPr>
          <p:nvPr/>
        </p:nvSpPr>
        <p:spPr bwMode="auto">
          <a:xfrm>
            <a:off x="2735263" y="3348038"/>
            <a:ext cx="1439862" cy="3603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Rücksprache mit dem Verordner/Patient</a:t>
            </a:r>
          </a:p>
        </p:txBody>
      </p:sp>
      <p:sp>
        <p:nvSpPr>
          <p:cNvPr id="3080" name="Text Box 10">
            <a:extLst>
              <a:ext uri="{FF2B5EF4-FFF2-40B4-BE49-F238E27FC236}">
                <a16:creationId xmlns:a16="http://schemas.microsoft.com/office/drawing/2014/main" id="{5B28227F-3060-FB1E-C732-AB4116126485}"/>
              </a:ext>
            </a:extLst>
          </p:cNvPr>
          <p:cNvSpPr txBox="1">
            <a:spLocks noChangeArrowheads="1"/>
          </p:cNvSpPr>
          <p:nvPr/>
        </p:nvSpPr>
        <p:spPr bwMode="auto">
          <a:xfrm>
            <a:off x="431800" y="5508625"/>
            <a:ext cx="1800225" cy="360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Fertigstellungstermin festlegen</a:t>
            </a:r>
          </a:p>
        </p:txBody>
      </p:sp>
      <p:sp>
        <p:nvSpPr>
          <p:cNvPr id="3081" name="Text Box 11">
            <a:extLst>
              <a:ext uri="{FF2B5EF4-FFF2-40B4-BE49-F238E27FC236}">
                <a16:creationId xmlns:a16="http://schemas.microsoft.com/office/drawing/2014/main" id="{8CD2AD12-0949-7E8F-6C24-5CAE09A58A05}"/>
              </a:ext>
            </a:extLst>
          </p:cNvPr>
          <p:cNvSpPr txBox="1">
            <a:spLocks noChangeArrowheads="1"/>
          </p:cNvSpPr>
          <p:nvPr/>
        </p:nvSpPr>
        <p:spPr bwMode="auto">
          <a:xfrm>
            <a:off x="431800" y="8701088"/>
            <a:ext cx="1800225" cy="3698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2.8 Vorbereitung des Arbeitsplatzes</a:t>
            </a:r>
          </a:p>
        </p:txBody>
      </p:sp>
      <p:sp>
        <p:nvSpPr>
          <p:cNvPr id="3082" name="Freeform 24">
            <a:extLst>
              <a:ext uri="{FF2B5EF4-FFF2-40B4-BE49-F238E27FC236}">
                <a16:creationId xmlns:a16="http://schemas.microsoft.com/office/drawing/2014/main" id="{583D5991-AC52-96E3-8BC7-E335314735A3}"/>
              </a:ext>
            </a:extLst>
          </p:cNvPr>
          <p:cNvSpPr>
            <a:spLocks noChangeArrowheads="1"/>
          </p:cNvSpPr>
          <p:nvPr/>
        </p:nvSpPr>
        <p:spPr bwMode="auto">
          <a:xfrm>
            <a:off x="4356100" y="576263"/>
            <a:ext cx="539750" cy="2557462"/>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035" name="Text Box 31">
            <a:extLst>
              <a:ext uri="{FF2B5EF4-FFF2-40B4-BE49-F238E27FC236}">
                <a16:creationId xmlns:a16="http://schemas.microsoft.com/office/drawing/2014/main" id="{8C2640A2-1119-8AE8-5B74-50533B9ED454}"/>
              </a:ext>
            </a:extLst>
          </p:cNvPr>
          <p:cNvSpPr txBox="1">
            <a:spLocks noChangeArrowheads="1"/>
          </p:cNvSpPr>
          <p:nvPr/>
        </p:nvSpPr>
        <p:spPr bwMode="auto">
          <a:xfrm>
            <a:off x="4330700" y="576263"/>
            <a:ext cx="2944813" cy="2613025"/>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defRPr/>
            </a:pPr>
            <a:r>
              <a:rPr lang="de-DE" altLang="de-DE" sz="700" b="1" dirty="0">
                <a:latin typeface="Arial" pitchFamily="34" charset="0"/>
              </a:rPr>
              <a:t>1 Prüfung auf Plausibilität der Verordnung und Anwendungsdauer des Arzneimittels</a:t>
            </a:r>
          </a:p>
          <a:p>
            <a:pPr>
              <a:lnSpc>
                <a:spcPct val="90000"/>
              </a:lnSpc>
              <a:defRPr/>
            </a:pPr>
            <a:r>
              <a:rPr lang="de-DE" altLang="de-DE" sz="700" u="sng" dirty="0">
                <a:latin typeface="Arial" pitchFamily="34" charset="0"/>
              </a:rPr>
              <a:t>Prüfung der Verordnung auf: </a:t>
            </a:r>
          </a:p>
          <a:p>
            <a:pPr marL="88900" indent="-88900">
              <a:lnSpc>
                <a:spcPct val="90000"/>
              </a:lnSpc>
              <a:buFont typeface="Arial" panose="020B0604020202020204" pitchFamily="34" charset="0"/>
              <a:buChar char="•"/>
              <a:defRPr/>
            </a:pPr>
            <a:r>
              <a:rPr lang="de-DE" altLang="de-DE" sz="700" dirty="0">
                <a:latin typeface="Arial" pitchFamily="34" charset="0"/>
              </a:rPr>
              <a:t>Therapiekonzept des Arztes erkennbar?</a:t>
            </a:r>
          </a:p>
          <a:p>
            <a:pPr marL="88900" indent="-88900">
              <a:lnSpc>
                <a:spcPct val="90000"/>
              </a:lnSpc>
              <a:buFont typeface="Arial" panose="020B0604020202020204" pitchFamily="34" charset="0"/>
              <a:buChar char="•"/>
              <a:defRPr/>
            </a:pPr>
            <a:r>
              <a:rPr lang="de-DE" altLang="de-DE" sz="700" dirty="0">
                <a:latin typeface="Arial" pitchFamily="34" charset="0"/>
              </a:rPr>
              <a:t>Für den Patienten geeignet? (Alter, Geschlecht, Schwangerschaft, Allergien, bei Tierarzneimitteln Tierart)</a:t>
            </a:r>
          </a:p>
          <a:p>
            <a:pPr marL="88900" indent="-88900">
              <a:lnSpc>
                <a:spcPct val="90000"/>
              </a:lnSpc>
              <a:buFont typeface="Arial" panose="020B0604020202020204" pitchFamily="34" charset="0"/>
              <a:buChar char="•"/>
              <a:defRPr/>
            </a:pPr>
            <a:r>
              <a:rPr lang="de-DE" altLang="de-DE" sz="700" dirty="0">
                <a:latin typeface="Arial" pitchFamily="34" charset="0"/>
              </a:rPr>
              <a:t>Darreichungsform</a:t>
            </a:r>
          </a:p>
          <a:p>
            <a:pPr marL="88900" indent="-88900">
              <a:lnSpc>
                <a:spcPct val="90000"/>
              </a:lnSpc>
              <a:buFont typeface="Arial" panose="020B0604020202020204" pitchFamily="34" charset="0"/>
              <a:buChar char="•"/>
              <a:defRPr/>
            </a:pPr>
            <a:r>
              <a:rPr lang="de-DE" altLang="de-DE" sz="700" dirty="0">
                <a:latin typeface="Arial" pitchFamily="34" charset="0"/>
              </a:rPr>
              <a:t>Art der Anwendung, ggf. Angaben zur Anwendungsdauer, Behandlungszeitraum (Menge des verordneten Arzneimittels)</a:t>
            </a:r>
          </a:p>
          <a:p>
            <a:pPr marL="88900" indent="-88900">
              <a:lnSpc>
                <a:spcPct val="90000"/>
              </a:lnSpc>
              <a:buFont typeface="Arial" panose="020B0604020202020204" pitchFamily="34" charset="0"/>
              <a:buChar char="•"/>
              <a:defRPr/>
            </a:pPr>
            <a:r>
              <a:rPr lang="de-DE" altLang="de-DE" sz="700" dirty="0">
                <a:latin typeface="Arial" pitchFamily="34" charset="0"/>
              </a:rPr>
              <a:t>Geeignetes Abgabebehältnis; Applikation sinnvoll möglich; Dosierhilfsmittel erforderlich</a:t>
            </a:r>
          </a:p>
          <a:p>
            <a:pPr marL="88900" indent="-88900">
              <a:lnSpc>
                <a:spcPct val="90000"/>
              </a:lnSpc>
              <a:buFont typeface="Arial" panose="020B0604020202020204" pitchFamily="34" charset="0"/>
              <a:buChar char="•"/>
              <a:defRPr/>
            </a:pPr>
            <a:r>
              <a:rPr lang="de-DE" altLang="de-DE" sz="700" dirty="0">
                <a:latin typeface="Arial" pitchFamily="34" charset="0"/>
              </a:rPr>
              <a:t>Dosierung der Wirkstoffe unter Beachtung der Derivate, wie Salze, Ester, </a:t>
            </a:r>
            <a:r>
              <a:rPr lang="de-DE" altLang="de-DE" sz="700" dirty="0" err="1">
                <a:latin typeface="Arial" pitchFamily="34" charset="0"/>
              </a:rPr>
              <a:t>Solvate</a:t>
            </a:r>
            <a:r>
              <a:rPr lang="de-DE" altLang="de-DE" sz="700" dirty="0">
                <a:latin typeface="Arial" pitchFamily="34" charset="0"/>
              </a:rPr>
              <a:t> </a:t>
            </a:r>
            <a:r>
              <a:rPr lang="de-DE" altLang="de-DE" sz="700" dirty="0" err="1">
                <a:latin typeface="Arial" pitchFamily="34" charset="0"/>
              </a:rPr>
              <a:t>u.ä.</a:t>
            </a:r>
            <a:r>
              <a:rPr lang="de-DE" altLang="de-DE" sz="700" dirty="0">
                <a:latin typeface="Arial" pitchFamily="34" charset="0"/>
              </a:rPr>
              <a:t> (Wirkstoffverbindung im FAM beachten)</a:t>
            </a:r>
          </a:p>
          <a:p>
            <a:pPr marL="88900" indent="-88900">
              <a:lnSpc>
                <a:spcPct val="90000"/>
              </a:lnSpc>
              <a:buFont typeface="Arial" panose="020B0604020202020204" pitchFamily="34" charset="0"/>
              <a:buChar char="•"/>
              <a:defRPr/>
            </a:pPr>
            <a:r>
              <a:rPr lang="de-DE" altLang="de-DE" sz="700" dirty="0">
                <a:latin typeface="Arial" pitchFamily="34" charset="0"/>
              </a:rPr>
              <a:t>Therapeutisch sinnvolle Kombination mehrerer Wirkstoffe</a:t>
            </a:r>
          </a:p>
          <a:p>
            <a:pPr marL="88900" indent="-88900">
              <a:lnSpc>
                <a:spcPct val="90000"/>
              </a:lnSpc>
              <a:buFont typeface="Arial" panose="020B0604020202020204" pitchFamily="34" charset="0"/>
              <a:buChar char="•"/>
              <a:defRPr/>
            </a:pPr>
            <a:r>
              <a:rPr lang="de-DE" altLang="de-DE" sz="700" dirty="0">
                <a:latin typeface="Arial" pitchFamily="34" charset="0"/>
              </a:rPr>
              <a:t>Nutzen-Risiko-Abwägung (bedenkliche Arzneimittel gem. § 5 AMG)</a:t>
            </a:r>
          </a:p>
          <a:p>
            <a:pPr marL="88900" indent="-88900">
              <a:lnSpc>
                <a:spcPct val="90000"/>
              </a:lnSpc>
              <a:buFont typeface="Arial" panose="020B0604020202020204" pitchFamily="34" charset="0"/>
              <a:buChar char="•"/>
              <a:defRPr/>
            </a:pPr>
            <a:r>
              <a:rPr lang="de-DE" altLang="de-DE" sz="700" dirty="0">
                <a:latin typeface="Arial" pitchFamily="34" charset="0"/>
              </a:rPr>
              <a:t>Art, Menge und Qualität der Ausgangsstoffe (valides Prüfzertifikat?)</a:t>
            </a:r>
          </a:p>
          <a:p>
            <a:pPr marL="88900" indent="-88900">
              <a:lnSpc>
                <a:spcPct val="90000"/>
              </a:lnSpc>
              <a:buFont typeface="Arial" panose="020B0604020202020204" pitchFamily="34" charset="0"/>
              <a:buChar char="•"/>
              <a:defRPr/>
            </a:pPr>
            <a:r>
              <a:rPr lang="de-DE" altLang="de-DE" sz="700" dirty="0">
                <a:latin typeface="Arial" pitchFamily="34" charset="0"/>
              </a:rPr>
              <a:t>Kompatibilität der Ausgangsstoffe</a:t>
            </a:r>
          </a:p>
          <a:p>
            <a:pPr marL="88900" indent="-88900">
              <a:lnSpc>
                <a:spcPct val="90000"/>
              </a:lnSpc>
              <a:buFont typeface="Arial" panose="020B0604020202020204" pitchFamily="34" charset="0"/>
              <a:buChar char="•"/>
              <a:defRPr/>
            </a:pPr>
            <a:r>
              <a:rPr lang="de-DE" altLang="de-DE" sz="700" dirty="0">
                <a:latin typeface="Arial" pitchFamily="34" charset="0"/>
              </a:rPr>
              <a:t>Qualität der Zubereitung, z. B. Homogenität, geeignete Partikelgröße</a:t>
            </a:r>
          </a:p>
          <a:p>
            <a:pPr marL="88900" indent="-88900">
              <a:lnSpc>
                <a:spcPct val="90000"/>
              </a:lnSpc>
              <a:buFont typeface="Arial" panose="020B0604020202020204" pitchFamily="34" charset="0"/>
              <a:buChar char="•"/>
              <a:defRPr/>
            </a:pPr>
            <a:r>
              <a:rPr lang="de-DE" altLang="de-DE" sz="700" dirty="0">
                <a:latin typeface="Arial" pitchFamily="34" charset="0"/>
              </a:rPr>
              <a:t>Physikalisch-chemische Stabilität der Zubereitung, z. B. geeignete </a:t>
            </a:r>
            <a:r>
              <a:rPr lang="de-DE" altLang="de-DE" sz="700" dirty="0" err="1">
                <a:latin typeface="Arial" pitchFamily="34" charset="0"/>
              </a:rPr>
              <a:t>rezeptierbare</a:t>
            </a:r>
            <a:r>
              <a:rPr lang="de-DE" altLang="de-DE" sz="700" dirty="0">
                <a:latin typeface="Arial" pitchFamily="34" charset="0"/>
              </a:rPr>
              <a:t> pH-Bereiche, geeignetes Primärbehältnis</a:t>
            </a:r>
          </a:p>
          <a:p>
            <a:pPr marL="88900" indent="-88900">
              <a:lnSpc>
                <a:spcPct val="90000"/>
              </a:lnSpc>
              <a:buFont typeface="Arial" panose="020B0604020202020204" pitchFamily="34" charset="0"/>
              <a:buChar char="•"/>
              <a:defRPr/>
            </a:pPr>
            <a:r>
              <a:rPr lang="de-DE" altLang="de-DE" sz="700" dirty="0">
                <a:latin typeface="Arial" pitchFamily="34" charset="0"/>
              </a:rPr>
              <a:t>Mikrobiologische Qualität und  Stabilität (Sterilität, Konservierung)</a:t>
            </a:r>
          </a:p>
          <a:p>
            <a:pPr marL="88900" indent="-88900">
              <a:lnSpc>
                <a:spcPct val="90000"/>
              </a:lnSpc>
              <a:buFont typeface="Arial" panose="020B0604020202020204" pitchFamily="34" charset="0"/>
              <a:buChar char="•"/>
              <a:defRPr/>
            </a:pPr>
            <a:r>
              <a:rPr lang="de-DE" altLang="de-DE" sz="700" dirty="0">
                <a:latin typeface="Arial" pitchFamily="34" charset="0"/>
              </a:rPr>
              <a:t>Haltbarkeit</a:t>
            </a:r>
          </a:p>
          <a:p>
            <a:pPr marL="88900" indent="-88900">
              <a:lnSpc>
                <a:spcPct val="90000"/>
              </a:lnSpc>
              <a:buFont typeface="Arial" panose="020B0604020202020204" pitchFamily="34" charset="0"/>
              <a:buChar char="•"/>
              <a:defRPr/>
            </a:pPr>
            <a:r>
              <a:rPr lang="de-DE" altLang="de-DE" sz="700" dirty="0">
                <a:latin typeface="Arial" pitchFamily="34" charset="0"/>
              </a:rPr>
              <a:t>Gebrauchsanweisung und Anwendungshinweis für  den Patienten </a:t>
            </a:r>
          </a:p>
          <a:p>
            <a:pPr>
              <a:lnSpc>
                <a:spcPct val="90000"/>
              </a:lnSpc>
              <a:defRPr/>
            </a:pPr>
            <a:r>
              <a:rPr lang="de-DE" altLang="de-DE" sz="700" dirty="0">
                <a:latin typeface="Arial" pitchFamily="34" charset="0"/>
              </a:rPr>
              <a:t>Die Plausibilitätsprüfung ist vom Apotheker durchzuführen und zu unterschreiben.</a:t>
            </a:r>
          </a:p>
        </p:txBody>
      </p:sp>
      <p:sp>
        <p:nvSpPr>
          <p:cNvPr id="1036" name="Text Box 37">
            <a:extLst>
              <a:ext uri="{FF2B5EF4-FFF2-40B4-BE49-F238E27FC236}">
                <a16:creationId xmlns:a16="http://schemas.microsoft.com/office/drawing/2014/main" id="{22D038B0-8F88-F571-F6E1-D7C878830EB3}"/>
              </a:ext>
            </a:extLst>
          </p:cNvPr>
          <p:cNvSpPr txBox="1">
            <a:spLocks noChangeArrowheads="1"/>
          </p:cNvSpPr>
          <p:nvPr/>
        </p:nvSpPr>
        <p:spPr bwMode="auto">
          <a:xfrm>
            <a:off x="4500563" y="8783638"/>
            <a:ext cx="3014662" cy="866775"/>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defRPr/>
            </a:pPr>
            <a:r>
              <a:rPr lang="de-DE" altLang="de-DE" sz="700" b="1" dirty="0">
                <a:latin typeface="Arial" pitchFamily="34" charset="0"/>
              </a:rPr>
              <a:t>2.8 Vorbereitung des Arbeitsplatzes</a:t>
            </a:r>
          </a:p>
          <a:p>
            <a:pPr marL="88900" indent="-88900">
              <a:lnSpc>
                <a:spcPct val="90000"/>
              </a:lnSpc>
              <a:buFont typeface="Arial" panose="020B0604020202020204" pitchFamily="34" charset="0"/>
              <a:buChar char="•"/>
              <a:defRPr/>
            </a:pPr>
            <a:r>
              <a:rPr lang="de-DE" altLang="de-DE" sz="700" dirty="0">
                <a:latin typeface="Arial" pitchFamily="34" charset="0"/>
              </a:rPr>
              <a:t>Arbeitsplatz von nicht benötigten Materialien befreien</a:t>
            </a:r>
          </a:p>
          <a:p>
            <a:pPr marL="88900" indent="-88900">
              <a:lnSpc>
                <a:spcPct val="90000"/>
              </a:lnSpc>
              <a:buFont typeface="Arial" panose="020B0604020202020204" pitchFamily="34" charset="0"/>
              <a:buChar char="•"/>
              <a:defRPr/>
            </a:pPr>
            <a:r>
              <a:rPr lang="de-DE" altLang="de-DE" sz="700" dirty="0">
                <a:latin typeface="Arial" pitchFamily="34" charset="0"/>
              </a:rPr>
              <a:t>Hygienemaßnahmen entsprechend den Hygieneplänen durchführen</a:t>
            </a:r>
          </a:p>
          <a:p>
            <a:pPr marL="88900" indent="-88900">
              <a:lnSpc>
                <a:spcPct val="90000"/>
              </a:lnSpc>
              <a:buFont typeface="Arial" panose="020B0604020202020204" pitchFamily="34" charset="0"/>
              <a:buChar char="•"/>
              <a:defRPr/>
            </a:pPr>
            <a:r>
              <a:rPr lang="de-DE" altLang="de-DE" sz="700" dirty="0">
                <a:latin typeface="Arial" pitchFamily="34" charset="0"/>
              </a:rPr>
              <a:t>Wirk- und Hilfsstoffe, Geräte und Primärpackmittel am Arbeitsplatz bereitstellen</a:t>
            </a:r>
          </a:p>
          <a:p>
            <a:pPr marL="88900" indent="-88900">
              <a:lnSpc>
                <a:spcPct val="90000"/>
              </a:lnSpc>
              <a:buFont typeface="Arial" panose="020B0604020202020204" pitchFamily="34" charset="0"/>
              <a:buChar char="•"/>
              <a:defRPr/>
            </a:pPr>
            <a:r>
              <a:rPr lang="de-DE" altLang="de-DE" sz="700" dirty="0">
                <a:latin typeface="Arial" pitchFamily="34" charset="0"/>
              </a:rPr>
              <a:t>Ggf. Arbeitsschutzmaßnahmen ergreifen entsprechend Betriebsanweisung</a:t>
            </a:r>
          </a:p>
          <a:p>
            <a:pPr marL="88900" indent="-88900">
              <a:lnSpc>
                <a:spcPct val="90000"/>
              </a:lnSpc>
              <a:buFont typeface="Arial" panose="020B0604020202020204" pitchFamily="34" charset="0"/>
              <a:buChar char="•"/>
              <a:defRPr/>
            </a:pPr>
            <a:r>
              <a:rPr lang="de-DE" altLang="de-DE" sz="700" dirty="0">
                <a:latin typeface="Arial" pitchFamily="34" charset="0"/>
              </a:rPr>
              <a:t>Herstellungsprotokoll bereitlegen</a:t>
            </a:r>
          </a:p>
        </p:txBody>
      </p:sp>
      <p:sp>
        <p:nvSpPr>
          <p:cNvPr id="3085" name="Freeform 40">
            <a:extLst>
              <a:ext uri="{FF2B5EF4-FFF2-40B4-BE49-F238E27FC236}">
                <a16:creationId xmlns:a16="http://schemas.microsoft.com/office/drawing/2014/main" id="{E84E877A-D22D-198A-FACD-9E5511CDD924}"/>
              </a:ext>
            </a:extLst>
          </p:cNvPr>
          <p:cNvSpPr>
            <a:spLocks noChangeArrowheads="1"/>
          </p:cNvSpPr>
          <p:nvPr/>
        </p:nvSpPr>
        <p:spPr bwMode="auto">
          <a:xfrm>
            <a:off x="4500563" y="8783638"/>
            <a:ext cx="539750" cy="827087"/>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086" name="Line 45">
            <a:extLst>
              <a:ext uri="{FF2B5EF4-FFF2-40B4-BE49-F238E27FC236}">
                <a16:creationId xmlns:a16="http://schemas.microsoft.com/office/drawing/2014/main" id="{5C8B46D1-E6BB-0DDB-283D-8DC829AA2671}"/>
              </a:ext>
            </a:extLst>
          </p:cNvPr>
          <p:cNvSpPr>
            <a:spLocks noChangeShapeType="1"/>
          </p:cNvSpPr>
          <p:nvPr/>
        </p:nvSpPr>
        <p:spPr bwMode="auto">
          <a:xfrm>
            <a:off x="4057650" y="640715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87" name="Line 47">
            <a:extLst>
              <a:ext uri="{FF2B5EF4-FFF2-40B4-BE49-F238E27FC236}">
                <a16:creationId xmlns:a16="http://schemas.microsoft.com/office/drawing/2014/main" id="{EC29FBE0-6158-0D0D-B649-1FA4638361B4}"/>
              </a:ext>
            </a:extLst>
          </p:cNvPr>
          <p:cNvSpPr>
            <a:spLocks noChangeShapeType="1"/>
          </p:cNvSpPr>
          <p:nvPr/>
        </p:nvSpPr>
        <p:spPr bwMode="auto">
          <a:xfrm>
            <a:off x="4057650" y="640715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88" name="Text Box 53">
            <a:extLst>
              <a:ext uri="{FF2B5EF4-FFF2-40B4-BE49-F238E27FC236}">
                <a16:creationId xmlns:a16="http://schemas.microsoft.com/office/drawing/2014/main" id="{FA9B435E-7517-4AED-F6C2-D5078CA5983A}"/>
              </a:ext>
            </a:extLst>
          </p:cNvPr>
          <p:cNvSpPr txBox="1">
            <a:spLocks noChangeArrowheads="1"/>
          </p:cNvSpPr>
          <p:nvPr/>
        </p:nvSpPr>
        <p:spPr bwMode="auto">
          <a:xfrm>
            <a:off x="2124075" y="3527425"/>
            <a:ext cx="674688"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Nein</a:t>
            </a:r>
          </a:p>
          <a:p>
            <a:pPr algn="ctr">
              <a:lnSpc>
                <a:spcPct val="90000"/>
              </a:lnSpc>
            </a:pPr>
            <a:r>
              <a:rPr lang="de-DE" altLang="de-DE" sz="600">
                <a:latin typeface="Arial" panose="020B0604020202020204" pitchFamily="34" charset="0"/>
              </a:rPr>
              <a:t>Bedenken/</a:t>
            </a:r>
            <a:br>
              <a:rPr lang="de-DE" altLang="de-DE" sz="600">
                <a:latin typeface="Arial" panose="020B0604020202020204" pitchFamily="34" charset="0"/>
              </a:rPr>
            </a:br>
            <a:r>
              <a:rPr lang="de-DE" altLang="de-DE" sz="600">
                <a:latin typeface="Arial" panose="020B0604020202020204" pitchFamily="34" charset="0"/>
              </a:rPr>
              <a:t>Unklarheiten</a:t>
            </a:r>
          </a:p>
        </p:txBody>
      </p:sp>
      <p:sp>
        <p:nvSpPr>
          <p:cNvPr id="3089" name="Text Box 54">
            <a:extLst>
              <a:ext uri="{FF2B5EF4-FFF2-40B4-BE49-F238E27FC236}">
                <a16:creationId xmlns:a16="http://schemas.microsoft.com/office/drawing/2014/main" id="{882B091E-E6EB-76AC-8972-E431B4061218}"/>
              </a:ext>
            </a:extLst>
          </p:cNvPr>
          <p:cNvSpPr txBox="1">
            <a:spLocks noChangeArrowheads="1"/>
          </p:cNvSpPr>
          <p:nvPr/>
        </p:nvSpPr>
        <p:spPr bwMode="auto">
          <a:xfrm>
            <a:off x="1042988" y="4068763"/>
            <a:ext cx="307975"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Ja</a:t>
            </a:r>
          </a:p>
        </p:txBody>
      </p:sp>
      <p:sp>
        <p:nvSpPr>
          <p:cNvPr id="3090" name="Freeform 68">
            <a:extLst>
              <a:ext uri="{FF2B5EF4-FFF2-40B4-BE49-F238E27FC236}">
                <a16:creationId xmlns:a16="http://schemas.microsoft.com/office/drawing/2014/main" id="{AE6DEBA2-DE25-BF28-BD11-6A69E712894E}"/>
              </a:ext>
            </a:extLst>
          </p:cNvPr>
          <p:cNvSpPr>
            <a:spLocks noChangeArrowheads="1"/>
          </p:cNvSpPr>
          <p:nvPr/>
        </p:nvSpPr>
        <p:spPr bwMode="auto">
          <a:xfrm>
            <a:off x="1584325" y="2195513"/>
            <a:ext cx="1800225" cy="684212"/>
          </a:xfrm>
          <a:custGeom>
            <a:avLst/>
            <a:gdLst>
              <a:gd name="T0" fmla="*/ 2147483646 w 2282"/>
              <a:gd name="T1" fmla="*/ 2147483646 h 743"/>
              <a:gd name="T2" fmla="*/ 2147483646 w 2282"/>
              <a:gd name="T3" fmla="*/ 2147483646 h 743"/>
              <a:gd name="T4" fmla="*/ 2147483646 w 2282"/>
              <a:gd name="T5" fmla="*/ 2147483646 h 743"/>
              <a:gd name="T6" fmla="*/ 2147483646 w 2282"/>
              <a:gd name="T7" fmla="*/ 2147483646 h 743"/>
              <a:gd name="T8" fmla="*/ 2147483646 w 2282"/>
              <a:gd name="T9" fmla="*/ 2147483646 h 743"/>
              <a:gd name="T10" fmla="*/ 2147483646 w 2282"/>
              <a:gd name="T11" fmla="*/ 2147483646 h 743"/>
              <a:gd name="T12" fmla="*/ 2147483646 w 2282"/>
              <a:gd name="T13" fmla="*/ 2147483646 h 743"/>
              <a:gd name="T14" fmla="*/ 2147483646 w 2282"/>
              <a:gd name="T15" fmla="*/ 2147483646 h 743"/>
              <a:gd name="T16" fmla="*/ 2147483646 w 2282"/>
              <a:gd name="T17" fmla="*/ 2147483646 h 743"/>
              <a:gd name="T18" fmla="*/ 2147483646 w 2282"/>
              <a:gd name="T19" fmla="*/ 2147483646 h 743"/>
              <a:gd name="T20" fmla="*/ 2147483646 w 2282"/>
              <a:gd name="T21" fmla="*/ 0 h 743"/>
              <a:gd name="T22" fmla="*/ 2147483646 w 2282"/>
              <a:gd name="T23" fmla="*/ 0 h 743"/>
              <a:gd name="T24" fmla="*/ 2147483646 w 2282"/>
              <a:gd name="T25" fmla="*/ 2147483646 h 743"/>
              <a:gd name="T26" fmla="*/ 2147483646 w 2282"/>
              <a:gd name="T27" fmla="*/ 2147483646 h 743"/>
              <a:gd name="T28" fmla="*/ 2147483646 w 2282"/>
              <a:gd name="T29" fmla="*/ 2147483646 h 743"/>
              <a:gd name="T30" fmla="*/ 0 w 2282"/>
              <a:gd name="T31" fmla="*/ 2147483646 h 743"/>
              <a:gd name="T32" fmla="*/ 0 w 2282"/>
              <a:gd name="T33" fmla="*/ 2147483646 h 743"/>
              <a:gd name="T34" fmla="*/ 2147483646 w 2282"/>
              <a:gd name="T35" fmla="*/ 2147483646 h 743"/>
              <a:gd name="T36" fmla="*/ 2147483646 w 2282"/>
              <a:gd name="T37" fmla="*/ 2147483646 h 743"/>
              <a:gd name="T38" fmla="*/ 2147483646 w 2282"/>
              <a:gd name="T39" fmla="*/ 2147483646 h 743"/>
              <a:gd name="T40" fmla="*/ 2147483646 w 2282"/>
              <a:gd name="T41" fmla="*/ 2147483646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82"/>
              <a:gd name="T64" fmla="*/ 0 h 743"/>
              <a:gd name="T65" fmla="*/ 2282 w 2282"/>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82" h="743">
                <a:moveTo>
                  <a:pt x="134" y="742"/>
                </a:moveTo>
                <a:lnTo>
                  <a:pt x="2148" y="742"/>
                </a:lnTo>
                <a:lnTo>
                  <a:pt x="2192" y="714"/>
                </a:lnTo>
                <a:lnTo>
                  <a:pt x="2237" y="655"/>
                </a:lnTo>
                <a:lnTo>
                  <a:pt x="2270" y="542"/>
                </a:lnTo>
                <a:lnTo>
                  <a:pt x="2281" y="429"/>
                </a:lnTo>
                <a:lnTo>
                  <a:pt x="2281" y="313"/>
                </a:lnTo>
                <a:lnTo>
                  <a:pt x="2270" y="172"/>
                </a:lnTo>
                <a:lnTo>
                  <a:pt x="2237" y="85"/>
                </a:lnTo>
                <a:lnTo>
                  <a:pt x="2192" y="28"/>
                </a:lnTo>
                <a:lnTo>
                  <a:pt x="2148" y="0"/>
                </a:lnTo>
                <a:lnTo>
                  <a:pt x="134" y="0"/>
                </a:lnTo>
                <a:lnTo>
                  <a:pt x="89" y="28"/>
                </a:lnTo>
                <a:lnTo>
                  <a:pt x="44" y="85"/>
                </a:lnTo>
                <a:lnTo>
                  <a:pt x="11" y="172"/>
                </a:lnTo>
                <a:lnTo>
                  <a:pt x="0" y="313"/>
                </a:lnTo>
                <a:lnTo>
                  <a:pt x="0" y="429"/>
                </a:lnTo>
                <a:lnTo>
                  <a:pt x="11" y="542"/>
                </a:lnTo>
                <a:lnTo>
                  <a:pt x="44" y="655"/>
                </a:lnTo>
                <a:lnTo>
                  <a:pt x="89" y="714"/>
                </a:lnTo>
                <a:lnTo>
                  <a:pt x="134" y="74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091" name="Text Box 37">
            <a:extLst>
              <a:ext uri="{FF2B5EF4-FFF2-40B4-BE49-F238E27FC236}">
                <a16:creationId xmlns:a16="http://schemas.microsoft.com/office/drawing/2014/main" id="{C3B78568-09F8-7442-2ECB-6D4CEA3858AE}"/>
              </a:ext>
            </a:extLst>
          </p:cNvPr>
          <p:cNvSpPr txBox="1">
            <a:spLocks noChangeArrowheads="1"/>
          </p:cNvSpPr>
          <p:nvPr/>
        </p:nvSpPr>
        <p:spPr bwMode="auto">
          <a:xfrm>
            <a:off x="4354513" y="3335338"/>
            <a:ext cx="205422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8900" indent="-88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buFont typeface="Arial" panose="020B0604020202020204" pitchFamily="34" charset="0"/>
              <a:buChar char="•"/>
            </a:pPr>
            <a:r>
              <a:rPr lang="de-DE" altLang="de-DE" sz="700">
                <a:latin typeface="Arial" panose="020B0604020202020204" pitchFamily="34" charset="0"/>
              </a:rPr>
              <a:t>Lösungsvorschläge unterbreiten</a:t>
            </a:r>
          </a:p>
          <a:p>
            <a:pPr>
              <a:lnSpc>
                <a:spcPct val="90000"/>
              </a:lnSpc>
              <a:buFont typeface="Arial" panose="020B0604020202020204" pitchFamily="34" charset="0"/>
              <a:buChar char="•"/>
            </a:pPr>
            <a:r>
              <a:rPr lang="de-DE" altLang="de-DE" sz="700">
                <a:latin typeface="Arial" panose="020B0604020202020204" pitchFamily="34" charset="0"/>
              </a:rPr>
              <a:t>Kommunikationshilfen DAC/NRF (I.5.)</a:t>
            </a:r>
          </a:p>
          <a:p>
            <a:pPr>
              <a:lnSpc>
                <a:spcPct val="90000"/>
              </a:lnSpc>
              <a:buFont typeface="Arial" panose="020B0604020202020204" pitchFamily="34" charset="0"/>
              <a:buChar char="•"/>
            </a:pPr>
            <a:r>
              <a:rPr lang="de-DE" altLang="de-DE" sz="700">
                <a:latin typeface="Arial" panose="020B0604020202020204" pitchFamily="34" charset="0"/>
              </a:rPr>
              <a:t>Dokumentation</a:t>
            </a:r>
          </a:p>
        </p:txBody>
      </p:sp>
      <p:sp>
        <p:nvSpPr>
          <p:cNvPr id="3092" name="Freeform 40">
            <a:extLst>
              <a:ext uri="{FF2B5EF4-FFF2-40B4-BE49-F238E27FC236}">
                <a16:creationId xmlns:a16="http://schemas.microsoft.com/office/drawing/2014/main" id="{1FF12477-C471-6D63-C204-9307C1E48C4F}"/>
              </a:ext>
            </a:extLst>
          </p:cNvPr>
          <p:cNvSpPr>
            <a:spLocks noChangeArrowheads="1"/>
          </p:cNvSpPr>
          <p:nvPr/>
        </p:nvSpPr>
        <p:spPr bwMode="auto">
          <a:xfrm>
            <a:off x="4354513" y="3352800"/>
            <a:ext cx="685800" cy="365125"/>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047" name="Text Box 12">
            <a:extLst>
              <a:ext uri="{FF2B5EF4-FFF2-40B4-BE49-F238E27FC236}">
                <a16:creationId xmlns:a16="http://schemas.microsoft.com/office/drawing/2014/main" id="{43D0AFF3-0FE5-FE47-FA14-4BE7CE80BECE}"/>
              </a:ext>
            </a:extLst>
          </p:cNvPr>
          <p:cNvSpPr txBox="1">
            <a:spLocks noChangeArrowheads="1"/>
          </p:cNvSpPr>
          <p:nvPr/>
        </p:nvSpPr>
        <p:spPr bwMode="auto">
          <a:xfrm>
            <a:off x="1474788" y="2195513"/>
            <a:ext cx="1944687" cy="692150"/>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r>
              <a:rPr lang="de-DE" altLang="de-DE" sz="900" b="1" dirty="0">
                <a:latin typeface="Arial" pitchFamily="34" charset="0"/>
              </a:rPr>
              <a:t>Verweis auf Leitlinie zur Qualitätssicherung</a:t>
            </a:r>
          </a:p>
          <a:p>
            <a:pPr marL="88900" indent="-88900" algn="ctr">
              <a:spcBef>
                <a:spcPts val="0"/>
              </a:spcBef>
              <a:buFont typeface="Arial" panose="020B0604020202020204" pitchFamily="34" charset="0"/>
              <a:buChar char="•"/>
              <a:defRPr/>
            </a:pPr>
            <a:r>
              <a:rPr lang="de-DE" altLang="de-DE" sz="700" dirty="0">
                <a:latin typeface="Arial" pitchFamily="34" charset="0"/>
              </a:rPr>
              <a:t>Risiken bei Arzneimitteln und Medizinprodukten – Maßnahmen </a:t>
            </a:r>
          </a:p>
          <a:p>
            <a:pPr algn="ctr">
              <a:defRPr/>
            </a:pPr>
            <a:r>
              <a:rPr lang="de-DE" altLang="de-DE" sz="700" dirty="0">
                <a:latin typeface="Arial" pitchFamily="34" charset="0"/>
              </a:rPr>
              <a:t>in der Apotheke</a:t>
            </a:r>
          </a:p>
        </p:txBody>
      </p:sp>
      <p:sp>
        <p:nvSpPr>
          <p:cNvPr id="3094" name="Text Box 8">
            <a:extLst>
              <a:ext uri="{FF2B5EF4-FFF2-40B4-BE49-F238E27FC236}">
                <a16:creationId xmlns:a16="http://schemas.microsoft.com/office/drawing/2014/main" id="{801A80CC-D077-AC07-8ABC-31DC86EDB404}"/>
              </a:ext>
            </a:extLst>
          </p:cNvPr>
          <p:cNvSpPr txBox="1">
            <a:spLocks noChangeArrowheads="1"/>
          </p:cNvSpPr>
          <p:nvPr/>
        </p:nvSpPr>
        <p:spPr bwMode="auto">
          <a:xfrm>
            <a:off x="2555875" y="3927475"/>
            <a:ext cx="18002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rPr>
              <a:t>Wurden die</a:t>
            </a:r>
          </a:p>
          <a:p>
            <a:pPr algn="ctr"/>
            <a:r>
              <a:rPr lang="de-DE" altLang="de-DE" sz="900" b="1">
                <a:latin typeface="Arial" panose="020B0604020202020204" pitchFamily="34" charset="0"/>
              </a:rPr>
              <a:t>Änderungsvorschläge</a:t>
            </a:r>
          </a:p>
          <a:p>
            <a:pPr algn="ctr"/>
            <a:r>
              <a:rPr lang="de-DE" altLang="de-DE" sz="900" b="1">
                <a:latin typeface="Arial" panose="020B0604020202020204" pitchFamily="34" charset="0"/>
              </a:rPr>
              <a:t>vom Arzt/Patienten</a:t>
            </a:r>
          </a:p>
          <a:p>
            <a:pPr algn="ctr"/>
            <a:r>
              <a:rPr lang="de-DE" altLang="de-DE" sz="900" b="1">
                <a:latin typeface="Arial" panose="020B0604020202020204" pitchFamily="34" charset="0"/>
              </a:rPr>
              <a:t>Akzeptiert?</a:t>
            </a:r>
          </a:p>
        </p:txBody>
      </p:sp>
      <p:sp>
        <p:nvSpPr>
          <p:cNvPr id="3095" name="Freeform 7">
            <a:extLst>
              <a:ext uri="{FF2B5EF4-FFF2-40B4-BE49-F238E27FC236}">
                <a16:creationId xmlns:a16="http://schemas.microsoft.com/office/drawing/2014/main" id="{ECB5F794-8703-F227-00DA-25F6275E7D2E}"/>
              </a:ext>
            </a:extLst>
          </p:cNvPr>
          <p:cNvSpPr>
            <a:spLocks noChangeArrowheads="1"/>
          </p:cNvSpPr>
          <p:nvPr/>
        </p:nvSpPr>
        <p:spPr bwMode="auto">
          <a:xfrm>
            <a:off x="2555875" y="3859213"/>
            <a:ext cx="1800225" cy="863600"/>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096" name="Freeform 24">
            <a:extLst>
              <a:ext uri="{FF2B5EF4-FFF2-40B4-BE49-F238E27FC236}">
                <a16:creationId xmlns:a16="http://schemas.microsoft.com/office/drawing/2014/main" id="{25C924ED-262F-80A4-9321-F42C19A5A9AA}"/>
              </a:ext>
            </a:extLst>
          </p:cNvPr>
          <p:cNvSpPr>
            <a:spLocks noChangeArrowheads="1"/>
          </p:cNvSpPr>
          <p:nvPr/>
        </p:nvSpPr>
        <p:spPr bwMode="auto">
          <a:xfrm>
            <a:off x="2374900" y="5327650"/>
            <a:ext cx="539750" cy="684213"/>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052" name="Text Box 12">
            <a:extLst>
              <a:ext uri="{FF2B5EF4-FFF2-40B4-BE49-F238E27FC236}">
                <a16:creationId xmlns:a16="http://schemas.microsoft.com/office/drawing/2014/main" id="{1057E0BB-4B90-B515-2E77-0B2B8EF9F2BE}"/>
              </a:ext>
            </a:extLst>
          </p:cNvPr>
          <p:cNvSpPr txBox="1">
            <a:spLocks noChangeArrowheads="1"/>
          </p:cNvSpPr>
          <p:nvPr/>
        </p:nvSpPr>
        <p:spPr bwMode="auto">
          <a:xfrm>
            <a:off x="1763713" y="7164388"/>
            <a:ext cx="2052637" cy="720725"/>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r>
              <a:rPr lang="de-DE" altLang="de-DE" sz="900" b="1" dirty="0">
                <a:latin typeface="Arial" pitchFamily="34" charset="0"/>
              </a:rPr>
              <a:t>Verweis auf Leitlinie zur Qualitätssicherung</a:t>
            </a:r>
          </a:p>
          <a:p>
            <a:pPr marL="88900" indent="-88900" algn="ctr">
              <a:spcBef>
                <a:spcPts val="0"/>
              </a:spcBef>
              <a:buFont typeface="Arial" panose="020B0604020202020204" pitchFamily="34" charset="0"/>
              <a:buChar char="•"/>
              <a:defRPr/>
            </a:pPr>
            <a:r>
              <a:rPr lang="de-DE" altLang="de-DE" sz="700" dirty="0">
                <a:latin typeface="Arial" pitchFamily="34" charset="0"/>
              </a:rPr>
              <a:t>Prüfung und Lagerung  der Ausgangsstoffe</a:t>
            </a:r>
          </a:p>
          <a:p>
            <a:pPr marL="88900" indent="-88900" algn="ctr">
              <a:spcBef>
                <a:spcPts val="0"/>
              </a:spcBef>
              <a:buFont typeface="Arial" panose="020B0604020202020204" pitchFamily="34" charset="0"/>
              <a:buChar char="•"/>
              <a:defRPr/>
            </a:pPr>
            <a:r>
              <a:rPr lang="de-DE" altLang="de-DE" sz="700" dirty="0">
                <a:latin typeface="Arial" pitchFamily="34" charset="0"/>
              </a:rPr>
              <a:t>Prüfung und Lagerung der Primärpackmittel</a:t>
            </a:r>
          </a:p>
          <a:p>
            <a:pPr marL="88900" indent="-88900" algn="ctr">
              <a:spcBef>
                <a:spcPts val="0"/>
              </a:spcBef>
              <a:buFont typeface="Arial" panose="020B0604020202020204" pitchFamily="34" charset="0"/>
              <a:buChar char="•"/>
              <a:defRPr/>
            </a:pPr>
            <a:r>
              <a:rPr lang="de-DE" altLang="de-DE" sz="700" dirty="0">
                <a:latin typeface="Arial" pitchFamily="34" charset="0"/>
              </a:rPr>
              <a:t>Hygienemanagement</a:t>
            </a:r>
          </a:p>
        </p:txBody>
      </p:sp>
      <p:sp>
        <p:nvSpPr>
          <p:cNvPr id="3098" name="Freeform 68">
            <a:extLst>
              <a:ext uri="{FF2B5EF4-FFF2-40B4-BE49-F238E27FC236}">
                <a16:creationId xmlns:a16="http://schemas.microsoft.com/office/drawing/2014/main" id="{E235A589-0256-C489-06BD-97AC6E281F08}"/>
              </a:ext>
            </a:extLst>
          </p:cNvPr>
          <p:cNvSpPr>
            <a:spLocks noChangeArrowheads="1"/>
          </p:cNvSpPr>
          <p:nvPr/>
        </p:nvSpPr>
        <p:spPr bwMode="auto">
          <a:xfrm>
            <a:off x="1800225" y="7164388"/>
            <a:ext cx="1979613" cy="720725"/>
          </a:xfrm>
          <a:custGeom>
            <a:avLst/>
            <a:gdLst>
              <a:gd name="T0" fmla="*/ 2147483646 w 2282"/>
              <a:gd name="T1" fmla="*/ 2147483646 h 743"/>
              <a:gd name="T2" fmla="*/ 2147483646 w 2282"/>
              <a:gd name="T3" fmla="*/ 2147483646 h 743"/>
              <a:gd name="T4" fmla="*/ 2147483646 w 2282"/>
              <a:gd name="T5" fmla="*/ 2147483646 h 743"/>
              <a:gd name="T6" fmla="*/ 2147483646 w 2282"/>
              <a:gd name="T7" fmla="*/ 2147483646 h 743"/>
              <a:gd name="T8" fmla="*/ 2147483646 w 2282"/>
              <a:gd name="T9" fmla="*/ 2147483646 h 743"/>
              <a:gd name="T10" fmla="*/ 2147483646 w 2282"/>
              <a:gd name="T11" fmla="*/ 2147483646 h 743"/>
              <a:gd name="T12" fmla="*/ 2147483646 w 2282"/>
              <a:gd name="T13" fmla="*/ 2147483646 h 743"/>
              <a:gd name="T14" fmla="*/ 2147483646 w 2282"/>
              <a:gd name="T15" fmla="*/ 2147483646 h 743"/>
              <a:gd name="T16" fmla="*/ 2147483646 w 2282"/>
              <a:gd name="T17" fmla="*/ 2147483646 h 743"/>
              <a:gd name="T18" fmla="*/ 2147483646 w 2282"/>
              <a:gd name="T19" fmla="*/ 2147483646 h 743"/>
              <a:gd name="T20" fmla="*/ 2147483646 w 2282"/>
              <a:gd name="T21" fmla="*/ 0 h 743"/>
              <a:gd name="T22" fmla="*/ 2147483646 w 2282"/>
              <a:gd name="T23" fmla="*/ 0 h 743"/>
              <a:gd name="T24" fmla="*/ 2147483646 w 2282"/>
              <a:gd name="T25" fmla="*/ 2147483646 h 743"/>
              <a:gd name="T26" fmla="*/ 2147483646 w 2282"/>
              <a:gd name="T27" fmla="*/ 2147483646 h 743"/>
              <a:gd name="T28" fmla="*/ 2147483646 w 2282"/>
              <a:gd name="T29" fmla="*/ 2147483646 h 743"/>
              <a:gd name="T30" fmla="*/ 0 w 2282"/>
              <a:gd name="T31" fmla="*/ 2147483646 h 743"/>
              <a:gd name="T32" fmla="*/ 0 w 2282"/>
              <a:gd name="T33" fmla="*/ 2147483646 h 743"/>
              <a:gd name="T34" fmla="*/ 2147483646 w 2282"/>
              <a:gd name="T35" fmla="*/ 2147483646 h 743"/>
              <a:gd name="T36" fmla="*/ 2147483646 w 2282"/>
              <a:gd name="T37" fmla="*/ 2147483646 h 743"/>
              <a:gd name="T38" fmla="*/ 2147483646 w 2282"/>
              <a:gd name="T39" fmla="*/ 2147483646 h 743"/>
              <a:gd name="T40" fmla="*/ 2147483646 w 2282"/>
              <a:gd name="T41" fmla="*/ 2147483646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82"/>
              <a:gd name="T64" fmla="*/ 0 h 743"/>
              <a:gd name="T65" fmla="*/ 2282 w 2282"/>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82" h="743">
                <a:moveTo>
                  <a:pt x="134" y="742"/>
                </a:moveTo>
                <a:lnTo>
                  <a:pt x="2148" y="742"/>
                </a:lnTo>
                <a:lnTo>
                  <a:pt x="2192" y="714"/>
                </a:lnTo>
                <a:lnTo>
                  <a:pt x="2237" y="655"/>
                </a:lnTo>
                <a:lnTo>
                  <a:pt x="2270" y="542"/>
                </a:lnTo>
                <a:lnTo>
                  <a:pt x="2281" y="429"/>
                </a:lnTo>
                <a:lnTo>
                  <a:pt x="2281" y="313"/>
                </a:lnTo>
                <a:lnTo>
                  <a:pt x="2270" y="172"/>
                </a:lnTo>
                <a:lnTo>
                  <a:pt x="2237" y="85"/>
                </a:lnTo>
                <a:lnTo>
                  <a:pt x="2192" y="28"/>
                </a:lnTo>
                <a:lnTo>
                  <a:pt x="2148" y="0"/>
                </a:lnTo>
                <a:lnTo>
                  <a:pt x="134" y="0"/>
                </a:lnTo>
                <a:lnTo>
                  <a:pt x="89" y="28"/>
                </a:lnTo>
                <a:lnTo>
                  <a:pt x="44" y="85"/>
                </a:lnTo>
                <a:lnTo>
                  <a:pt x="11" y="172"/>
                </a:lnTo>
                <a:lnTo>
                  <a:pt x="0" y="313"/>
                </a:lnTo>
                <a:lnTo>
                  <a:pt x="0" y="429"/>
                </a:lnTo>
                <a:lnTo>
                  <a:pt x="11" y="542"/>
                </a:lnTo>
                <a:lnTo>
                  <a:pt x="44" y="655"/>
                </a:lnTo>
                <a:lnTo>
                  <a:pt x="89" y="714"/>
                </a:lnTo>
                <a:lnTo>
                  <a:pt x="134" y="74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3" name="Textfeld 29">
            <a:extLst>
              <a:ext uri="{FF2B5EF4-FFF2-40B4-BE49-F238E27FC236}">
                <a16:creationId xmlns:a16="http://schemas.microsoft.com/office/drawing/2014/main" id="{7375679D-1D5F-14BF-32D6-CD7BDEFA6F93}"/>
              </a:ext>
            </a:extLst>
          </p:cNvPr>
          <p:cNvSpPr txBox="1"/>
          <p:nvPr/>
        </p:nvSpPr>
        <p:spPr>
          <a:xfrm>
            <a:off x="438150" y="38100"/>
            <a:ext cx="6683375" cy="446088"/>
          </a:xfrm>
          <a:prstGeom prst="rect">
            <a:avLst/>
          </a:prstGeom>
          <a:solidFill>
            <a:schemeClr val="bg1">
              <a:lumMod val="85000"/>
            </a:schemeClr>
          </a:solidFill>
          <a:ln>
            <a:solidFill>
              <a:schemeClr val="tx1"/>
            </a:solidFill>
          </a:ln>
        </p:spPr>
        <p:txBody>
          <a:bodyPr>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de-DE" sz="1400" b="1" dirty="0">
                <a:latin typeface="Arial" pitchFamily="34" charset="0"/>
                <a:cs typeface="Arial" pitchFamily="34" charset="0"/>
              </a:rPr>
              <a:t>Herstellung der Rezepturarzneimittel</a:t>
            </a:r>
          </a:p>
          <a:p>
            <a:pPr algn="ctr">
              <a:defRPr/>
            </a:pPr>
            <a:r>
              <a:rPr lang="de-DE" sz="800" dirty="0">
                <a:latin typeface="Arial" pitchFamily="34" charset="0"/>
                <a:cs typeface="Arial" pitchFamily="34" charset="0"/>
              </a:rPr>
              <a:t>Stand der Revision</a:t>
            </a:r>
            <a:r>
              <a:rPr lang="de-DE" sz="800">
                <a:latin typeface="Arial" pitchFamily="34" charset="0"/>
                <a:cs typeface="Arial" pitchFamily="34" charset="0"/>
              </a:rPr>
              <a:t>: 23.11.2022</a:t>
            </a:r>
            <a:endParaRPr lang="de-DE" sz="800" dirty="0">
              <a:latin typeface="Arial" pitchFamily="34" charset="0"/>
              <a:cs typeface="Arial" pitchFamily="34" charset="0"/>
            </a:endParaRPr>
          </a:p>
        </p:txBody>
      </p:sp>
      <p:cxnSp>
        <p:nvCxnSpPr>
          <p:cNvPr id="3100" name="Gerade Verbindung 74">
            <a:extLst>
              <a:ext uri="{FF2B5EF4-FFF2-40B4-BE49-F238E27FC236}">
                <a16:creationId xmlns:a16="http://schemas.microsoft.com/office/drawing/2014/main" id="{675E4AB8-F512-41C1-BDE7-470DF5F79001}"/>
              </a:ext>
            </a:extLst>
          </p:cNvPr>
          <p:cNvCxnSpPr>
            <a:cxnSpLocks noChangeShapeType="1"/>
          </p:cNvCxnSpPr>
          <p:nvPr/>
        </p:nvCxnSpPr>
        <p:spPr bwMode="auto">
          <a:xfrm rot="5400000">
            <a:off x="1789906" y="2067719"/>
            <a:ext cx="25558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101" name="Freeform 68">
            <a:extLst>
              <a:ext uri="{FF2B5EF4-FFF2-40B4-BE49-F238E27FC236}">
                <a16:creationId xmlns:a16="http://schemas.microsoft.com/office/drawing/2014/main" id="{07761917-EFC2-482F-8389-51A398B3624D}"/>
              </a:ext>
            </a:extLst>
          </p:cNvPr>
          <p:cNvSpPr>
            <a:spLocks noChangeArrowheads="1"/>
          </p:cNvSpPr>
          <p:nvPr/>
        </p:nvSpPr>
        <p:spPr bwMode="auto">
          <a:xfrm>
            <a:off x="4803775" y="5976938"/>
            <a:ext cx="1979613" cy="358775"/>
          </a:xfrm>
          <a:custGeom>
            <a:avLst/>
            <a:gdLst>
              <a:gd name="T0" fmla="*/ 2147483646 w 2282"/>
              <a:gd name="T1" fmla="*/ 2147483646 h 743"/>
              <a:gd name="T2" fmla="*/ 2147483646 w 2282"/>
              <a:gd name="T3" fmla="*/ 2147483646 h 743"/>
              <a:gd name="T4" fmla="*/ 2147483646 w 2282"/>
              <a:gd name="T5" fmla="*/ 2147483646 h 743"/>
              <a:gd name="T6" fmla="*/ 2147483646 w 2282"/>
              <a:gd name="T7" fmla="*/ 2147483646 h 743"/>
              <a:gd name="T8" fmla="*/ 2147483646 w 2282"/>
              <a:gd name="T9" fmla="*/ 2147483646 h 743"/>
              <a:gd name="T10" fmla="*/ 2147483646 w 2282"/>
              <a:gd name="T11" fmla="*/ 2147483646 h 743"/>
              <a:gd name="T12" fmla="*/ 2147483646 w 2282"/>
              <a:gd name="T13" fmla="*/ 2147483646 h 743"/>
              <a:gd name="T14" fmla="*/ 2147483646 w 2282"/>
              <a:gd name="T15" fmla="*/ 2147483646 h 743"/>
              <a:gd name="T16" fmla="*/ 2147483646 w 2282"/>
              <a:gd name="T17" fmla="*/ 2147483646 h 743"/>
              <a:gd name="T18" fmla="*/ 2147483646 w 2282"/>
              <a:gd name="T19" fmla="*/ 2147483646 h 743"/>
              <a:gd name="T20" fmla="*/ 2147483646 w 2282"/>
              <a:gd name="T21" fmla="*/ 0 h 743"/>
              <a:gd name="T22" fmla="*/ 2147483646 w 2282"/>
              <a:gd name="T23" fmla="*/ 0 h 743"/>
              <a:gd name="T24" fmla="*/ 2147483646 w 2282"/>
              <a:gd name="T25" fmla="*/ 2147483646 h 743"/>
              <a:gd name="T26" fmla="*/ 2147483646 w 2282"/>
              <a:gd name="T27" fmla="*/ 2147483646 h 743"/>
              <a:gd name="T28" fmla="*/ 2147483646 w 2282"/>
              <a:gd name="T29" fmla="*/ 2147483646 h 743"/>
              <a:gd name="T30" fmla="*/ 0 w 2282"/>
              <a:gd name="T31" fmla="*/ 2147483646 h 743"/>
              <a:gd name="T32" fmla="*/ 0 w 2282"/>
              <a:gd name="T33" fmla="*/ 2147483646 h 743"/>
              <a:gd name="T34" fmla="*/ 2147483646 w 2282"/>
              <a:gd name="T35" fmla="*/ 2147483646 h 743"/>
              <a:gd name="T36" fmla="*/ 2147483646 w 2282"/>
              <a:gd name="T37" fmla="*/ 2147483646 h 743"/>
              <a:gd name="T38" fmla="*/ 2147483646 w 2282"/>
              <a:gd name="T39" fmla="*/ 2147483646 h 743"/>
              <a:gd name="T40" fmla="*/ 2147483646 w 2282"/>
              <a:gd name="T41" fmla="*/ 2147483646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82"/>
              <a:gd name="T64" fmla="*/ 0 h 743"/>
              <a:gd name="T65" fmla="*/ 2282 w 2282"/>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82" h="743">
                <a:moveTo>
                  <a:pt x="134" y="742"/>
                </a:moveTo>
                <a:lnTo>
                  <a:pt x="2148" y="742"/>
                </a:lnTo>
                <a:lnTo>
                  <a:pt x="2192" y="714"/>
                </a:lnTo>
                <a:lnTo>
                  <a:pt x="2237" y="655"/>
                </a:lnTo>
                <a:lnTo>
                  <a:pt x="2270" y="542"/>
                </a:lnTo>
                <a:lnTo>
                  <a:pt x="2281" y="429"/>
                </a:lnTo>
                <a:lnTo>
                  <a:pt x="2281" y="313"/>
                </a:lnTo>
                <a:lnTo>
                  <a:pt x="2270" y="172"/>
                </a:lnTo>
                <a:lnTo>
                  <a:pt x="2237" y="85"/>
                </a:lnTo>
                <a:lnTo>
                  <a:pt x="2192" y="28"/>
                </a:lnTo>
                <a:lnTo>
                  <a:pt x="2148" y="0"/>
                </a:lnTo>
                <a:lnTo>
                  <a:pt x="134" y="0"/>
                </a:lnTo>
                <a:lnTo>
                  <a:pt x="89" y="28"/>
                </a:lnTo>
                <a:lnTo>
                  <a:pt x="44" y="85"/>
                </a:lnTo>
                <a:lnTo>
                  <a:pt x="11" y="172"/>
                </a:lnTo>
                <a:lnTo>
                  <a:pt x="0" y="313"/>
                </a:lnTo>
                <a:lnTo>
                  <a:pt x="0" y="429"/>
                </a:lnTo>
                <a:lnTo>
                  <a:pt x="11" y="542"/>
                </a:lnTo>
                <a:lnTo>
                  <a:pt x="44" y="655"/>
                </a:lnTo>
                <a:lnTo>
                  <a:pt x="89" y="714"/>
                </a:lnTo>
                <a:lnTo>
                  <a:pt x="134" y="74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102" name="Textfeld 48">
            <a:extLst>
              <a:ext uri="{FF2B5EF4-FFF2-40B4-BE49-F238E27FC236}">
                <a16:creationId xmlns:a16="http://schemas.microsoft.com/office/drawing/2014/main" id="{08825438-0196-4B47-805F-B13795BEC066}"/>
              </a:ext>
            </a:extLst>
          </p:cNvPr>
          <p:cNvSpPr txBox="1">
            <a:spLocks noChangeArrowheads="1"/>
          </p:cNvSpPr>
          <p:nvPr/>
        </p:nvSpPr>
        <p:spPr bwMode="auto">
          <a:xfrm>
            <a:off x="4787900" y="5976938"/>
            <a:ext cx="19796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cs typeface="Arial" panose="020B0604020202020204" pitchFamily="34" charset="0"/>
              </a:rPr>
              <a:t>Ablehnung der Herstellung</a:t>
            </a:r>
            <a:br>
              <a:rPr lang="de-DE" altLang="de-DE" sz="900" b="1">
                <a:latin typeface="Arial" panose="020B0604020202020204" pitchFamily="34" charset="0"/>
                <a:cs typeface="Arial" panose="020B0604020202020204" pitchFamily="34" charset="0"/>
              </a:rPr>
            </a:br>
            <a:r>
              <a:rPr lang="de-DE" altLang="de-DE" sz="900" b="1">
                <a:latin typeface="Arial" panose="020B0604020202020204" pitchFamily="34" charset="0"/>
                <a:cs typeface="Arial" panose="020B0604020202020204" pitchFamily="34" charset="0"/>
              </a:rPr>
              <a:t>und Dokumentation</a:t>
            </a:r>
          </a:p>
        </p:txBody>
      </p:sp>
      <p:cxnSp>
        <p:nvCxnSpPr>
          <p:cNvPr id="3103" name="Gerade Verbindung 59">
            <a:extLst>
              <a:ext uri="{FF2B5EF4-FFF2-40B4-BE49-F238E27FC236}">
                <a16:creationId xmlns:a16="http://schemas.microsoft.com/office/drawing/2014/main" id="{0EC0AA6D-8D54-69AC-B8ED-82F15601B549}"/>
              </a:ext>
            </a:extLst>
          </p:cNvPr>
          <p:cNvCxnSpPr>
            <a:cxnSpLocks noChangeShapeType="1"/>
            <a:stCxn id="3081" idx="3"/>
          </p:cNvCxnSpPr>
          <p:nvPr/>
        </p:nvCxnSpPr>
        <p:spPr bwMode="auto">
          <a:xfrm flipV="1">
            <a:off x="2232025" y="8885238"/>
            <a:ext cx="226853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104" name="Text Box 54">
            <a:extLst>
              <a:ext uri="{FF2B5EF4-FFF2-40B4-BE49-F238E27FC236}">
                <a16:creationId xmlns:a16="http://schemas.microsoft.com/office/drawing/2014/main" id="{9E5672C2-BB94-3E9F-B572-49696ED623C4}"/>
              </a:ext>
            </a:extLst>
          </p:cNvPr>
          <p:cNvSpPr txBox="1">
            <a:spLocks noChangeArrowheads="1"/>
          </p:cNvSpPr>
          <p:nvPr/>
        </p:nvSpPr>
        <p:spPr bwMode="auto">
          <a:xfrm>
            <a:off x="1584325" y="4284663"/>
            <a:ext cx="122396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Ja </a:t>
            </a:r>
          </a:p>
          <a:p>
            <a:pPr algn="ctr">
              <a:lnSpc>
                <a:spcPct val="90000"/>
              </a:lnSpc>
            </a:pPr>
            <a:r>
              <a:rPr lang="de-DE" altLang="de-DE" sz="600">
                <a:latin typeface="Arial" panose="020B0604020202020204" pitchFamily="34" charset="0"/>
              </a:rPr>
              <a:t>mit den Änderungen ist die</a:t>
            </a:r>
          </a:p>
          <a:p>
            <a:pPr algn="ctr">
              <a:lnSpc>
                <a:spcPct val="90000"/>
              </a:lnSpc>
            </a:pPr>
            <a:r>
              <a:rPr lang="de-DE" altLang="de-DE" sz="600">
                <a:latin typeface="Arial" panose="020B0604020202020204" pitchFamily="34" charset="0"/>
              </a:rPr>
              <a:t>Rezepturverordnung plausibel </a:t>
            </a:r>
          </a:p>
        </p:txBody>
      </p:sp>
      <p:sp>
        <p:nvSpPr>
          <p:cNvPr id="3105" name="Text Box 9">
            <a:extLst>
              <a:ext uri="{FF2B5EF4-FFF2-40B4-BE49-F238E27FC236}">
                <a16:creationId xmlns:a16="http://schemas.microsoft.com/office/drawing/2014/main" id="{3C5D01C0-C991-61B8-04E6-A9A5F762852D}"/>
              </a:ext>
            </a:extLst>
          </p:cNvPr>
          <p:cNvSpPr txBox="1">
            <a:spLocks noChangeArrowheads="1"/>
          </p:cNvSpPr>
          <p:nvPr/>
        </p:nvSpPr>
        <p:spPr bwMode="auto">
          <a:xfrm>
            <a:off x="4787900" y="4103688"/>
            <a:ext cx="1979613" cy="3603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Verordner/Patient</a:t>
            </a:r>
            <a:br>
              <a:rPr lang="de-DE" altLang="de-DE" sz="900" b="1">
                <a:latin typeface="Arial" panose="020B0604020202020204" pitchFamily="34" charset="0"/>
              </a:rPr>
            </a:br>
            <a:r>
              <a:rPr lang="de-DE" altLang="de-DE" sz="900" b="1">
                <a:latin typeface="Arial" panose="020B0604020202020204" pitchFamily="34" charset="0"/>
              </a:rPr>
              <a:t>besteht auf Rezepturarzneimittel</a:t>
            </a:r>
          </a:p>
        </p:txBody>
      </p:sp>
      <p:cxnSp>
        <p:nvCxnSpPr>
          <p:cNvPr id="3106" name="Gerade Verbindung 88">
            <a:extLst>
              <a:ext uri="{FF2B5EF4-FFF2-40B4-BE49-F238E27FC236}">
                <a16:creationId xmlns:a16="http://schemas.microsoft.com/office/drawing/2014/main" id="{F193D4B1-F6A9-BFB7-534D-9A0377CC5FC9}"/>
              </a:ext>
            </a:extLst>
          </p:cNvPr>
          <p:cNvCxnSpPr>
            <a:cxnSpLocks noChangeShapeType="1"/>
            <a:stCxn id="3078" idx="3"/>
            <a:endCxn id="3079" idx="1"/>
          </p:cNvCxnSpPr>
          <p:nvPr/>
        </p:nvCxnSpPr>
        <p:spPr bwMode="auto">
          <a:xfrm>
            <a:off x="2232025" y="3525838"/>
            <a:ext cx="503238" cy="3175"/>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07" name="Text Box 53">
            <a:extLst>
              <a:ext uri="{FF2B5EF4-FFF2-40B4-BE49-F238E27FC236}">
                <a16:creationId xmlns:a16="http://schemas.microsoft.com/office/drawing/2014/main" id="{11A10D75-8A0C-2065-AC31-AEDF45B00A54}"/>
              </a:ext>
            </a:extLst>
          </p:cNvPr>
          <p:cNvSpPr txBox="1">
            <a:spLocks noChangeArrowheads="1"/>
          </p:cNvSpPr>
          <p:nvPr/>
        </p:nvSpPr>
        <p:spPr bwMode="auto">
          <a:xfrm>
            <a:off x="4330700" y="4140200"/>
            <a:ext cx="414338"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Nein</a:t>
            </a:r>
          </a:p>
        </p:txBody>
      </p:sp>
      <p:cxnSp>
        <p:nvCxnSpPr>
          <p:cNvPr id="3108" name="Gerade Verbindung mit Pfeil 50">
            <a:extLst>
              <a:ext uri="{FF2B5EF4-FFF2-40B4-BE49-F238E27FC236}">
                <a16:creationId xmlns:a16="http://schemas.microsoft.com/office/drawing/2014/main" id="{2155371D-A86E-4FE0-9E79-077C1DF9544B}"/>
              </a:ext>
            </a:extLst>
          </p:cNvPr>
          <p:cNvCxnSpPr>
            <a:cxnSpLocks noChangeShapeType="1"/>
          </p:cNvCxnSpPr>
          <p:nvPr/>
        </p:nvCxnSpPr>
        <p:spPr bwMode="auto">
          <a:xfrm flipV="1">
            <a:off x="4354513" y="4284663"/>
            <a:ext cx="433387" cy="158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09" name="Freeform 7">
            <a:extLst>
              <a:ext uri="{FF2B5EF4-FFF2-40B4-BE49-F238E27FC236}">
                <a16:creationId xmlns:a16="http://schemas.microsoft.com/office/drawing/2014/main" id="{6CF2F3EB-7E05-4290-4DCE-27A6B8E46789}"/>
              </a:ext>
            </a:extLst>
          </p:cNvPr>
          <p:cNvSpPr>
            <a:spLocks noChangeArrowheads="1"/>
          </p:cNvSpPr>
          <p:nvPr/>
        </p:nvSpPr>
        <p:spPr bwMode="auto">
          <a:xfrm>
            <a:off x="4787900" y="4645025"/>
            <a:ext cx="1979613" cy="1008063"/>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110" name="Text Box 8">
            <a:extLst>
              <a:ext uri="{FF2B5EF4-FFF2-40B4-BE49-F238E27FC236}">
                <a16:creationId xmlns:a16="http://schemas.microsoft.com/office/drawing/2014/main" id="{153E3E95-73BC-9716-59A9-3F9B6F287ECE}"/>
              </a:ext>
            </a:extLst>
          </p:cNvPr>
          <p:cNvSpPr txBox="1">
            <a:spLocks noChangeArrowheads="1"/>
          </p:cNvSpPr>
          <p:nvPr/>
        </p:nvSpPr>
        <p:spPr bwMode="auto">
          <a:xfrm>
            <a:off x="4787900" y="4789488"/>
            <a:ext cx="19796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Rezepturarznei-</a:t>
            </a:r>
            <a:br>
              <a:rPr lang="de-DE" altLang="de-DE" sz="900" b="1">
                <a:latin typeface="Arial" panose="020B0604020202020204" pitchFamily="34" charset="0"/>
              </a:rPr>
            </a:br>
            <a:r>
              <a:rPr lang="de-DE" altLang="de-DE" sz="900" b="1">
                <a:latin typeface="Arial" panose="020B0604020202020204" pitchFamily="34" charset="0"/>
              </a:rPr>
              <a:t>mittel bedenklich ( § 5 AMG)</a:t>
            </a:r>
            <a:br>
              <a:rPr lang="de-DE" altLang="de-DE" sz="900" b="1">
                <a:latin typeface="Arial" panose="020B0604020202020204" pitchFamily="34" charset="0"/>
              </a:rPr>
            </a:br>
            <a:r>
              <a:rPr lang="de-DE" altLang="de-DE" sz="900" b="1">
                <a:latin typeface="Arial" panose="020B0604020202020204" pitchFamily="34" charset="0"/>
              </a:rPr>
              <a:t>oder Qualität erheblich</a:t>
            </a:r>
            <a:br>
              <a:rPr lang="de-DE" altLang="de-DE" sz="900" b="1">
                <a:latin typeface="Arial" panose="020B0604020202020204" pitchFamily="34" charset="0"/>
              </a:rPr>
            </a:br>
            <a:r>
              <a:rPr lang="de-DE" altLang="de-DE" sz="900" b="1">
                <a:latin typeface="Arial" panose="020B0604020202020204" pitchFamily="34" charset="0"/>
              </a:rPr>
              <a:t>gemindert (§ 8 AMG)?</a:t>
            </a:r>
          </a:p>
        </p:txBody>
      </p:sp>
      <p:sp>
        <p:nvSpPr>
          <p:cNvPr id="3111" name="Text Box 54">
            <a:extLst>
              <a:ext uri="{FF2B5EF4-FFF2-40B4-BE49-F238E27FC236}">
                <a16:creationId xmlns:a16="http://schemas.microsoft.com/office/drawing/2014/main" id="{F804E961-9FC3-2092-330C-F76D63C0706B}"/>
              </a:ext>
            </a:extLst>
          </p:cNvPr>
          <p:cNvSpPr txBox="1">
            <a:spLocks noChangeArrowheads="1"/>
          </p:cNvSpPr>
          <p:nvPr/>
        </p:nvSpPr>
        <p:spPr bwMode="auto">
          <a:xfrm>
            <a:off x="5795963" y="5681663"/>
            <a:ext cx="10795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Ja</a:t>
            </a:r>
          </a:p>
          <a:p>
            <a:pPr algn="ctr">
              <a:lnSpc>
                <a:spcPct val="90000"/>
              </a:lnSpc>
            </a:pPr>
            <a:r>
              <a:rPr lang="de-DE" altLang="de-DE" sz="600">
                <a:latin typeface="Arial" panose="020B0604020202020204" pitchFamily="34" charset="0"/>
              </a:rPr>
              <a:t>Nutzen-Risiko-Abwägung</a:t>
            </a:r>
            <a:br>
              <a:rPr lang="de-DE" altLang="de-DE" sz="600">
                <a:latin typeface="Arial" panose="020B0604020202020204" pitchFamily="34" charset="0"/>
              </a:rPr>
            </a:br>
            <a:r>
              <a:rPr lang="de-DE" altLang="de-DE" sz="600">
                <a:latin typeface="Arial" panose="020B0604020202020204" pitchFamily="34" charset="0"/>
              </a:rPr>
              <a:t>verbietet die Herstellung</a:t>
            </a:r>
          </a:p>
        </p:txBody>
      </p:sp>
      <p:sp>
        <p:nvSpPr>
          <p:cNvPr id="3112" name="Text Box 53">
            <a:extLst>
              <a:ext uri="{FF2B5EF4-FFF2-40B4-BE49-F238E27FC236}">
                <a16:creationId xmlns:a16="http://schemas.microsoft.com/office/drawing/2014/main" id="{762FD080-6CC7-281B-C50D-94BAD1497FB8}"/>
              </a:ext>
            </a:extLst>
          </p:cNvPr>
          <p:cNvSpPr txBox="1">
            <a:spLocks noChangeArrowheads="1"/>
          </p:cNvSpPr>
          <p:nvPr/>
        </p:nvSpPr>
        <p:spPr bwMode="auto">
          <a:xfrm>
            <a:off x="3716338" y="4932363"/>
            <a:ext cx="676275"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Nein</a:t>
            </a:r>
          </a:p>
        </p:txBody>
      </p:sp>
      <p:cxnSp>
        <p:nvCxnSpPr>
          <p:cNvPr id="3113" name="Gewinkelte Verbindung 46">
            <a:extLst>
              <a:ext uri="{FF2B5EF4-FFF2-40B4-BE49-F238E27FC236}">
                <a16:creationId xmlns:a16="http://schemas.microsoft.com/office/drawing/2014/main" id="{3668C187-C1BE-7B96-B231-3CE9BEAF5B90}"/>
              </a:ext>
            </a:extLst>
          </p:cNvPr>
          <p:cNvCxnSpPr>
            <a:cxnSpLocks noChangeShapeType="1"/>
            <a:stCxn id="3110" idx="1"/>
          </p:cNvCxnSpPr>
          <p:nvPr/>
        </p:nvCxnSpPr>
        <p:spPr bwMode="auto">
          <a:xfrm rot="10800000" flipV="1">
            <a:off x="1800225" y="5111750"/>
            <a:ext cx="2987675" cy="396875"/>
          </a:xfrm>
          <a:prstGeom prst="bentConnector3">
            <a:avLst>
              <a:gd name="adj1" fmla="val 10010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14" name="Gerade Verbindung mit Pfeil 60">
            <a:extLst>
              <a:ext uri="{FF2B5EF4-FFF2-40B4-BE49-F238E27FC236}">
                <a16:creationId xmlns:a16="http://schemas.microsoft.com/office/drawing/2014/main" id="{2FA3FF63-3EED-47DF-2E3F-64C6ABB7FEA6}"/>
              </a:ext>
            </a:extLst>
          </p:cNvPr>
          <p:cNvCxnSpPr>
            <a:cxnSpLocks noChangeShapeType="1"/>
          </p:cNvCxnSpPr>
          <p:nvPr/>
        </p:nvCxnSpPr>
        <p:spPr bwMode="auto">
          <a:xfrm flipH="1">
            <a:off x="5783263" y="5653088"/>
            <a:ext cx="12700" cy="32385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29" name="Text Box 37">
            <a:extLst>
              <a:ext uri="{FF2B5EF4-FFF2-40B4-BE49-F238E27FC236}">
                <a16:creationId xmlns:a16="http://schemas.microsoft.com/office/drawing/2014/main" id="{27AACE98-EFDA-1173-46F3-D42EA9CD8861}"/>
              </a:ext>
            </a:extLst>
          </p:cNvPr>
          <p:cNvSpPr txBox="1">
            <a:spLocks noChangeArrowheads="1"/>
          </p:cNvSpPr>
          <p:nvPr/>
        </p:nvSpPr>
        <p:spPr bwMode="auto">
          <a:xfrm>
            <a:off x="2374900" y="5327650"/>
            <a:ext cx="2620963" cy="674688"/>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defRPr/>
            </a:pPr>
            <a:r>
              <a:rPr lang="de-DE" altLang="de-DE" sz="700" u="sng" dirty="0">
                <a:latin typeface="Arial" pitchFamily="34" charset="0"/>
              </a:rPr>
              <a:t>Fertigstellungstermin festlegen unter Berücksichtigung:</a:t>
            </a:r>
          </a:p>
          <a:p>
            <a:pPr marL="88900" indent="-88900">
              <a:lnSpc>
                <a:spcPct val="90000"/>
              </a:lnSpc>
              <a:buFont typeface="Arial" panose="020B0604020202020204" pitchFamily="34" charset="0"/>
              <a:buChar char="•"/>
              <a:defRPr/>
            </a:pPr>
            <a:r>
              <a:rPr lang="de-DE" altLang="de-DE" sz="700" dirty="0">
                <a:latin typeface="Arial" pitchFamily="34" charset="0"/>
              </a:rPr>
              <a:t>Ausgangsstoffe und Primärpackmittel vorhanden und geprüft? Ggf. bestellen? Lieferzeitpunkt? Prüfaufwand?</a:t>
            </a:r>
          </a:p>
          <a:p>
            <a:pPr marL="88900" indent="-88900">
              <a:lnSpc>
                <a:spcPct val="90000"/>
              </a:lnSpc>
              <a:buFont typeface="Arial" panose="020B0604020202020204" pitchFamily="34" charset="0"/>
              <a:buChar char="•"/>
              <a:defRPr/>
            </a:pPr>
            <a:r>
              <a:rPr lang="de-DE" altLang="de-DE" sz="700" dirty="0">
                <a:latin typeface="Arial" pitchFamily="34" charset="0"/>
              </a:rPr>
              <a:t>Herstellungsaufwand?</a:t>
            </a:r>
          </a:p>
          <a:p>
            <a:pPr marL="88900" indent="-88900">
              <a:lnSpc>
                <a:spcPct val="90000"/>
              </a:lnSpc>
              <a:buFont typeface="Arial" panose="020B0604020202020204" pitchFamily="34" charset="0"/>
              <a:buChar char="•"/>
              <a:defRPr/>
            </a:pPr>
            <a:r>
              <a:rPr lang="de-DE" altLang="de-DE" sz="700" dirty="0">
                <a:latin typeface="Arial" pitchFamily="34" charset="0"/>
              </a:rPr>
              <a:t>Verfügbare Mitarbeiter</a:t>
            </a:r>
          </a:p>
          <a:p>
            <a:pPr>
              <a:lnSpc>
                <a:spcPct val="90000"/>
              </a:lnSpc>
              <a:defRPr/>
            </a:pPr>
            <a:r>
              <a:rPr lang="de-DE" altLang="de-DE" sz="700" dirty="0">
                <a:latin typeface="Arial" pitchFamily="34" charset="0"/>
              </a:rPr>
              <a:t>Informationen für den Herstellenden dokumentieren</a:t>
            </a:r>
          </a:p>
        </p:txBody>
      </p:sp>
      <p:cxnSp>
        <p:nvCxnSpPr>
          <p:cNvPr id="3116" name="Gerade Verbindung mit Pfeil 65">
            <a:extLst>
              <a:ext uri="{FF2B5EF4-FFF2-40B4-BE49-F238E27FC236}">
                <a16:creationId xmlns:a16="http://schemas.microsoft.com/office/drawing/2014/main" id="{BE2EE007-244C-05B2-3BE7-C07F55C7A004}"/>
              </a:ext>
            </a:extLst>
          </p:cNvPr>
          <p:cNvCxnSpPr>
            <a:cxnSpLocks noChangeShapeType="1"/>
            <a:stCxn id="3080" idx="3"/>
            <a:endCxn id="129" idx="1"/>
          </p:cNvCxnSpPr>
          <p:nvPr/>
        </p:nvCxnSpPr>
        <p:spPr bwMode="auto">
          <a:xfrm flipV="1">
            <a:off x="2232025" y="5664200"/>
            <a:ext cx="142875" cy="25400"/>
          </a:xfrm>
          <a:prstGeom prst="straightConnector1">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17" name="Gerade Verbindung mit Pfeil 102">
            <a:extLst>
              <a:ext uri="{FF2B5EF4-FFF2-40B4-BE49-F238E27FC236}">
                <a16:creationId xmlns:a16="http://schemas.microsoft.com/office/drawing/2014/main" id="{082E291D-8C82-391F-22B1-E5A75DEC5BCC}"/>
              </a:ext>
            </a:extLst>
          </p:cNvPr>
          <p:cNvCxnSpPr>
            <a:cxnSpLocks noChangeShapeType="1"/>
            <a:stCxn id="3079" idx="2"/>
          </p:cNvCxnSpPr>
          <p:nvPr/>
        </p:nvCxnSpPr>
        <p:spPr bwMode="auto">
          <a:xfrm>
            <a:off x="3455988" y="3708400"/>
            <a:ext cx="0" cy="1524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18" name="Text Box 10">
            <a:extLst>
              <a:ext uri="{FF2B5EF4-FFF2-40B4-BE49-F238E27FC236}">
                <a16:creationId xmlns:a16="http://schemas.microsoft.com/office/drawing/2014/main" id="{57DD22F2-4F76-1196-87F3-09244D891A18}"/>
              </a:ext>
            </a:extLst>
          </p:cNvPr>
          <p:cNvSpPr txBox="1">
            <a:spLocks noChangeArrowheads="1"/>
          </p:cNvSpPr>
          <p:nvPr/>
        </p:nvSpPr>
        <p:spPr bwMode="auto">
          <a:xfrm>
            <a:off x="431800" y="6445250"/>
            <a:ext cx="1800225" cy="3698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rPr>
              <a:t>2.2 Erstellung der Herstellungsanweisung</a:t>
            </a:r>
          </a:p>
        </p:txBody>
      </p:sp>
      <p:sp>
        <p:nvSpPr>
          <p:cNvPr id="3119" name="Freeform 24">
            <a:extLst>
              <a:ext uri="{FF2B5EF4-FFF2-40B4-BE49-F238E27FC236}">
                <a16:creationId xmlns:a16="http://schemas.microsoft.com/office/drawing/2014/main" id="{44E54A67-8FEF-0589-A7BF-713E125964A2}"/>
              </a:ext>
            </a:extLst>
          </p:cNvPr>
          <p:cNvSpPr>
            <a:spLocks noChangeArrowheads="1"/>
          </p:cNvSpPr>
          <p:nvPr/>
        </p:nvSpPr>
        <p:spPr bwMode="auto">
          <a:xfrm>
            <a:off x="4500563" y="6372225"/>
            <a:ext cx="539750" cy="2322513"/>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88" name="Text Box 37">
            <a:extLst>
              <a:ext uri="{FF2B5EF4-FFF2-40B4-BE49-F238E27FC236}">
                <a16:creationId xmlns:a16="http://schemas.microsoft.com/office/drawing/2014/main" id="{64DC374F-47CD-233C-5582-5E0B88F7E7B8}"/>
              </a:ext>
            </a:extLst>
          </p:cNvPr>
          <p:cNvSpPr txBox="1">
            <a:spLocks noChangeArrowheads="1"/>
          </p:cNvSpPr>
          <p:nvPr/>
        </p:nvSpPr>
        <p:spPr bwMode="auto">
          <a:xfrm>
            <a:off x="4489450" y="6378575"/>
            <a:ext cx="2951163" cy="2320925"/>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defRPr/>
            </a:pPr>
            <a:r>
              <a:rPr lang="de-DE" altLang="de-DE" sz="700" b="1" dirty="0">
                <a:latin typeface="Arial" pitchFamily="34" charset="0"/>
              </a:rPr>
              <a:t>2.2 Herstellungsanweisung</a:t>
            </a:r>
          </a:p>
          <a:p>
            <a:pPr>
              <a:lnSpc>
                <a:spcPct val="90000"/>
              </a:lnSpc>
              <a:defRPr/>
            </a:pPr>
            <a:r>
              <a:rPr lang="de-DE" altLang="de-DE" sz="700" u="sng" dirty="0">
                <a:latin typeface="Arial" pitchFamily="34" charset="0"/>
              </a:rPr>
              <a:t>Festlegungen treffen zu:</a:t>
            </a:r>
          </a:p>
          <a:p>
            <a:pPr marL="88900" indent="-88900">
              <a:lnSpc>
                <a:spcPct val="90000"/>
              </a:lnSpc>
              <a:buFont typeface="Arial" panose="020B0604020202020204" pitchFamily="34" charset="0"/>
              <a:buChar char="•"/>
              <a:defRPr/>
            </a:pPr>
            <a:r>
              <a:rPr lang="de-DE" altLang="de-DE" sz="700" dirty="0">
                <a:latin typeface="Arial" pitchFamily="34" charset="0"/>
              </a:rPr>
              <a:t>Plausibilitätsprüfung</a:t>
            </a:r>
          </a:p>
          <a:p>
            <a:pPr marL="88900" indent="-88900">
              <a:lnSpc>
                <a:spcPct val="90000"/>
              </a:lnSpc>
              <a:buFont typeface="Arial" panose="020B0604020202020204" pitchFamily="34" charset="0"/>
              <a:buChar char="•"/>
              <a:defRPr/>
            </a:pPr>
            <a:r>
              <a:rPr lang="de-DE" altLang="de-DE" sz="700" dirty="0">
                <a:latin typeface="Arial" pitchFamily="34" charset="0"/>
              </a:rPr>
              <a:t>Ausgangsstoffen, ggf. Verwendung von Rezepturkonzentraten</a:t>
            </a:r>
          </a:p>
          <a:p>
            <a:pPr marL="88900" indent="-88900">
              <a:lnSpc>
                <a:spcPct val="90000"/>
              </a:lnSpc>
              <a:buFont typeface="Arial" panose="020B0604020202020204" pitchFamily="34" charset="0"/>
              <a:buChar char="•"/>
              <a:defRPr/>
            </a:pPr>
            <a:r>
              <a:rPr lang="de-DE" altLang="de-DE" sz="700" dirty="0">
                <a:latin typeface="Arial" pitchFamily="34" charset="0"/>
              </a:rPr>
              <a:t>Ansatz, ggf. Ansatzüberschuss, ggf. Wirkstoff-Produktionszuschlag, ggf. </a:t>
            </a:r>
            <a:r>
              <a:rPr lang="de-DE" altLang="de-DE" sz="700" dirty="0" err="1">
                <a:latin typeface="Arial" pitchFamily="34" charset="0"/>
              </a:rPr>
              <a:t>Einwaagekorrektur</a:t>
            </a:r>
            <a:r>
              <a:rPr lang="de-DE" altLang="de-DE" sz="700" dirty="0">
                <a:latin typeface="Arial" pitchFamily="34" charset="0"/>
              </a:rPr>
              <a:t> bei Gehaltsabweichung des Wirkstoffs</a:t>
            </a:r>
          </a:p>
          <a:p>
            <a:pPr marL="88900" indent="-88900">
              <a:lnSpc>
                <a:spcPct val="90000"/>
              </a:lnSpc>
              <a:buFont typeface="Arial" panose="020B0604020202020204" pitchFamily="34" charset="0"/>
              <a:buChar char="•"/>
              <a:defRPr/>
            </a:pPr>
            <a:r>
              <a:rPr lang="de-DE" altLang="de-DE" sz="700" dirty="0">
                <a:latin typeface="Arial" pitchFamily="34" charset="0"/>
              </a:rPr>
              <a:t>Herstellungstechnik und Ausrüstungsgegenständen</a:t>
            </a:r>
          </a:p>
          <a:p>
            <a:pPr marL="88900" indent="-88900">
              <a:lnSpc>
                <a:spcPct val="90000"/>
              </a:lnSpc>
              <a:buFont typeface="Arial" panose="020B0604020202020204" pitchFamily="34" charset="0"/>
              <a:buChar char="•"/>
              <a:defRPr/>
            </a:pPr>
            <a:r>
              <a:rPr lang="de-DE" altLang="de-DE" sz="700" dirty="0">
                <a:latin typeface="Arial" pitchFamily="34" charset="0"/>
              </a:rPr>
              <a:t>Primären Verpackungsmaterialien und ggf. Applikationshilfen</a:t>
            </a:r>
          </a:p>
          <a:p>
            <a:pPr marL="88900" indent="-88900">
              <a:lnSpc>
                <a:spcPct val="90000"/>
              </a:lnSpc>
              <a:buFont typeface="Arial" panose="020B0604020202020204" pitchFamily="34" charset="0"/>
              <a:buChar char="•"/>
              <a:defRPr/>
            </a:pPr>
            <a:r>
              <a:rPr lang="de-DE" altLang="de-DE" sz="700" dirty="0">
                <a:latin typeface="Arial" pitchFamily="34" charset="0"/>
              </a:rPr>
              <a:t>Hygienemaßnahmen</a:t>
            </a:r>
          </a:p>
          <a:p>
            <a:pPr marL="88900" indent="-88900">
              <a:lnSpc>
                <a:spcPct val="90000"/>
              </a:lnSpc>
              <a:buFont typeface="Arial" panose="020B0604020202020204" pitchFamily="34" charset="0"/>
              <a:buChar char="•"/>
              <a:defRPr/>
            </a:pPr>
            <a:r>
              <a:rPr lang="de-DE" altLang="de-DE" sz="700" dirty="0">
                <a:latin typeface="Arial" pitchFamily="34" charset="0"/>
              </a:rPr>
              <a:t>Arbeitsschutzmaßnahmen bei Verwendung von Gefahrstoffen</a:t>
            </a:r>
          </a:p>
          <a:p>
            <a:pPr marL="88900" indent="-88900">
              <a:lnSpc>
                <a:spcPct val="90000"/>
              </a:lnSpc>
              <a:buFont typeface="Arial" panose="020B0604020202020204" pitchFamily="34" charset="0"/>
              <a:buChar char="•"/>
              <a:defRPr/>
            </a:pPr>
            <a:r>
              <a:rPr lang="de-DE" altLang="de-DE" sz="700" dirty="0">
                <a:latin typeface="Arial" pitchFamily="34" charset="0"/>
              </a:rPr>
              <a:t>Vorbereitung des Arbeitsplatzes</a:t>
            </a:r>
          </a:p>
          <a:p>
            <a:pPr marL="88900" indent="-88900">
              <a:lnSpc>
                <a:spcPct val="90000"/>
              </a:lnSpc>
              <a:buFont typeface="Arial" panose="020B0604020202020204" pitchFamily="34" charset="0"/>
              <a:buChar char="•"/>
              <a:defRPr/>
            </a:pPr>
            <a:r>
              <a:rPr lang="de-DE" altLang="de-DE" sz="700" dirty="0">
                <a:latin typeface="Arial" pitchFamily="34" charset="0"/>
              </a:rPr>
              <a:t>Darstellung des Rechenweges, falls erforderlich</a:t>
            </a:r>
          </a:p>
          <a:p>
            <a:pPr marL="88900" indent="-88900">
              <a:lnSpc>
                <a:spcPct val="90000"/>
              </a:lnSpc>
              <a:buFont typeface="Arial" panose="020B0604020202020204" pitchFamily="34" charset="0"/>
              <a:buChar char="•"/>
              <a:defRPr/>
            </a:pPr>
            <a:r>
              <a:rPr lang="de-DE" altLang="de-DE" sz="700" dirty="0">
                <a:latin typeface="Arial" pitchFamily="34" charset="0"/>
              </a:rPr>
              <a:t>Einzelnen Arbeitsschritten mit Sollwerten</a:t>
            </a:r>
          </a:p>
          <a:p>
            <a:pPr marL="88900" indent="-88900">
              <a:lnSpc>
                <a:spcPct val="90000"/>
              </a:lnSpc>
              <a:buFont typeface="Arial" panose="020B0604020202020204" pitchFamily="34" charset="0"/>
              <a:buChar char="•"/>
              <a:defRPr/>
            </a:pPr>
            <a:r>
              <a:rPr lang="de-DE" altLang="de-DE" sz="700" dirty="0">
                <a:latin typeface="Arial" pitchFamily="34" charset="0"/>
              </a:rPr>
              <a:t>Auswahl der geeigneten Waage, Wägetechnik</a:t>
            </a:r>
          </a:p>
          <a:p>
            <a:pPr marL="88900" indent="-88900">
              <a:lnSpc>
                <a:spcPct val="90000"/>
              </a:lnSpc>
              <a:buFont typeface="Arial" panose="020B0604020202020204" pitchFamily="34" charset="0"/>
              <a:buChar char="•"/>
              <a:defRPr/>
            </a:pPr>
            <a:r>
              <a:rPr lang="de-DE" altLang="de-DE" sz="700" dirty="0">
                <a:latin typeface="Arial" pitchFamily="34" charset="0"/>
              </a:rPr>
              <a:t>Inprozesskontrollen (Sollwerten, Geräteparameter)</a:t>
            </a:r>
          </a:p>
          <a:p>
            <a:pPr marL="88900" indent="-88900">
              <a:lnSpc>
                <a:spcPct val="90000"/>
              </a:lnSpc>
              <a:buFont typeface="Arial" panose="020B0604020202020204" pitchFamily="34" charset="0"/>
              <a:buChar char="•"/>
              <a:defRPr/>
            </a:pPr>
            <a:r>
              <a:rPr lang="de-DE" altLang="de-DE" sz="700" dirty="0">
                <a:latin typeface="Arial" pitchFamily="34" charset="0"/>
              </a:rPr>
              <a:t>Kennzeichnung </a:t>
            </a:r>
          </a:p>
          <a:p>
            <a:pPr marL="88900" indent="-88900">
              <a:lnSpc>
                <a:spcPct val="90000"/>
              </a:lnSpc>
              <a:buFont typeface="Arial" panose="020B0604020202020204" pitchFamily="34" charset="0"/>
              <a:buChar char="•"/>
              <a:defRPr/>
            </a:pPr>
            <a:r>
              <a:rPr lang="de-DE" altLang="de-DE" sz="700" dirty="0">
                <a:latin typeface="Arial" pitchFamily="34" charset="0"/>
              </a:rPr>
              <a:t>Lagerungsbedingungen und ggf. Vorsichtsmaßnahmen</a:t>
            </a:r>
          </a:p>
          <a:p>
            <a:pPr marL="88900" indent="-88900">
              <a:lnSpc>
                <a:spcPct val="90000"/>
              </a:lnSpc>
              <a:buFont typeface="Arial" panose="020B0604020202020204" pitchFamily="34" charset="0"/>
              <a:buChar char="•"/>
              <a:defRPr/>
            </a:pPr>
            <a:r>
              <a:rPr lang="de-DE" altLang="de-DE" sz="700" dirty="0">
                <a:latin typeface="Arial" pitchFamily="34" charset="0"/>
              </a:rPr>
              <a:t>Freigabeprüfung und Dokumentation</a:t>
            </a:r>
          </a:p>
          <a:p>
            <a:pPr>
              <a:lnSpc>
                <a:spcPct val="90000"/>
              </a:lnSpc>
              <a:defRPr/>
            </a:pPr>
            <a:r>
              <a:rPr lang="de-DE" altLang="de-DE" sz="700" b="1" dirty="0">
                <a:latin typeface="Arial" pitchFamily="34" charset="0"/>
              </a:rPr>
              <a:t>Rezepturarzneimittel möglichst nach standardisierten und anerkannten bzw. davon abgeleiteten Herstellungsvorschriften zubereiten.</a:t>
            </a:r>
          </a:p>
          <a:p>
            <a:pPr>
              <a:lnSpc>
                <a:spcPct val="90000"/>
              </a:lnSpc>
              <a:defRPr/>
            </a:pPr>
            <a:r>
              <a:rPr lang="de-DE" altLang="de-DE" sz="700" dirty="0">
                <a:latin typeface="Arial" pitchFamily="34" charset="0"/>
              </a:rPr>
              <a:t>Herstellungsanweisung ist vom zuständigen Apotheker zu unterschreiben</a:t>
            </a:r>
          </a:p>
        </p:txBody>
      </p:sp>
      <p:cxnSp>
        <p:nvCxnSpPr>
          <p:cNvPr id="3121" name="Gerade Verbindung mit Pfeil 138">
            <a:extLst>
              <a:ext uri="{FF2B5EF4-FFF2-40B4-BE49-F238E27FC236}">
                <a16:creationId xmlns:a16="http://schemas.microsoft.com/office/drawing/2014/main" id="{BD1B9B70-4821-A070-F62D-F33239CE7641}"/>
              </a:ext>
            </a:extLst>
          </p:cNvPr>
          <p:cNvCxnSpPr>
            <a:cxnSpLocks noChangeShapeType="1"/>
            <a:stCxn id="3118" idx="3"/>
          </p:cNvCxnSpPr>
          <p:nvPr/>
        </p:nvCxnSpPr>
        <p:spPr bwMode="auto">
          <a:xfrm flipV="1">
            <a:off x="2232025" y="6624638"/>
            <a:ext cx="2268538" cy="4762"/>
          </a:xfrm>
          <a:prstGeom prst="straightConnector1">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22" name="Gerade Verbindung mit Pfeil 140">
            <a:extLst>
              <a:ext uri="{FF2B5EF4-FFF2-40B4-BE49-F238E27FC236}">
                <a16:creationId xmlns:a16="http://schemas.microsoft.com/office/drawing/2014/main" id="{52C7CC86-D06E-77A2-99DE-E4281021FB5B}"/>
              </a:ext>
            </a:extLst>
          </p:cNvPr>
          <p:cNvCxnSpPr>
            <a:cxnSpLocks noChangeShapeType="1"/>
          </p:cNvCxnSpPr>
          <p:nvPr/>
        </p:nvCxnSpPr>
        <p:spPr bwMode="auto">
          <a:xfrm>
            <a:off x="2027238" y="6804025"/>
            <a:ext cx="0" cy="360363"/>
          </a:xfrm>
          <a:prstGeom prst="straightConnector1">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23" name="Gerade Verbindung 149">
            <a:extLst>
              <a:ext uri="{FF2B5EF4-FFF2-40B4-BE49-F238E27FC236}">
                <a16:creationId xmlns:a16="http://schemas.microsoft.com/office/drawing/2014/main" id="{CCFEAB29-C0D1-0904-37A1-C6FF7E79CA99}"/>
              </a:ext>
            </a:extLst>
          </p:cNvPr>
          <p:cNvCxnSpPr>
            <a:cxnSpLocks noChangeShapeType="1"/>
            <a:endCxn id="1035" idx="1"/>
          </p:cNvCxnSpPr>
          <p:nvPr/>
        </p:nvCxnSpPr>
        <p:spPr bwMode="auto">
          <a:xfrm>
            <a:off x="2232025" y="882650"/>
            <a:ext cx="2098675" cy="10001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24" name="Gerade Verbindung mit Pfeil 153">
            <a:extLst>
              <a:ext uri="{FF2B5EF4-FFF2-40B4-BE49-F238E27FC236}">
                <a16:creationId xmlns:a16="http://schemas.microsoft.com/office/drawing/2014/main" id="{506C220C-EE5D-44E3-F77F-483491C59D51}"/>
              </a:ext>
            </a:extLst>
          </p:cNvPr>
          <p:cNvCxnSpPr>
            <a:cxnSpLocks noChangeShapeType="1"/>
            <a:stCxn id="3075" idx="2"/>
            <a:endCxn id="3076" idx="0"/>
          </p:cNvCxnSpPr>
          <p:nvPr/>
        </p:nvCxnSpPr>
        <p:spPr bwMode="auto">
          <a:xfrm>
            <a:off x="1331913" y="1152525"/>
            <a:ext cx="0" cy="25082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25" name="Gerade Verbindung mit Pfeil 155">
            <a:extLst>
              <a:ext uri="{FF2B5EF4-FFF2-40B4-BE49-F238E27FC236}">
                <a16:creationId xmlns:a16="http://schemas.microsoft.com/office/drawing/2014/main" id="{431A465D-D719-3549-5E83-063E2B99766E}"/>
              </a:ext>
            </a:extLst>
          </p:cNvPr>
          <p:cNvCxnSpPr>
            <a:cxnSpLocks noChangeShapeType="1"/>
            <a:stCxn id="3076" idx="2"/>
          </p:cNvCxnSpPr>
          <p:nvPr/>
        </p:nvCxnSpPr>
        <p:spPr bwMode="auto">
          <a:xfrm>
            <a:off x="1331913" y="1944688"/>
            <a:ext cx="0" cy="115093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26" name="Gerade Verbindung 157">
            <a:extLst>
              <a:ext uri="{FF2B5EF4-FFF2-40B4-BE49-F238E27FC236}">
                <a16:creationId xmlns:a16="http://schemas.microsoft.com/office/drawing/2014/main" id="{DB2AF192-70BE-C4CC-0ADA-14FA4936E4A8}"/>
              </a:ext>
            </a:extLst>
          </p:cNvPr>
          <p:cNvCxnSpPr>
            <a:cxnSpLocks noChangeShapeType="1"/>
            <a:stCxn id="3079" idx="3"/>
            <a:endCxn id="3091" idx="1"/>
          </p:cNvCxnSpPr>
          <p:nvPr/>
        </p:nvCxnSpPr>
        <p:spPr bwMode="auto">
          <a:xfrm flipV="1">
            <a:off x="4175125" y="3527425"/>
            <a:ext cx="179388"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27" name="Gerade Verbindung mit Pfeil 1082">
            <a:extLst>
              <a:ext uri="{FF2B5EF4-FFF2-40B4-BE49-F238E27FC236}">
                <a16:creationId xmlns:a16="http://schemas.microsoft.com/office/drawing/2014/main" id="{4F30D307-3746-3D64-8C6E-FE0F4F4904EC}"/>
              </a:ext>
            </a:extLst>
          </p:cNvPr>
          <p:cNvCxnSpPr>
            <a:cxnSpLocks noChangeShapeType="1"/>
            <a:stCxn id="3105" idx="2"/>
          </p:cNvCxnSpPr>
          <p:nvPr/>
        </p:nvCxnSpPr>
        <p:spPr bwMode="auto">
          <a:xfrm>
            <a:off x="5778500" y="4464050"/>
            <a:ext cx="0" cy="18573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28" name="Gerade Verbindung mit Pfeil 164">
            <a:extLst>
              <a:ext uri="{FF2B5EF4-FFF2-40B4-BE49-F238E27FC236}">
                <a16:creationId xmlns:a16="http://schemas.microsoft.com/office/drawing/2014/main" id="{AC8EB39E-267B-1E96-9C09-1F7BE68A0A95}"/>
              </a:ext>
            </a:extLst>
          </p:cNvPr>
          <p:cNvCxnSpPr>
            <a:cxnSpLocks noChangeShapeType="1"/>
            <a:endCxn id="3080" idx="0"/>
          </p:cNvCxnSpPr>
          <p:nvPr/>
        </p:nvCxnSpPr>
        <p:spPr bwMode="auto">
          <a:xfrm>
            <a:off x="1328738" y="3956050"/>
            <a:ext cx="3175" cy="155257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29" name="Gerade Verbindung mit Pfeil 171">
            <a:extLst>
              <a:ext uri="{FF2B5EF4-FFF2-40B4-BE49-F238E27FC236}">
                <a16:creationId xmlns:a16="http://schemas.microsoft.com/office/drawing/2014/main" id="{FCD1D919-5B14-55E1-01E0-A7796399E7C2}"/>
              </a:ext>
            </a:extLst>
          </p:cNvPr>
          <p:cNvCxnSpPr>
            <a:cxnSpLocks noChangeShapeType="1"/>
            <a:stCxn id="3118" idx="2"/>
            <a:endCxn id="3081" idx="0"/>
          </p:cNvCxnSpPr>
          <p:nvPr/>
        </p:nvCxnSpPr>
        <p:spPr bwMode="auto">
          <a:xfrm>
            <a:off x="1331913" y="6815138"/>
            <a:ext cx="0" cy="188595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30" name="Gerade Verbindung mit Pfeil 173">
            <a:extLst>
              <a:ext uri="{FF2B5EF4-FFF2-40B4-BE49-F238E27FC236}">
                <a16:creationId xmlns:a16="http://schemas.microsoft.com/office/drawing/2014/main" id="{02093A44-998B-9451-D8C3-56A978DF504C}"/>
              </a:ext>
            </a:extLst>
          </p:cNvPr>
          <p:cNvCxnSpPr>
            <a:cxnSpLocks noChangeShapeType="1"/>
            <a:stCxn id="3080" idx="2"/>
            <a:endCxn id="3118" idx="0"/>
          </p:cNvCxnSpPr>
          <p:nvPr/>
        </p:nvCxnSpPr>
        <p:spPr bwMode="auto">
          <a:xfrm>
            <a:off x="1331913" y="5868988"/>
            <a:ext cx="0" cy="57626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31" name="Flussdiagramm: Verbindungsstelle 176">
            <a:extLst>
              <a:ext uri="{FF2B5EF4-FFF2-40B4-BE49-F238E27FC236}">
                <a16:creationId xmlns:a16="http://schemas.microsoft.com/office/drawing/2014/main" id="{F9CCFEFA-D6F2-907F-3060-C98EF806E9FB}"/>
              </a:ext>
            </a:extLst>
          </p:cNvPr>
          <p:cNvSpPr>
            <a:spLocks noChangeArrowheads="1"/>
          </p:cNvSpPr>
          <p:nvPr/>
        </p:nvSpPr>
        <p:spPr bwMode="auto">
          <a:xfrm>
            <a:off x="1150938" y="9359900"/>
            <a:ext cx="360362" cy="360363"/>
          </a:xfrm>
          <a:prstGeom prst="flowChartConnector">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3132" name="Text Box 54">
            <a:extLst>
              <a:ext uri="{FF2B5EF4-FFF2-40B4-BE49-F238E27FC236}">
                <a16:creationId xmlns:a16="http://schemas.microsoft.com/office/drawing/2014/main" id="{40D4FCBE-1F83-C16C-F5B3-BAC405A0C7A1}"/>
              </a:ext>
            </a:extLst>
          </p:cNvPr>
          <p:cNvSpPr txBox="1">
            <a:spLocks noChangeArrowheads="1"/>
          </p:cNvSpPr>
          <p:nvPr/>
        </p:nvSpPr>
        <p:spPr bwMode="auto">
          <a:xfrm>
            <a:off x="1181100" y="9417050"/>
            <a:ext cx="3079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1000" b="1">
                <a:latin typeface="Arial" panose="020B0604020202020204" pitchFamily="34" charset="0"/>
              </a:rPr>
              <a:t>A</a:t>
            </a:r>
          </a:p>
        </p:txBody>
      </p:sp>
      <p:cxnSp>
        <p:nvCxnSpPr>
          <p:cNvPr id="3133" name="Gerade Verbindung mit Pfeil 179">
            <a:extLst>
              <a:ext uri="{FF2B5EF4-FFF2-40B4-BE49-F238E27FC236}">
                <a16:creationId xmlns:a16="http://schemas.microsoft.com/office/drawing/2014/main" id="{3D032520-CEC9-E7BE-A306-0AB0A8EED888}"/>
              </a:ext>
            </a:extLst>
          </p:cNvPr>
          <p:cNvCxnSpPr>
            <a:cxnSpLocks noChangeShapeType="1"/>
            <a:stCxn id="3081" idx="2"/>
            <a:endCxn id="3131" idx="0"/>
          </p:cNvCxnSpPr>
          <p:nvPr/>
        </p:nvCxnSpPr>
        <p:spPr bwMode="auto">
          <a:xfrm flipH="1">
            <a:off x="1331913" y="9070975"/>
            <a:ext cx="0" cy="28892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34" name="Gewinkelter Verbinder 8">
            <a:extLst>
              <a:ext uri="{FF2B5EF4-FFF2-40B4-BE49-F238E27FC236}">
                <a16:creationId xmlns:a16="http://schemas.microsoft.com/office/drawing/2014/main" id="{73E02833-5B23-3AE1-8FD4-8922983524C1}"/>
              </a:ext>
            </a:extLst>
          </p:cNvPr>
          <p:cNvCxnSpPr>
            <a:cxnSpLocks noChangeShapeType="1"/>
            <a:stCxn id="3094" idx="1"/>
          </p:cNvCxnSpPr>
          <p:nvPr/>
        </p:nvCxnSpPr>
        <p:spPr bwMode="auto">
          <a:xfrm rot="10800000" flipV="1">
            <a:off x="1520825" y="4286250"/>
            <a:ext cx="1035050" cy="1216025"/>
          </a:xfrm>
          <a:prstGeom prst="bentConnector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9">
            <a:extLst>
              <a:ext uri="{FF2B5EF4-FFF2-40B4-BE49-F238E27FC236}">
                <a16:creationId xmlns:a16="http://schemas.microsoft.com/office/drawing/2014/main" id="{CD05AC41-1279-36A8-52BA-90540C4F714B}"/>
              </a:ext>
            </a:extLst>
          </p:cNvPr>
          <p:cNvSpPr txBox="1">
            <a:spLocks noChangeArrowheads="1"/>
          </p:cNvSpPr>
          <p:nvPr/>
        </p:nvSpPr>
        <p:spPr bwMode="auto">
          <a:xfrm>
            <a:off x="431800" y="5111750"/>
            <a:ext cx="1800225" cy="50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Abfüllung in das </a:t>
            </a:r>
            <a:br>
              <a:rPr lang="de-DE" altLang="de-DE" sz="900" b="1">
                <a:latin typeface="Arial" panose="020B0604020202020204" pitchFamily="34" charset="0"/>
              </a:rPr>
            </a:br>
            <a:r>
              <a:rPr lang="de-DE" altLang="de-DE" sz="900" b="1">
                <a:latin typeface="Arial" panose="020B0604020202020204" pitchFamily="34" charset="0"/>
              </a:rPr>
              <a:t>Abgabebehältnis </a:t>
            </a:r>
            <a:br>
              <a:rPr lang="de-DE" altLang="de-DE" sz="900" b="1">
                <a:latin typeface="Arial" panose="020B0604020202020204" pitchFamily="34" charset="0"/>
              </a:rPr>
            </a:br>
            <a:r>
              <a:rPr lang="de-DE" altLang="de-DE" sz="900" b="1">
                <a:latin typeface="Arial" panose="020B0604020202020204" pitchFamily="34" charset="0"/>
              </a:rPr>
              <a:t>(§ 13 ApBetrO)</a:t>
            </a:r>
          </a:p>
        </p:txBody>
      </p:sp>
      <p:sp>
        <p:nvSpPr>
          <p:cNvPr id="4099" name="Text Box 10">
            <a:extLst>
              <a:ext uri="{FF2B5EF4-FFF2-40B4-BE49-F238E27FC236}">
                <a16:creationId xmlns:a16="http://schemas.microsoft.com/office/drawing/2014/main" id="{5499EBBA-946C-5C47-8421-064B7A836584}"/>
              </a:ext>
            </a:extLst>
          </p:cNvPr>
          <p:cNvSpPr txBox="1">
            <a:spLocks noChangeArrowheads="1"/>
          </p:cNvSpPr>
          <p:nvPr/>
        </p:nvSpPr>
        <p:spPr bwMode="auto">
          <a:xfrm>
            <a:off x="431800" y="6584950"/>
            <a:ext cx="1800225" cy="50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5.1 Kennzeichnung des Abgabebehältnisses </a:t>
            </a:r>
            <a:br>
              <a:rPr lang="de-DE" altLang="de-DE" sz="900" b="1">
                <a:latin typeface="Arial" panose="020B0604020202020204" pitchFamily="34" charset="0"/>
              </a:rPr>
            </a:br>
            <a:r>
              <a:rPr lang="de-DE" altLang="de-DE" sz="900" b="1">
                <a:latin typeface="Arial" panose="020B0604020202020204" pitchFamily="34" charset="0"/>
              </a:rPr>
              <a:t>(§14 ApBetrO)</a:t>
            </a:r>
          </a:p>
        </p:txBody>
      </p:sp>
      <p:sp>
        <p:nvSpPr>
          <p:cNvPr id="4100" name="Text Box 11">
            <a:extLst>
              <a:ext uri="{FF2B5EF4-FFF2-40B4-BE49-F238E27FC236}">
                <a16:creationId xmlns:a16="http://schemas.microsoft.com/office/drawing/2014/main" id="{198C5771-4161-F4D1-143A-C87D97161F28}"/>
              </a:ext>
            </a:extLst>
          </p:cNvPr>
          <p:cNvSpPr txBox="1">
            <a:spLocks noChangeArrowheads="1"/>
          </p:cNvSpPr>
          <p:nvPr/>
        </p:nvSpPr>
        <p:spPr bwMode="auto">
          <a:xfrm>
            <a:off x="431800" y="7524750"/>
            <a:ext cx="1800225" cy="2301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6.1.2 Freigabeprüfung</a:t>
            </a:r>
          </a:p>
        </p:txBody>
      </p:sp>
      <p:sp>
        <p:nvSpPr>
          <p:cNvPr id="4101" name="Freeform 24">
            <a:extLst>
              <a:ext uri="{FF2B5EF4-FFF2-40B4-BE49-F238E27FC236}">
                <a16:creationId xmlns:a16="http://schemas.microsoft.com/office/drawing/2014/main" id="{96912EC7-5FB6-4219-938A-F3607D5F971C}"/>
              </a:ext>
            </a:extLst>
          </p:cNvPr>
          <p:cNvSpPr>
            <a:spLocks noChangeArrowheads="1"/>
          </p:cNvSpPr>
          <p:nvPr/>
        </p:nvSpPr>
        <p:spPr bwMode="auto">
          <a:xfrm>
            <a:off x="4500563" y="171450"/>
            <a:ext cx="539750" cy="485775"/>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079" name="Text Box 31">
            <a:extLst>
              <a:ext uri="{FF2B5EF4-FFF2-40B4-BE49-F238E27FC236}">
                <a16:creationId xmlns:a16="http://schemas.microsoft.com/office/drawing/2014/main" id="{1E3CD1CF-3093-DB4F-E374-F5ADAFCB7400}"/>
              </a:ext>
            </a:extLst>
          </p:cNvPr>
          <p:cNvSpPr txBox="1">
            <a:spLocks noChangeArrowheads="1"/>
          </p:cNvSpPr>
          <p:nvPr/>
        </p:nvSpPr>
        <p:spPr bwMode="auto">
          <a:xfrm>
            <a:off x="4500563" y="142875"/>
            <a:ext cx="2655887" cy="57626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defRPr/>
            </a:pPr>
            <a:r>
              <a:rPr lang="de-DE" altLang="de-DE" sz="700" b="1" dirty="0">
                <a:latin typeface="Arial" pitchFamily="34" charset="0"/>
              </a:rPr>
              <a:t>3 Herstellung</a:t>
            </a:r>
          </a:p>
          <a:p>
            <a:pPr marL="87313" indent="-87313">
              <a:lnSpc>
                <a:spcPct val="90000"/>
              </a:lnSpc>
              <a:buFont typeface="Arial" panose="020B0604020202020204" pitchFamily="34" charset="0"/>
              <a:buChar char="•"/>
              <a:defRPr/>
            </a:pPr>
            <a:r>
              <a:rPr lang="de-DE" altLang="de-DE" sz="700" dirty="0">
                <a:latin typeface="Arial" pitchFamily="34" charset="0"/>
              </a:rPr>
              <a:t>Ungestörtes Arbeiten möglichst ohne Unterbrechung</a:t>
            </a:r>
          </a:p>
          <a:p>
            <a:pPr marL="87313" indent="-87313">
              <a:lnSpc>
                <a:spcPct val="90000"/>
              </a:lnSpc>
              <a:buFont typeface="Arial" panose="020B0604020202020204" pitchFamily="34" charset="0"/>
              <a:buChar char="•"/>
              <a:defRPr/>
            </a:pPr>
            <a:r>
              <a:rPr lang="de-DE" altLang="de-DE" sz="700" dirty="0">
                <a:latin typeface="Arial" pitchFamily="34" charset="0"/>
              </a:rPr>
              <a:t>Umsetzung der Herstellungsanweisung</a:t>
            </a:r>
          </a:p>
          <a:p>
            <a:pPr marL="87313" indent="-87313">
              <a:lnSpc>
                <a:spcPct val="90000"/>
              </a:lnSpc>
              <a:buFont typeface="Arial" panose="020B0604020202020204" pitchFamily="34" charset="0"/>
              <a:buChar char="•"/>
              <a:defRPr/>
            </a:pPr>
            <a:r>
              <a:rPr lang="de-DE" altLang="de-DE" sz="700" dirty="0">
                <a:latin typeface="Arial" pitchFamily="34" charset="0"/>
              </a:rPr>
              <a:t>„Vier-Augen-Prinzip“ insbesondere in kritischen Fällen beachten (DAC/NRF I.2.3.2)</a:t>
            </a:r>
          </a:p>
        </p:txBody>
      </p:sp>
      <p:sp>
        <p:nvSpPr>
          <p:cNvPr id="3080" name="Text Box 37">
            <a:extLst>
              <a:ext uri="{FF2B5EF4-FFF2-40B4-BE49-F238E27FC236}">
                <a16:creationId xmlns:a16="http://schemas.microsoft.com/office/drawing/2014/main" id="{C5A0ABEA-EE05-EAE6-3FA9-8FE75C0CB79B}"/>
              </a:ext>
            </a:extLst>
          </p:cNvPr>
          <p:cNvSpPr txBox="1">
            <a:spLocks noChangeArrowheads="1"/>
          </p:cNvSpPr>
          <p:nvPr/>
        </p:nvSpPr>
        <p:spPr bwMode="auto">
          <a:xfrm>
            <a:off x="4498975" y="4398963"/>
            <a:ext cx="2951163" cy="2903537"/>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defRPr/>
            </a:pPr>
            <a:r>
              <a:rPr lang="de-DE" altLang="de-DE" sz="700" b="1" dirty="0">
                <a:latin typeface="Arial" pitchFamily="34" charset="0"/>
              </a:rPr>
              <a:t>5.1 Kennzeichnung der Rezepturarzneimittel</a:t>
            </a:r>
          </a:p>
          <a:p>
            <a:pPr marL="87313" indent="-87313">
              <a:lnSpc>
                <a:spcPct val="90000"/>
              </a:lnSpc>
              <a:buFont typeface="Arial" panose="020B0604020202020204" pitchFamily="34" charset="0"/>
              <a:buChar char="•"/>
              <a:defRPr/>
            </a:pPr>
            <a:r>
              <a:rPr lang="de-DE" altLang="de-DE" sz="700" dirty="0">
                <a:latin typeface="Arial" pitchFamily="34" charset="0"/>
              </a:rPr>
              <a:t>Name, Anschrift der abgebenden Apotheke, soweit unterschiedlich des Herstellers</a:t>
            </a:r>
          </a:p>
          <a:p>
            <a:pPr marL="87313" indent="-87313">
              <a:lnSpc>
                <a:spcPct val="90000"/>
              </a:lnSpc>
              <a:buFont typeface="Arial" panose="020B0604020202020204" pitchFamily="34" charset="0"/>
              <a:buChar char="•"/>
              <a:defRPr/>
            </a:pPr>
            <a:r>
              <a:rPr lang="de-DE" altLang="de-DE" sz="700" dirty="0">
                <a:latin typeface="Arial" pitchFamily="34" charset="0"/>
              </a:rPr>
              <a:t>Name des Patienten, Hinweis bei Tierarzneimittel</a:t>
            </a:r>
          </a:p>
          <a:p>
            <a:pPr marL="87313" indent="-87313">
              <a:lnSpc>
                <a:spcPct val="90000"/>
              </a:lnSpc>
              <a:buFont typeface="Arial" panose="020B0604020202020204" pitchFamily="34" charset="0"/>
              <a:buChar char="•"/>
              <a:defRPr/>
            </a:pPr>
            <a:r>
              <a:rPr lang="de-DE" altLang="de-DE" sz="700" dirty="0">
                <a:latin typeface="Arial" pitchFamily="34" charset="0"/>
              </a:rPr>
              <a:t>Inhalt nach Gewicht, Rauminhalt oder Stückzahl</a:t>
            </a:r>
          </a:p>
          <a:p>
            <a:pPr marL="87313" indent="-87313">
              <a:lnSpc>
                <a:spcPct val="90000"/>
              </a:lnSpc>
              <a:buFont typeface="Arial" panose="020B0604020202020204" pitchFamily="34" charset="0"/>
              <a:buChar char="•"/>
              <a:defRPr/>
            </a:pPr>
            <a:r>
              <a:rPr lang="de-DE" altLang="de-DE" sz="700" dirty="0">
                <a:latin typeface="Arial" pitchFamily="34" charset="0"/>
              </a:rPr>
              <a:t>Art der Anwendung, z. B. „zum Auftragen auf die Haut“</a:t>
            </a:r>
          </a:p>
          <a:p>
            <a:pPr marL="87313" indent="-87313">
              <a:lnSpc>
                <a:spcPct val="90000"/>
              </a:lnSpc>
              <a:buFont typeface="Arial" panose="020B0604020202020204" pitchFamily="34" charset="0"/>
              <a:buChar char="•"/>
              <a:defRPr/>
            </a:pPr>
            <a:r>
              <a:rPr lang="de-DE" altLang="de-DE" sz="700" dirty="0">
                <a:latin typeface="Arial" pitchFamily="34" charset="0"/>
              </a:rPr>
              <a:t>Gebrauchsanweisung (nicht erforderlich bei Abgabe des Rezepturarzneimittels an den Verschreibenden)</a:t>
            </a:r>
          </a:p>
          <a:p>
            <a:pPr marL="87313" indent="-87313">
              <a:lnSpc>
                <a:spcPct val="90000"/>
              </a:lnSpc>
              <a:buFont typeface="Arial" panose="020B0604020202020204" pitchFamily="34" charset="0"/>
              <a:buChar char="•"/>
              <a:defRPr/>
            </a:pPr>
            <a:r>
              <a:rPr lang="de-DE" altLang="de-DE" sz="700" dirty="0">
                <a:latin typeface="Arial" pitchFamily="34" charset="0"/>
              </a:rPr>
              <a:t>Wirkstoffe nach Art und Menge unter Beachtung der Derivate, wie Salze, Ester, </a:t>
            </a:r>
            <a:r>
              <a:rPr lang="de-DE" altLang="de-DE" sz="700" dirty="0" err="1">
                <a:latin typeface="Arial" pitchFamily="34" charset="0"/>
              </a:rPr>
              <a:t>Solvate</a:t>
            </a:r>
            <a:r>
              <a:rPr lang="de-DE" altLang="de-DE" sz="700" dirty="0">
                <a:latin typeface="Arial" pitchFamily="34" charset="0"/>
              </a:rPr>
              <a:t> u. ä. (Wirkstoffverbindung im FAM beachten) oder Bezeichnung des verwendeten FAM (Angaben möglichst in mg/ml bzw. mg/g statt %)</a:t>
            </a:r>
          </a:p>
          <a:p>
            <a:pPr marL="87313" indent="-87313">
              <a:lnSpc>
                <a:spcPct val="90000"/>
              </a:lnSpc>
              <a:buFont typeface="Arial" panose="020B0604020202020204" pitchFamily="34" charset="0"/>
              <a:buChar char="•"/>
              <a:defRPr/>
            </a:pPr>
            <a:r>
              <a:rPr lang="de-DE" altLang="de-DE" sz="700" dirty="0">
                <a:latin typeface="Arial" pitchFamily="34" charset="0"/>
              </a:rPr>
              <a:t>Sonstige Bestandteile nach der Art sowie Angaben zur Konz. oder zur Menge der sonstigen Bestandteile, soweit dies nach dem jeweiligen Stand der </a:t>
            </a:r>
            <a:r>
              <a:rPr lang="de-DE" altLang="de-DE" sz="700" dirty="0" err="1">
                <a:latin typeface="Arial" pitchFamily="34" charset="0"/>
              </a:rPr>
              <a:t>wissensch</a:t>
            </a:r>
            <a:r>
              <a:rPr lang="de-DE" altLang="de-DE" sz="700" dirty="0">
                <a:latin typeface="Arial" pitchFamily="34" charset="0"/>
              </a:rPr>
              <a:t>. Erkenntnisse erforderlich ist [Orientierung an der Besonderheitenliste BfArm empfehlenswert] (auch bei standardisierten Rezepturen) oder Bezeichnung des verwendeten FAM</a:t>
            </a:r>
          </a:p>
          <a:p>
            <a:pPr marL="87313" indent="-87313">
              <a:lnSpc>
                <a:spcPct val="90000"/>
              </a:lnSpc>
              <a:buFont typeface="Arial" panose="020B0604020202020204" pitchFamily="34" charset="0"/>
              <a:buChar char="•"/>
              <a:defRPr/>
            </a:pPr>
            <a:r>
              <a:rPr lang="de-DE" altLang="de-DE" sz="700" dirty="0">
                <a:latin typeface="Arial" pitchFamily="34" charset="0"/>
              </a:rPr>
              <a:t>Herstellungsdatum</a:t>
            </a:r>
          </a:p>
          <a:p>
            <a:pPr marL="87313" indent="-87313">
              <a:lnSpc>
                <a:spcPct val="90000"/>
              </a:lnSpc>
              <a:buFont typeface="Arial" panose="020B0604020202020204" pitchFamily="34" charset="0"/>
              <a:buChar char="•"/>
              <a:defRPr/>
            </a:pPr>
            <a:r>
              <a:rPr lang="de-DE" altLang="de-DE" sz="700" dirty="0">
                <a:latin typeface="Arial" pitchFamily="34" charset="0"/>
              </a:rPr>
              <a:t>Laufzeit bei Einzeldosisbehältnissen („verwendbar bis“), Aufbrauchsfrist bei Mehrdosisbehältnissen („verwendbar bis“ mit Enddatum der Haltbarkeit nach Öffnen oder Herstellung der gebrauchsfertigen Lösung)</a:t>
            </a:r>
          </a:p>
          <a:p>
            <a:pPr marL="87313" indent="-87313">
              <a:lnSpc>
                <a:spcPct val="90000"/>
              </a:lnSpc>
              <a:buFont typeface="Arial" panose="020B0604020202020204" pitchFamily="34" charset="0"/>
              <a:buChar char="•"/>
              <a:defRPr/>
            </a:pPr>
            <a:r>
              <a:rPr lang="de-DE" altLang="de-DE" sz="700" dirty="0">
                <a:latin typeface="Arial" pitchFamily="34" charset="0"/>
              </a:rPr>
              <a:t>Soweit erforderlich, Hinweise auf besondere Vorsichtsmaßnahmen für die Aufbewahrung, Anwendung oder Entsorgung, z. B. Umschütteln, Verdünnung vor Gebrauch, Aufbewahrungstemperatur, kein Kontakt mit den Augen, von Zündquellen fernhalten und Hinweise auf Umweltgefahren</a:t>
            </a:r>
          </a:p>
          <a:p>
            <a:pPr marL="87313" indent="-87313">
              <a:lnSpc>
                <a:spcPct val="90000"/>
              </a:lnSpc>
              <a:buFont typeface="Arial" panose="020B0604020202020204" pitchFamily="34" charset="0"/>
              <a:buChar char="•"/>
              <a:defRPr/>
            </a:pPr>
            <a:r>
              <a:rPr lang="de-DE" altLang="de-DE" sz="700" dirty="0">
                <a:latin typeface="Arial" pitchFamily="34" charset="0"/>
              </a:rPr>
              <a:t>Ggf. Warnhinweise nach AMWarnV und </a:t>
            </a:r>
            <a:r>
              <a:rPr lang="de-DE" altLang="de-DE" sz="700" dirty="0" err="1">
                <a:latin typeface="Arial" pitchFamily="34" charset="0"/>
              </a:rPr>
              <a:t>AnalgetikaWarnHV</a:t>
            </a:r>
            <a:endParaRPr lang="de-DE" altLang="de-DE" sz="700" dirty="0">
              <a:latin typeface="Arial" pitchFamily="34" charset="0"/>
            </a:endParaRPr>
          </a:p>
        </p:txBody>
      </p:sp>
      <p:sp>
        <p:nvSpPr>
          <p:cNvPr id="4104" name="Line 45">
            <a:extLst>
              <a:ext uri="{FF2B5EF4-FFF2-40B4-BE49-F238E27FC236}">
                <a16:creationId xmlns:a16="http://schemas.microsoft.com/office/drawing/2014/main" id="{1AF523EA-DA84-B6D2-4B3D-5C730F9A010F}"/>
              </a:ext>
            </a:extLst>
          </p:cNvPr>
          <p:cNvSpPr>
            <a:spLocks noChangeShapeType="1"/>
          </p:cNvSpPr>
          <p:nvPr/>
        </p:nvSpPr>
        <p:spPr bwMode="auto">
          <a:xfrm>
            <a:off x="2967038" y="6227763"/>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105" name="Line 47">
            <a:extLst>
              <a:ext uri="{FF2B5EF4-FFF2-40B4-BE49-F238E27FC236}">
                <a16:creationId xmlns:a16="http://schemas.microsoft.com/office/drawing/2014/main" id="{78D09583-3149-3FF6-CB6A-70AC76D2FD87}"/>
              </a:ext>
            </a:extLst>
          </p:cNvPr>
          <p:cNvSpPr>
            <a:spLocks noChangeShapeType="1"/>
          </p:cNvSpPr>
          <p:nvPr/>
        </p:nvSpPr>
        <p:spPr bwMode="auto">
          <a:xfrm>
            <a:off x="2967038" y="6227763"/>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106" name="Text Box 8">
            <a:extLst>
              <a:ext uri="{FF2B5EF4-FFF2-40B4-BE49-F238E27FC236}">
                <a16:creationId xmlns:a16="http://schemas.microsoft.com/office/drawing/2014/main" id="{1F6C720B-DF4F-5C40-DCEA-91731AAC4B43}"/>
              </a:ext>
            </a:extLst>
          </p:cNvPr>
          <p:cNvSpPr txBox="1">
            <a:spLocks noChangeArrowheads="1"/>
          </p:cNvSpPr>
          <p:nvPr/>
        </p:nvSpPr>
        <p:spPr bwMode="auto">
          <a:xfrm>
            <a:off x="431800" y="4032250"/>
            <a:ext cx="18002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Inprozesskontrolle</a:t>
            </a:r>
            <a:br>
              <a:rPr lang="de-DE" altLang="de-DE" sz="900" b="1">
                <a:latin typeface="Arial" panose="020B0604020202020204" pitchFamily="34" charset="0"/>
              </a:rPr>
            </a:br>
            <a:r>
              <a:rPr lang="de-DE" altLang="de-DE" sz="900" b="1">
                <a:latin typeface="Arial" panose="020B0604020202020204" pitchFamily="34" charset="0"/>
              </a:rPr>
              <a:t>ist ohne Mängel?</a:t>
            </a:r>
          </a:p>
        </p:txBody>
      </p:sp>
      <p:sp>
        <p:nvSpPr>
          <p:cNvPr id="4107" name="Freeform 7">
            <a:extLst>
              <a:ext uri="{FF2B5EF4-FFF2-40B4-BE49-F238E27FC236}">
                <a16:creationId xmlns:a16="http://schemas.microsoft.com/office/drawing/2014/main" id="{4671672F-A315-ADBB-7A85-32EF26781272}"/>
              </a:ext>
            </a:extLst>
          </p:cNvPr>
          <p:cNvSpPr>
            <a:spLocks noChangeArrowheads="1"/>
          </p:cNvSpPr>
          <p:nvPr/>
        </p:nvSpPr>
        <p:spPr bwMode="auto">
          <a:xfrm>
            <a:off x="431800" y="3779838"/>
            <a:ext cx="1800225" cy="863600"/>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08" name="Freeform 68">
            <a:extLst>
              <a:ext uri="{FF2B5EF4-FFF2-40B4-BE49-F238E27FC236}">
                <a16:creationId xmlns:a16="http://schemas.microsoft.com/office/drawing/2014/main" id="{EFD8EFBC-28A0-24B0-7601-376D1506B8F7}"/>
              </a:ext>
            </a:extLst>
          </p:cNvPr>
          <p:cNvSpPr>
            <a:spLocks noChangeArrowheads="1"/>
          </p:cNvSpPr>
          <p:nvPr/>
        </p:nvSpPr>
        <p:spPr bwMode="auto">
          <a:xfrm>
            <a:off x="2771775" y="5256213"/>
            <a:ext cx="1439863" cy="215900"/>
          </a:xfrm>
          <a:custGeom>
            <a:avLst/>
            <a:gdLst>
              <a:gd name="T0" fmla="*/ 2147483646 w 2282"/>
              <a:gd name="T1" fmla="*/ 2147483646 h 743"/>
              <a:gd name="T2" fmla="*/ 2147483646 w 2282"/>
              <a:gd name="T3" fmla="*/ 2147483646 h 743"/>
              <a:gd name="T4" fmla="*/ 2147483646 w 2282"/>
              <a:gd name="T5" fmla="*/ 2147483646 h 743"/>
              <a:gd name="T6" fmla="*/ 2147483646 w 2282"/>
              <a:gd name="T7" fmla="*/ 2147483646 h 743"/>
              <a:gd name="T8" fmla="*/ 2147483646 w 2282"/>
              <a:gd name="T9" fmla="*/ 2147483646 h 743"/>
              <a:gd name="T10" fmla="*/ 2147483646 w 2282"/>
              <a:gd name="T11" fmla="*/ 2147483646 h 743"/>
              <a:gd name="T12" fmla="*/ 2147483646 w 2282"/>
              <a:gd name="T13" fmla="*/ 2147483646 h 743"/>
              <a:gd name="T14" fmla="*/ 2147483646 w 2282"/>
              <a:gd name="T15" fmla="*/ 2147483646 h 743"/>
              <a:gd name="T16" fmla="*/ 2147483646 w 2282"/>
              <a:gd name="T17" fmla="*/ 2147483646 h 743"/>
              <a:gd name="T18" fmla="*/ 2147483646 w 2282"/>
              <a:gd name="T19" fmla="*/ 2147483646 h 743"/>
              <a:gd name="T20" fmla="*/ 2147483646 w 2282"/>
              <a:gd name="T21" fmla="*/ 0 h 743"/>
              <a:gd name="T22" fmla="*/ 2147483646 w 2282"/>
              <a:gd name="T23" fmla="*/ 0 h 743"/>
              <a:gd name="T24" fmla="*/ 2147483646 w 2282"/>
              <a:gd name="T25" fmla="*/ 2147483646 h 743"/>
              <a:gd name="T26" fmla="*/ 2147483646 w 2282"/>
              <a:gd name="T27" fmla="*/ 2147483646 h 743"/>
              <a:gd name="T28" fmla="*/ 2147483646 w 2282"/>
              <a:gd name="T29" fmla="*/ 2147483646 h 743"/>
              <a:gd name="T30" fmla="*/ 0 w 2282"/>
              <a:gd name="T31" fmla="*/ 2147483646 h 743"/>
              <a:gd name="T32" fmla="*/ 0 w 2282"/>
              <a:gd name="T33" fmla="*/ 2147483646 h 743"/>
              <a:gd name="T34" fmla="*/ 2147483646 w 2282"/>
              <a:gd name="T35" fmla="*/ 2147483646 h 743"/>
              <a:gd name="T36" fmla="*/ 2147483646 w 2282"/>
              <a:gd name="T37" fmla="*/ 2147483646 h 743"/>
              <a:gd name="T38" fmla="*/ 2147483646 w 2282"/>
              <a:gd name="T39" fmla="*/ 2147483646 h 743"/>
              <a:gd name="T40" fmla="*/ 2147483646 w 2282"/>
              <a:gd name="T41" fmla="*/ 2147483646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82"/>
              <a:gd name="T64" fmla="*/ 0 h 743"/>
              <a:gd name="T65" fmla="*/ 2282 w 2282"/>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82" h="743">
                <a:moveTo>
                  <a:pt x="134" y="742"/>
                </a:moveTo>
                <a:lnTo>
                  <a:pt x="2148" y="742"/>
                </a:lnTo>
                <a:lnTo>
                  <a:pt x="2192" y="714"/>
                </a:lnTo>
                <a:lnTo>
                  <a:pt x="2237" y="655"/>
                </a:lnTo>
                <a:lnTo>
                  <a:pt x="2270" y="542"/>
                </a:lnTo>
                <a:lnTo>
                  <a:pt x="2281" y="429"/>
                </a:lnTo>
                <a:lnTo>
                  <a:pt x="2281" y="313"/>
                </a:lnTo>
                <a:lnTo>
                  <a:pt x="2270" y="172"/>
                </a:lnTo>
                <a:lnTo>
                  <a:pt x="2237" y="85"/>
                </a:lnTo>
                <a:lnTo>
                  <a:pt x="2192" y="28"/>
                </a:lnTo>
                <a:lnTo>
                  <a:pt x="2148" y="0"/>
                </a:lnTo>
                <a:lnTo>
                  <a:pt x="134" y="0"/>
                </a:lnTo>
                <a:lnTo>
                  <a:pt x="89" y="28"/>
                </a:lnTo>
                <a:lnTo>
                  <a:pt x="44" y="85"/>
                </a:lnTo>
                <a:lnTo>
                  <a:pt x="11" y="172"/>
                </a:lnTo>
                <a:lnTo>
                  <a:pt x="0" y="313"/>
                </a:lnTo>
                <a:lnTo>
                  <a:pt x="0" y="429"/>
                </a:lnTo>
                <a:lnTo>
                  <a:pt x="11" y="542"/>
                </a:lnTo>
                <a:lnTo>
                  <a:pt x="44" y="655"/>
                </a:lnTo>
                <a:lnTo>
                  <a:pt x="89" y="714"/>
                </a:lnTo>
                <a:lnTo>
                  <a:pt x="134" y="74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09" name="Rechteck 72">
            <a:extLst>
              <a:ext uri="{FF2B5EF4-FFF2-40B4-BE49-F238E27FC236}">
                <a16:creationId xmlns:a16="http://schemas.microsoft.com/office/drawing/2014/main" id="{7A4830F5-5B1C-683C-5C9B-BF0D5FD37B31}"/>
              </a:ext>
            </a:extLst>
          </p:cNvPr>
          <p:cNvSpPr>
            <a:spLocks noChangeArrowheads="1"/>
          </p:cNvSpPr>
          <p:nvPr/>
        </p:nvSpPr>
        <p:spPr bwMode="auto">
          <a:xfrm>
            <a:off x="2771775" y="5256213"/>
            <a:ext cx="14398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Ansatz vernichten</a:t>
            </a:r>
          </a:p>
        </p:txBody>
      </p:sp>
      <p:sp>
        <p:nvSpPr>
          <p:cNvPr id="4110" name="Text Box 11">
            <a:extLst>
              <a:ext uri="{FF2B5EF4-FFF2-40B4-BE49-F238E27FC236}">
                <a16:creationId xmlns:a16="http://schemas.microsoft.com/office/drawing/2014/main" id="{AF8719D8-D22C-44FE-0293-86C9AC26ACDD}"/>
              </a:ext>
            </a:extLst>
          </p:cNvPr>
          <p:cNvSpPr txBox="1">
            <a:spLocks noChangeArrowheads="1"/>
          </p:cNvSpPr>
          <p:nvPr/>
        </p:nvSpPr>
        <p:spPr bwMode="auto">
          <a:xfrm>
            <a:off x="2771775" y="7524750"/>
            <a:ext cx="1439863"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Mängel beseitigen</a:t>
            </a:r>
          </a:p>
        </p:txBody>
      </p:sp>
      <p:sp>
        <p:nvSpPr>
          <p:cNvPr id="3090" name="Text Box 12">
            <a:extLst>
              <a:ext uri="{FF2B5EF4-FFF2-40B4-BE49-F238E27FC236}">
                <a16:creationId xmlns:a16="http://schemas.microsoft.com/office/drawing/2014/main" id="{3A72BC9D-F4E9-2160-AB20-2A8D5144B62A}"/>
              </a:ext>
            </a:extLst>
          </p:cNvPr>
          <p:cNvSpPr txBox="1">
            <a:spLocks noChangeArrowheads="1"/>
          </p:cNvSpPr>
          <p:nvPr/>
        </p:nvSpPr>
        <p:spPr bwMode="auto">
          <a:xfrm>
            <a:off x="1547813" y="5762625"/>
            <a:ext cx="1547812" cy="584200"/>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ts val="0"/>
              </a:spcBef>
              <a:defRPr/>
            </a:pPr>
            <a:r>
              <a:rPr lang="de-DE" altLang="de-DE" sz="900" b="1" dirty="0">
                <a:latin typeface="Arial" pitchFamily="34" charset="0"/>
              </a:rPr>
              <a:t>Verweis auf Leitlinie zur Qualitätssicherung</a:t>
            </a:r>
          </a:p>
          <a:p>
            <a:pPr marL="87313" indent="-87313" algn="ctr">
              <a:spcBef>
                <a:spcPts val="0"/>
              </a:spcBef>
              <a:buFont typeface="Arial" panose="020B0604020202020204" pitchFamily="34" charset="0"/>
              <a:buChar char="•"/>
              <a:defRPr/>
            </a:pPr>
            <a:r>
              <a:rPr lang="de-DE" altLang="de-DE" sz="700" dirty="0">
                <a:latin typeface="Arial" pitchFamily="34" charset="0"/>
              </a:rPr>
              <a:t>Prüfung und Lagerung der Primärpackmittel </a:t>
            </a:r>
          </a:p>
        </p:txBody>
      </p:sp>
      <p:sp>
        <p:nvSpPr>
          <p:cNvPr id="4112" name="Freeform 68">
            <a:extLst>
              <a:ext uri="{FF2B5EF4-FFF2-40B4-BE49-F238E27FC236}">
                <a16:creationId xmlns:a16="http://schemas.microsoft.com/office/drawing/2014/main" id="{22B50D0F-F01A-314A-33E8-FD8CEC78FF52}"/>
              </a:ext>
            </a:extLst>
          </p:cNvPr>
          <p:cNvSpPr>
            <a:spLocks noChangeArrowheads="1"/>
          </p:cNvSpPr>
          <p:nvPr/>
        </p:nvSpPr>
        <p:spPr bwMode="auto">
          <a:xfrm>
            <a:off x="1619250" y="5795963"/>
            <a:ext cx="1439863" cy="584200"/>
          </a:xfrm>
          <a:custGeom>
            <a:avLst/>
            <a:gdLst>
              <a:gd name="T0" fmla="*/ 2147483646 w 2282"/>
              <a:gd name="T1" fmla="*/ 2147483646 h 743"/>
              <a:gd name="T2" fmla="*/ 2147483646 w 2282"/>
              <a:gd name="T3" fmla="*/ 2147483646 h 743"/>
              <a:gd name="T4" fmla="*/ 2147483646 w 2282"/>
              <a:gd name="T5" fmla="*/ 2147483646 h 743"/>
              <a:gd name="T6" fmla="*/ 2147483646 w 2282"/>
              <a:gd name="T7" fmla="*/ 2147483646 h 743"/>
              <a:gd name="T8" fmla="*/ 2147483646 w 2282"/>
              <a:gd name="T9" fmla="*/ 2147483646 h 743"/>
              <a:gd name="T10" fmla="*/ 2147483646 w 2282"/>
              <a:gd name="T11" fmla="*/ 2147483646 h 743"/>
              <a:gd name="T12" fmla="*/ 2147483646 w 2282"/>
              <a:gd name="T13" fmla="*/ 2147483646 h 743"/>
              <a:gd name="T14" fmla="*/ 2147483646 w 2282"/>
              <a:gd name="T15" fmla="*/ 2147483646 h 743"/>
              <a:gd name="T16" fmla="*/ 2147483646 w 2282"/>
              <a:gd name="T17" fmla="*/ 2147483646 h 743"/>
              <a:gd name="T18" fmla="*/ 2147483646 w 2282"/>
              <a:gd name="T19" fmla="*/ 2147483646 h 743"/>
              <a:gd name="T20" fmla="*/ 2147483646 w 2282"/>
              <a:gd name="T21" fmla="*/ 0 h 743"/>
              <a:gd name="T22" fmla="*/ 2147483646 w 2282"/>
              <a:gd name="T23" fmla="*/ 0 h 743"/>
              <a:gd name="T24" fmla="*/ 2147483646 w 2282"/>
              <a:gd name="T25" fmla="*/ 2147483646 h 743"/>
              <a:gd name="T26" fmla="*/ 2147483646 w 2282"/>
              <a:gd name="T27" fmla="*/ 2147483646 h 743"/>
              <a:gd name="T28" fmla="*/ 2147483646 w 2282"/>
              <a:gd name="T29" fmla="*/ 2147483646 h 743"/>
              <a:gd name="T30" fmla="*/ 0 w 2282"/>
              <a:gd name="T31" fmla="*/ 2147483646 h 743"/>
              <a:gd name="T32" fmla="*/ 0 w 2282"/>
              <a:gd name="T33" fmla="*/ 2147483646 h 743"/>
              <a:gd name="T34" fmla="*/ 2147483646 w 2282"/>
              <a:gd name="T35" fmla="*/ 2147483646 h 743"/>
              <a:gd name="T36" fmla="*/ 2147483646 w 2282"/>
              <a:gd name="T37" fmla="*/ 2147483646 h 743"/>
              <a:gd name="T38" fmla="*/ 2147483646 w 2282"/>
              <a:gd name="T39" fmla="*/ 2147483646 h 743"/>
              <a:gd name="T40" fmla="*/ 2147483646 w 2282"/>
              <a:gd name="T41" fmla="*/ 2147483646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82"/>
              <a:gd name="T64" fmla="*/ 0 h 743"/>
              <a:gd name="T65" fmla="*/ 2282 w 2282"/>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82" h="743">
                <a:moveTo>
                  <a:pt x="134" y="742"/>
                </a:moveTo>
                <a:lnTo>
                  <a:pt x="2148" y="742"/>
                </a:lnTo>
                <a:lnTo>
                  <a:pt x="2192" y="714"/>
                </a:lnTo>
                <a:lnTo>
                  <a:pt x="2237" y="655"/>
                </a:lnTo>
                <a:lnTo>
                  <a:pt x="2270" y="542"/>
                </a:lnTo>
                <a:lnTo>
                  <a:pt x="2281" y="429"/>
                </a:lnTo>
                <a:lnTo>
                  <a:pt x="2281" y="313"/>
                </a:lnTo>
                <a:lnTo>
                  <a:pt x="2270" y="172"/>
                </a:lnTo>
                <a:lnTo>
                  <a:pt x="2237" y="85"/>
                </a:lnTo>
                <a:lnTo>
                  <a:pt x="2192" y="28"/>
                </a:lnTo>
                <a:lnTo>
                  <a:pt x="2148" y="0"/>
                </a:lnTo>
                <a:lnTo>
                  <a:pt x="134" y="0"/>
                </a:lnTo>
                <a:lnTo>
                  <a:pt x="89" y="28"/>
                </a:lnTo>
                <a:lnTo>
                  <a:pt x="44" y="85"/>
                </a:lnTo>
                <a:lnTo>
                  <a:pt x="11" y="172"/>
                </a:lnTo>
                <a:lnTo>
                  <a:pt x="0" y="313"/>
                </a:lnTo>
                <a:lnTo>
                  <a:pt x="0" y="429"/>
                </a:lnTo>
                <a:lnTo>
                  <a:pt x="11" y="542"/>
                </a:lnTo>
                <a:lnTo>
                  <a:pt x="44" y="655"/>
                </a:lnTo>
                <a:lnTo>
                  <a:pt x="89" y="714"/>
                </a:lnTo>
                <a:lnTo>
                  <a:pt x="134" y="74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13" name="Freeform 68">
            <a:extLst>
              <a:ext uri="{FF2B5EF4-FFF2-40B4-BE49-F238E27FC236}">
                <a16:creationId xmlns:a16="http://schemas.microsoft.com/office/drawing/2014/main" id="{EFFA1943-4999-06BF-7FAF-15E6CE3D60F8}"/>
              </a:ext>
            </a:extLst>
          </p:cNvPr>
          <p:cNvSpPr>
            <a:spLocks noChangeArrowheads="1"/>
          </p:cNvSpPr>
          <p:nvPr/>
        </p:nvSpPr>
        <p:spPr bwMode="auto">
          <a:xfrm>
            <a:off x="431800" y="9359900"/>
            <a:ext cx="1800225" cy="360363"/>
          </a:xfrm>
          <a:custGeom>
            <a:avLst/>
            <a:gdLst>
              <a:gd name="T0" fmla="*/ 2147483646 w 2282"/>
              <a:gd name="T1" fmla="*/ 2147483646 h 743"/>
              <a:gd name="T2" fmla="*/ 2147483646 w 2282"/>
              <a:gd name="T3" fmla="*/ 2147483646 h 743"/>
              <a:gd name="T4" fmla="*/ 2147483646 w 2282"/>
              <a:gd name="T5" fmla="*/ 2147483646 h 743"/>
              <a:gd name="T6" fmla="*/ 2147483646 w 2282"/>
              <a:gd name="T7" fmla="*/ 2147483646 h 743"/>
              <a:gd name="T8" fmla="*/ 2147483646 w 2282"/>
              <a:gd name="T9" fmla="*/ 2147483646 h 743"/>
              <a:gd name="T10" fmla="*/ 2147483646 w 2282"/>
              <a:gd name="T11" fmla="*/ 2147483646 h 743"/>
              <a:gd name="T12" fmla="*/ 2147483646 w 2282"/>
              <a:gd name="T13" fmla="*/ 2147483646 h 743"/>
              <a:gd name="T14" fmla="*/ 2147483646 w 2282"/>
              <a:gd name="T15" fmla="*/ 2147483646 h 743"/>
              <a:gd name="T16" fmla="*/ 2147483646 w 2282"/>
              <a:gd name="T17" fmla="*/ 2147483646 h 743"/>
              <a:gd name="T18" fmla="*/ 2147483646 w 2282"/>
              <a:gd name="T19" fmla="*/ 2147483646 h 743"/>
              <a:gd name="T20" fmla="*/ 2147483646 w 2282"/>
              <a:gd name="T21" fmla="*/ 0 h 743"/>
              <a:gd name="T22" fmla="*/ 2147483646 w 2282"/>
              <a:gd name="T23" fmla="*/ 0 h 743"/>
              <a:gd name="T24" fmla="*/ 2147483646 w 2282"/>
              <a:gd name="T25" fmla="*/ 2147483646 h 743"/>
              <a:gd name="T26" fmla="*/ 2147483646 w 2282"/>
              <a:gd name="T27" fmla="*/ 2147483646 h 743"/>
              <a:gd name="T28" fmla="*/ 2147483646 w 2282"/>
              <a:gd name="T29" fmla="*/ 2147483646 h 743"/>
              <a:gd name="T30" fmla="*/ 0 w 2282"/>
              <a:gd name="T31" fmla="*/ 2147483646 h 743"/>
              <a:gd name="T32" fmla="*/ 0 w 2282"/>
              <a:gd name="T33" fmla="*/ 2147483646 h 743"/>
              <a:gd name="T34" fmla="*/ 2147483646 w 2282"/>
              <a:gd name="T35" fmla="*/ 2147483646 h 743"/>
              <a:gd name="T36" fmla="*/ 2147483646 w 2282"/>
              <a:gd name="T37" fmla="*/ 2147483646 h 743"/>
              <a:gd name="T38" fmla="*/ 2147483646 w 2282"/>
              <a:gd name="T39" fmla="*/ 2147483646 h 743"/>
              <a:gd name="T40" fmla="*/ 2147483646 w 2282"/>
              <a:gd name="T41" fmla="*/ 2147483646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82"/>
              <a:gd name="T64" fmla="*/ 0 h 743"/>
              <a:gd name="T65" fmla="*/ 2282 w 2282"/>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82" h="743">
                <a:moveTo>
                  <a:pt x="134" y="742"/>
                </a:moveTo>
                <a:lnTo>
                  <a:pt x="2148" y="742"/>
                </a:lnTo>
                <a:lnTo>
                  <a:pt x="2192" y="714"/>
                </a:lnTo>
                <a:lnTo>
                  <a:pt x="2237" y="655"/>
                </a:lnTo>
                <a:lnTo>
                  <a:pt x="2270" y="542"/>
                </a:lnTo>
                <a:lnTo>
                  <a:pt x="2281" y="429"/>
                </a:lnTo>
                <a:lnTo>
                  <a:pt x="2281" y="313"/>
                </a:lnTo>
                <a:lnTo>
                  <a:pt x="2270" y="172"/>
                </a:lnTo>
                <a:lnTo>
                  <a:pt x="2237" y="85"/>
                </a:lnTo>
                <a:lnTo>
                  <a:pt x="2192" y="28"/>
                </a:lnTo>
                <a:lnTo>
                  <a:pt x="2148" y="0"/>
                </a:lnTo>
                <a:lnTo>
                  <a:pt x="134" y="0"/>
                </a:lnTo>
                <a:lnTo>
                  <a:pt x="89" y="28"/>
                </a:lnTo>
                <a:lnTo>
                  <a:pt x="44" y="85"/>
                </a:lnTo>
                <a:lnTo>
                  <a:pt x="11" y="172"/>
                </a:lnTo>
                <a:lnTo>
                  <a:pt x="0" y="313"/>
                </a:lnTo>
                <a:lnTo>
                  <a:pt x="0" y="429"/>
                </a:lnTo>
                <a:lnTo>
                  <a:pt x="11" y="542"/>
                </a:lnTo>
                <a:lnTo>
                  <a:pt x="44" y="655"/>
                </a:lnTo>
                <a:lnTo>
                  <a:pt x="89" y="714"/>
                </a:lnTo>
                <a:lnTo>
                  <a:pt x="134" y="74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14" name="Text Box 12">
            <a:extLst>
              <a:ext uri="{FF2B5EF4-FFF2-40B4-BE49-F238E27FC236}">
                <a16:creationId xmlns:a16="http://schemas.microsoft.com/office/drawing/2014/main" id="{EF4C0E25-7298-3D85-DC99-0768CFB6F790}"/>
              </a:ext>
            </a:extLst>
          </p:cNvPr>
          <p:cNvSpPr txBox="1">
            <a:spLocks noChangeArrowheads="1"/>
          </p:cNvSpPr>
          <p:nvPr/>
        </p:nvSpPr>
        <p:spPr bwMode="auto">
          <a:xfrm>
            <a:off x="431800" y="9359900"/>
            <a:ext cx="18002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Rezepturarzneimittel zur Abgabe freigegeben</a:t>
            </a:r>
            <a:endParaRPr lang="de-DE" altLang="de-DE" sz="900">
              <a:latin typeface="Arial" panose="020B0604020202020204" pitchFamily="34" charset="0"/>
            </a:endParaRPr>
          </a:p>
        </p:txBody>
      </p:sp>
      <p:sp>
        <p:nvSpPr>
          <p:cNvPr id="3094" name="Text Box 37">
            <a:extLst>
              <a:ext uri="{FF2B5EF4-FFF2-40B4-BE49-F238E27FC236}">
                <a16:creationId xmlns:a16="http://schemas.microsoft.com/office/drawing/2014/main" id="{6F851E14-F867-841C-ECEE-D1F54E3F5C0B}"/>
              </a:ext>
            </a:extLst>
          </p:cNvPr>
          <p:cNvSpPr txBox="1">
            <a:spLocks noChangeArrowheads="1"/>
          </p:cNvSpPr>
          <p:nvPr/>
        </p:nvSpPr>
        <p:spPr bwMode="auto">
          <a:xfrm>
            <a:off x="4498975" y="7308850"/>
            <a:ext cx="2952750" cy="86836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defRPr/>
            </a:pPr>
            <a:r>
              <a:rPr lang="de-DE" altLang="de-DE" sz="700" b="1" dirty="0">
                <a:latin typeface="Arial" pitchFamily="34" charset="0"/>
              </a:rPr>
              <a:t>6.1.2 Freigabe </a:t>
            </a:r>
            <a:r>
              <a:rPr lang="de-DE" altLang="de-DE" sz="700" b="1">
                <a:latin typeface="Arial" pitchFamily="34" charset="0"/>
              </a:rPr>
              <a:t>der Rezepturarzneimittel</a:t>
            </a:r>
            <a:endParaRPr lang="de-DE" altLang="de-DE" sz="700" b="1" dirty="0">
              <a:latin typeface="Arial" pitchFamily="34" charset="0"/>
            </a:endParaRPr>
          </a:p>
          <a:p>
            <a:pPr>
              <a:lnSpc>
                <a:spcPct val="90000"/>
              </a:lnSpc>
              <a:defRPr/>
            </a:pPr>
            <a:r>
              <a:rPr lang="de-DE" altLang="de-DE" sz="700" dirty="0">
                <a:latin typeface="Arial" pitchFamily="34" charset="0"/>
              </a:rPr>
              <a:t>Prüfung jedes Rezepturarzneimittels vor der Abgabe durch den Apotheker:</a:t>
            </a:r>
          </a:p>
          <a:p>
            <a:pPr marL="87313" indent="-87313">
              <a:lnSpc>
                <a:spcPct val="90000"/>
              </a:lnSpc>
              <a:buFont typeface="Arial" panose="020B0604020202020204" pitchFamily="34" charset="0"/>
              <a:buChar char="•"/>
              <a:defRPr/>
            </a:pPr>
            <a:r>
              <a:rPr lang="de-DE" altLang="de-DE" sz="700" dirty="0">
                <a:latin typeface="Arial" pitchFamily="34" charset="0"/>
              </a:rPr>
              <a:t>Übereinstimmung mit der Rezepturanforderung/Verordnung</a:t>
            </a:r>
          </a:p>
          <a:p>
            <a:pPr marL="87313" indent="-87313">
              <a:lnSpc>
                <a:spcPct val="90000"/>
              </a:lnSpc>
              <a:buFont typeface="Arial" panose="020B0604020202020204" pitchFamily="34" charset="0"/>
              <a:buChar char="•"/>
              <a:defRPr/>
            </a:pPr>
            <a:r>
              <a:rPr lang="de-DE" altLang="de-DE" sz="700" dirty="0">
                <a:latin typeface="Arial" pitchFamily="34" charset="0"/>
              </a:rPr>
              <a:t>Ergebnis der Inprozesskontrolle</a:t>
            </a:r>
          </a:p>
          <a:p>
            <a:pPr marL="87313" indent="-87313">
              <a:lnSpc>
                <a:spcPct val="90000"/>
              </a:lnSpc>
              <a:buFont typeface="Arial" panose="020B0604020202020204" pitchFamily="34" charset="0"/>
              <a:buChar char="•"/>
              <a:defRPr/>
            </a:pPr>
            <a:r>
              <a:rPr lang="de-DE" altLang="de-DE" sz="700" dirty="0">
                <a:latin typeface="Arial" pitchFamily="34" charset="0"/>
              </a:rPr>
              <a:t>Sensorische (organoleptische) Prüfung des Endproduktes</a:t>
            </a:r>
          </a:p>
          <a:p>
            <a:pPr marL="87313" indent="-87313">
              <a:lnSpc>
                <a:spcPct val="90000"/>
              </a:lnSpc>
              <a:buFont typeface="Arial" panose="020B0604020202020204" pitchFamily="34" charset="0"/>
              <a:buChar char="•"/>
              <a:defRPr/>
            </a:pPr>
            <a:r>
              <a:rPr lang="de-DE" altLang="de-DE" sz="700" dirty="0">
                <a:latin typeface="Arial" pitchFamily="34" charset="0"/>
              </a:rPr>
              <a:t>Kennzeichnung</a:t>
            </a:r>
          </a:p>
          <a:p>
            <a:pPr marL="87313" indent="-87313">
              <a:lnSpc>
                <a:spcPct val="90000"/>
              </a:lnSpc>
              <a:buFont typeface="Arial" panose="020B0604020202020204" pitchFamily="34" charset="0"/>
              <a:buChar char="•"/>
              <a:defRPr/>
            </a:pPr>
            <a:r>
              <a:rPr lang="de-DE" altLang="de-DE" sz="700" dirty="0">
                <a:latin typeface="Arial" pitchFamily="34" charset="0"/>
              </a:rPr>
              <a:t>Ggf. beigelegte Applikationshilfen</a:t>
            </a:r>
          </a:p>
        </p:txBody>
      </p:sp>
      <p:sp>
        <p:nvSpPr>
          <p:cNvPr id="4116" name="Freeform 24">
            <a:extLst>
              <a:ext uri="{FF2B5EF4-FFF2-40B4-BE49-F238E27FC236}">
                <a16:creationId xmlns:a16="http://schemas.microsoft.com/office/drawing/2014/main" id="{1AB08CE6-F956-1CF3-539B-9E4DB22ADC78}"/>
              </a:ext>
            </a:extLst>
          </p:cNvPr>
          <p:cNvSpPr>
            <a:spLocks noChangeArrowheads="1"/>
          </p:cNvSpPr>
          <p:nvPr/>
        </p:nvSpPr>
        <p:spPr bwMode="auto">
          <a:xfrm>
            <a:off x="4498975" y="7312025"/>
            <a:ext cx="539750" cy="865188"/>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17" name="Text Box 5">
            <a:extLst>
              <a:ext uri="{FF2B5EF4-FFF2-40B4-BE49-F238E27FC236}">
                <a16:creationId xmlns:a16="http://schemas.microsoft.com/office/drawing/2014/main" id="{22ED3987-C1A6-5252-4586-FCBAA25F4C9D}"/>
              </a:ext>
            </a:extLst>
          </p:cNvPr>
          <p:cNvSpPr txBox="1">
            <a:spLocks noChangeArrowheads="1"/>
          </p:cNvSpPr>
          <p:nvPr/>
        </p:nvSpPr>
        <p:spPr bwMode="auto">
          <a:xfrm>
            <a:off x="431800" y="3060700"/>
            <a:ext cx="1800225" cy="3587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3.2 Durchführung der Inprozesskontrollen</a:t>
            </a:r>
          </a:p>
        </p:txBody>
      </p:sp>
      <p:sp>
        <p:nvSpPr>
          <p:cNvPr id="3097" name="Text Box 31">
            <a:extLst>
              <a:ext uri="{FF2B5EF4-FFF2-40B4-BE49-F238E27FC236}">
                <a16:creationId xmlns:a16="http://schemas.microsoft.com/office/drawing/2014/main" id="{1A3BC7DD-DA8F-251B-D46F-6F8A8E3717C2}"/>
              </a:ext>
            </a:extLst>
          </p:cNvPr>
          <p:cNvSpPr txBox="1">
            <a:spLocks noChangeArrowheads="1"/>
          </p:cNvSpPr>
          <p:nvPr/>
        </p:nvSpPr>
        <p:spPr bwMode="auto">
          <a:xfrm>
            <a:off x="4500563" y="700088"/>
            <a:ext cx="2916237" cy="2127250"/>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defRPr/>
            </a:pPr>
            <a:r>
              <a:rPr lang="de-DE" altLang="de-DE" sz="700" b="1" dirty="0">
                <a:latin typeface="Arial" pitchFamily="34" charset="0"/>
              </a:rPr>
              <a:t>3.1 Herstellungsprotokoll</a:t>
            </a:r>
          </a:p>
          <a:p>
            <a:pPr marL="87313" indent="-87313">
              <a:lnSpc>
                <a:spcPct val="90000"/>
              </a:lnSpc>
              <a:buFont typeface="Arial" panose="020B0604020202020204" pitchFamily="34" charset="0"/>
              <a:buChar char="•"/>
              <a:defRPr/>
            </a:pPr>
            <a:r>
              <a:rPr lang="de-DE" altLang="de-DE" sz="700" dirty="0">
                <a:latin typeface="Arial" pitchFamily="34" charset="0"/>
              </a:rPr>
              <a:t>Dokumentation gemäß § 7 Abs. 1c ApBetrO</a:t>
            </a:r>
            <a:br>
              <a:rPr lang="de-DE" altLang="de-DE" sz="700" dirty="0">
                <a:latin typeface="Arial" pitchFamily="34" charset="0"/>
              </a:rPr>
            </a:br>
            <a:r>
              <a:rPr lang="de-DE" altLang="de-DE" sz="700" dirty="0">
                <a:latin typeface="Arial" pitchFamily="34" charset="0"/>
              </a:rPr>
              <a:t>(Arbeitsvorlagen DAC/NRF-Kapitel II)</a:t>
            </a:r>
          </a:p>
          <a:p>
            <a:pPr>
              <a:lnSpc>
                <a:spcPct val="90000"/>
              </a:lnSpc>
              <a:defRPr/>
            </a:pPr>
            <a:r>
              <a:rPr lang="de-DE" altLang="de-DE" sz="700" u="sng" dirty="0">
                <a:latin typeface="Arial" pitchFamily="34" charset="0"/>
              </a:rPr>
              <a:t>Angaben im Herstellungsprotokoll:</a:t>
            </a:r>
          </a:p>
          <a:p>
            <a:pPr marL="87313" indent="-87313">
              <a:lnSpc>
                <a:spcPct val="90000"/>
              </a:lnSpc>
              <a:buFont typeface="Arial" panose="020B0604020202020204" pitchFamily="34" charset="0"/>
              <a:buChar char="•"/>
              <a:defRPr/>
            </a:pPr>
            <a:r>
              <a:rPr lang="de-DE" altLang="de-DE" sz="700" dirty="0">
                <a:latin typeface="Arial" pitchFamily="34" charset="0"/>
              </a:rPr>
              <a:t>Name des Patienten, ggf. des Arztes bzw. Herstellnummer</a:t>
            </a:r>
          </a:p>
          <a:p>
            <a:pPr marL="87313" indent="-87313">
              <a:lnSpc>
                <a:spcPct val="90000"/>
              </a:lnSpc>
              <a:buFont typeface="Arial" panose="020B0604020202020204" pitchFamily="34" charset="0"/>
              <a:buChar char="•"/>
              <a:defRPr/>
            </a:pPr>
            <a:r>
              <a:rPr lang="de-DE" altLang="de-DE" sz="700" dirty="0">
                <a:latin typeface="Arial" pitchFamily="34" charset="0"/>
              </a:rPr>
              <a:t>Bezeichnung des AM, Darreichungsform</a:t>
            </a:r>
          </a:p>
          <a:p>
            <a:pPr marL="87313" indent="-87313">
              <a:lnSpc>
                <a:spcPct val="90000"/>
              </a:lnSpc>
              <a:buFont typeface="Arial" panose="020B0604020202020204" pitchFamily="34" charset="0"/>
              <a:buChar char="•"/>
              <a:defRPr/>
            </a:pPr>
            <a:r>
              <a:rPr lang="de-DE" altLang="de-DE" sz="700" dirty="0">
                <a:latin typeface="Arial" pitchFamily="34" charset="0"/>
              </a:rPr>
              <a:t>Angabe der Herstellungsanweisung</a:t>
            </a:r>
          </a:p>
          <a:p>
            <a:pPr marL="87313" indent="-87313">
              <a:lnSpc>
                <a:spcPct val="90000"/>
              </a:lnSpc>
              <a:buFont typeface="Arial" panose="020B0604020202020204" pitchFamily="34" charset="0"/>
              <a:buChar char="•"/>
              <a:defRPr/>
            </a:pPr>
            <a:r>
              <a:rPr lang="de-DE" altLang="de-DE" sz="700" dirty="0">
                <a:latin typeface="Arial" pitchFamily="34" charset="0"/>
              </a:rPr>
              <a:t>Evtl. ergriffene Arbeitsschutz- und Hygienemaßnahmen</a:t>
            </a:r>
          </a:p>
          <a:p>
            <a:pPr marL="87313" indent="-87313">
              <a:lnSpc>
                <a:spcPct val="90000"/>
              </a:lnSpc>
              <a:buFont typeface="Arial" panose="020B0604020202020204" pitchFamily="34" charset="0"/>
              <a:buChar char="•"/>
              <a:defRPr/>
            </a:pPr>
            <a:r>
              <a:rPr lang="de-DE" altLang="de-DE" sz="700" dirty="0">
                <a:latin typeface="Arial" pitchFamily="34" charset="0"/>
              </a:rPr>
              <a:t>Ausgangsstoffe nach Art, Menge, Qualität, Charge oder Prüfnummer, Verfallsdatum</a:t>
            </a:r>
          </a:p>
          <a:p>
            <a:pPr marL="87313" indent="-87313">
              <a:lnSpc>
                <a:spcPct val="90000"/>
              </a:lnSpc>
              <a:buFont typeface="Arial" panose="020B0604020202020204" pitchFamily="34" charset="0"/>
              <a:buChar char="•"/>
              <a:defRPr/>
            </a:pPr>
            <a:r>
              <a:rPr lang="de-DE" altLang="de-DE" sz="700" dirty="0">
                <a:latin typeface="Arial" pitchFamily="34" charset="0"/>
              </a:rPr>
              <a:t>Primärpackmittel mit Charge</a:t>
            </a:r>
          </a:p>
          <a:p>
            <a:pPr marL="87313" indent="-87313">
              <a:lnSpc>
                <a:spcPct val="90000"/>
              </a:lnSpc>
              <a:buFont typeface="Arial" panose="020B0604020202020204" pitchFamily="34" charset="0"/>
              <a:buChar char="•"/>
              <a:defRPr/>
            </a:pPr>
            <a:r>
              <a:rPr lang="de-DE" altLang="de-DE" sz="700" dirty="0">
                <a:latin typeface="Arial" pitchFamily="34" charset="0"/>
              </a:rPr>
              <a:t>Dokumentation der Einwaagen (</a:t>
            </a:r>
            <a:r>
              <a:rPr lang="de-DE" altLang="de-DE" sz="700" dirty="0" err="1">
                <a:latin typeface="Arial" pitchFamily="34" charset="0"/>
              </a:rPr>
              <a:t>Ist+Soll</a:t>
            </a:r>
            <a:r>
              <a:rPr lang="de-DE" altLang="de-DE" sz="700" dirty="0">
                <a:latin typeface="Arial" pitchFamily="34" charset="0"/>
              </a:rPr>
              <a:t>) , ggf. Unterschrift bei „Vier-Augen-Prinzip“</a:t>
            </a:r>
          </a:p>
          <a:p>
            <a:pPr marL="87313" indent="-87313">
              <a:lnSpc>
                <a:spcPct val="90000"/>
              </a:lnSpc>
              <a:buFont typeface="Arial" panose="020B0604020202020204" pitchFamily="34" charset="0"/>
              <a:buChar char="•"/>
              <a:defRPr/>
            </a:pPr>
            <a:r>
              <a:rPr lang="de-DE" altLang="de-DE" sz="700" dirty="0">
                <a:latin typeface="Arial" pitchFamily="34" charset="0"/>
              </a:rPr>
              <a:t>Verwendete </a:t>
            </a:r>
            <a:r>
              <a:rPr lang="de-DE" altLang="de-DE" sz="700" dirty="0" err="1">
                <a:latin typeface="Arial" pitchFamily="34" charset="0"/>
              </a:rPr>
              <a:t>Waagentypen</a:t>
            </a:r>
            <a:endParaRPr lang="de-DE" altLang="de-DE" sz="700" dirty="0">
              <a:latin typeface="Arial" pitchFamily="34" charset="0"/>
            </a:endParaRPr>
          </a:p>
          <a:p>
            <a:pPr marL="87313" indent="-87313">
              <a:lnSpc>
                <a:spcPct val="90000"/>
              </a:lnSpc>
              <a:buFont typeface="Arial" panose="020B0604020202020204" pitchFamily="34" charset="0"/>
              <a:buChar char="•"/>
              <a:defRPr/>
            </a:pPr>
            <a:r>
              <a:rPr lang="de-DE" altLang="de-DE" sz="700" dirty="0">
                <a:latin typeface="Arial" pitchFamily="34" charset="0"/>
              </a:rPr>
              <a:t>Herstellungsparameter, z. B. </a:t>
            </a:r>
            <a:r>
              <a:rPr lang="de-DE" altLang="de-DE" sz="700" dirty="0" err="1">
                <a:latin typeface="Arial" pitchFamily="34" charset="0"/>
              </a:rPr>
              <a:t>Rührzeit</a:t>
            </a:r>
            <a:r>
              <a:rPr lang="de-DE" altLang="de-DE" sz="700" dirty="0">
                <a:latin typeface="Arial" pitchFamily="34" charset="0"/>
              </a:rPr>
              <a:t>, Drehzahl</a:t>
            </a:r>
          </a:p>
          <a:p>
            <a:pPr marL="87313" indent="-87313">
              <a:lnSpc>
                <a:spcPct val="90000"/>
              </a:lnSpc>
              <a:buFont typeface="Arial" panose="020B0604020202020204" pitchFamily="34" charset="0"/>
              <a:buChar char="•"/>
              <a:defRPr/>
            </a:pPr>
            <a:r>
              <a:rPr lang="de-DE" altLang="de-DE" sz="700" dirty="0">
                <a:latin typeface="Arial" pitchFamily="34" charset="0"/>
              </a:rPr>
              <a:t>Ergebnisse der Inprozesskontrollen</a:t>
            </a:r>
          </a:p>
          <a:p>
            <a:pPr marL="87313" indent="-87313">
              <a:lnSpc>
                <a:spcPct val="90000"/>
              </a:lnSpc>
              <a:buFont typeface="Arial" panose="020B0604020202020204" pitchFamily="34" charset="0"/>
              <a:buChar char="•"/>
              <a:defRPr/>
            </a:pPr>
            <a:r>
              <a:rPr lang="de-DE" altLang="de-DE" sz="700" dirty="0">
                <a:latin typeface="Arial" pitchFamily="34" charset="0"/>
              </a:rPr>
              <a:t>Herstellungsdatum, Herstellender, Aufbrauchsfrist, Laufzeit bei Einzeldosisbehältnissen</a:t>
            </a:r>
          </a:p>
          <a:p>
            <a:pPr marL="87313" indent="-87313">
              <a:lnSpc>
                <a:spcPct val="90000"/>
              </a:lnSpc>
              <a:buFont typeface="Arial" panose="020B0604020202020204" pitchFamily="34" charset="0"/>
              <a:buChar char="•"/>
              <a:defRPr/>
            </a:pPr>
            <a:r>
              <a:rPr lang="de-DE" altLang="de-DE" sz="700" dirty="0">
                <a:latin typeface="Arial" pitchFamily="34" charset="0"/>
              </a:rPr>
              <a:t>Kriterien der Freigabeprüfung</a:t>
            </a:r>
          </a:p>
          <a:p>
            <a:pPr marL="87313" indent="-87313">
              <a:lnSpc>
                <a:spcPct val="90000"/>
              </a:lnSpc>
              <a:buFont typeface="Arial" panose="020B0604020202020204" pitchFamily="34" charset="0"/>
              <a:buChar char="•"/>
              <a:defRPr/>
            </a:pPr>
            <a:r>
              <a:rPr lang="de-DE" altLang="de-DE" sz="700" dirty="0">
                <a:latin typeface="Arial" pitchFamily="34" charset="0"/>
              </a:rPr>
              <a:t>Besonderheiten der Etikettierung (evtl. Beispieletikett)</a:t>
            </a:r>
          </a:p>
          <a:p>
            <a:pPr marL="87313" indent="-87313">
              <a:lnSpc>
                <a:spcPct val="90000"/>
              </a:lnSpc>
              <a:buFont typeface="Arial" panose="020B0604020202020204" pitchFamily="34" charset="0"/>
              <a:buChar char="•"/>
              <a:defRPr/>
            </a:pPr>
            <a:r>
              <a:rPr lang="de-DE" altLang="de-DE" sz="700" dirty="0">
                <a:latin typeface="Arial" pitchFamily="34" charset="0"/>
              </a:rPr>
              <a:t>Datum, Unterschrift des verantwortlichen Apothekers</a:t>
            </a:r>
          </a:p>
        </p:txBody>
      </p:sp>
      <p:sp>
        <p:nvSpPr>
          <p:cNvPr id="4119" name="Freeform 24">
            <a:extLst>
              <a:ext uri="{FF2B5EF4-FFF2-40B4-BE49-F238E27FC236}">
                <a16:creationId xmlns:a16="http://schemas.microsoft.com/office/drawing/2014/main" id="{4BBAE866-EC42-31B0-BD72-1BEB05A50B34}"/>
              </a:ext>
            </a:extLst>
          </p:cNvPr>
          <p:cNvSpPr>
            <a:spLocks noChangeArrowheads="1"/>
          </p:cNvSpPr>
          <p:nvPr/>
        </p:nvSpPr>
        <p:spPr bwMode="auto">
          <a:xfrm>
            <a:off x="4500563" y="719138"/>
            <a:ext cx="539750" cy="2054225"/>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20" name="Text Box 31">
            <a:extLst>
              <a:ext uri="{FF2B5EF4-FFF2-40B4-BE49-F238E27FC236}">
                <a16:creationId xmlns:a16="http://schemas.microsoft.com/office/drawing/2014/main" id="{330B96ED-ACF8-0D89-0383-5A6798B1BD3E}"/>
              </a:ext>
            </a:extLst>
          </p:cNvPr>
          <p:cNvSpPr txBox="1">
            <a:spLocks noChangeArrowheads="1"/>
          </p:cNvSpPr>
          <p:nvPr/>
        </p:nvSpPr>
        <p:spPr bwMode="auto">
          <a:xfrm>
            <a:off x="1727200" y="4645025"/>
            <a:ext cx="143986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7313" indent="-8731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buFont typeface="Arial" panose="020B0604020202020204" pitchFamily="34" charset="0"/>
              <a:buChar char="•"/>
            </a:pPr>
            <a:r>
              <a:rPr lang="de-DE" altLang="de-DE" sz="700">
                <a:latin typeface="Arial" panose="020B0604020202020204" pitchFamily="34" charset="0"/>
              </a:rPr>
              <a:t>bei Mängeln diensthabenden</a:t>
            </a:r>
            <a:br>
              <a:rPr lang="de-DE" altLang="de-DE" sz="700">
                <a:latin typeface="Arial" panose="020B0604020202020204" pitchFamily="34" charset="0"/>
              </a:rPr>
            </a:br>
            <a:r>
              <a:rPr lang="de-DE" altLang="de-DE" sz="700">
                <a:latin typeface="Arial" panose="020B0604020202020204" pitchFamily="34" charset="0"/>
              </a:rPr>
              <a:t>Apotheker hinzuziehen</a:t>
            </a:r>
          </a:p>
        </p:txBody>
      </p:sp>
      <p:sp>
        <p:nvSpPr>
          <p:cNvPr id="4121" name="Freeform 24">
            <a:extLst>
              <a:ext uri="{FF2B5EF4-FFF2-40B4-BE49-F238E27FC236}">
                <a16:creationId xmlns:a16="http://schemas.microsoft.com/office/drawing/2014/main" id="{C33FCACA-2E24-210D-EC88-5A963CA642A3}"/>
              </a:ext>
            </a:extLst>
          </p:cNvPr>
          <p:cNvSpPr>
            <a:spLocks noChangeArrowheads="1"/>
          </p:cNvSpPr>
          <p:nvPr/>
        </p:nvSpPr>
        <p:spPr bwMode="auto">
          <a:xfrm>
            <a:off x="1727200" y="4630738"/>
            <a:ext cx="539750" cy="287337"/>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22" name="Freeform 7">
            <a:extLst>
              <a:ext uri="{FF2B5EF4-FFF2-40B4-BE49-F238E27FC236}">
                <a16:creationId xmlns:a16="http://schemas.microsoft.com/office/drawing/2014/main" id="{07C4B4FF-3B56-68D4-D1AF-8A454A6F1E07}"/>
              </a:ext>
            </a:extLst>
          </p:cNvPr>
          <p:cNvSpPr>
            <a:spLocks noChangeArrowheads="1"/>
          </p:cNvSpPr>
          <p:nvPr/>
        </p:nvSpPr>
        <p:spPr bwMode="auto">
          <a:xfrm>
            <a:off x="2592388" y="3779838"/>
            <a:ext cx="1800225" cy="863600"/>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23" name="Text Box 8">
            <a:extLst>
              <a:ext uri="{FF2B5EF4-FFF2-40B4-BE49-F238E27FC236}">
                <a16:creationId xmlns:a16="http://schemas.microsoft.com/office/drawing/2014/main" id="{883A67FF-5872-92BB-D4CA-F33D9BC58681}"/>
              </a:ext>
            </a:extLst>
          </p:cNvPr>
          <p:cNvSpPr txBox="1">
            <a:spLocks noChangeArrowheads="1"/>
          </p:cNvSpPr>
          <p:nvPr/>
        </p:nvSpPr>
        <p:spPr bwMode="auto">
          <a:xfrm>
            <a:off x="2592388" y="3960813"/>
            <a:ext cx="179863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Sind die Mängel</a:t>
            </a:r>
            <a:br>
              <a:rPr lang="de-DE" altLang="de-DE" sz="900" b="1">
                <a:latin typeface="Arial" panose="020B0604020202020204" pitchFamily="34" charset="0"/>
              </a:rPr>
            </a:br>
            <a:r>
              <a:rPr lang="de-DE" altLang="de-DE" sz="900" b="1">
                <a:latin typeface="Arial" panose="020B0604020202020204" pitchFamily="34" charset="0"/>
              </a:rPr>
              <a:t>nachträglich</a:t>
            </a:r>
            <a:br>
              <a:rPr lang="de-DE" altLang="de-DE" sz="900" b="1">
                <a:latin typeface="Arial" panose="020B0604020202020204" pitchFamily="34" charset="0"/>
              </a:rPr>
            </a:br>
            <a:r>
              <a:rPr lang="de-DE" altLang="de-DE" sz="900" b="1">
                <a:latin typeface="Arial" panose="020B0604020202020204" pitchFamily="34" charset="0"/>
              </a:rPr>
              <a:t>zu beseitigen?</a:t>
            </a:r>
          </a:p>
        </p:txBody>
      </p:sp>
      <p:sp>
        <p:nvSpPr>
          <p:cNvPr id="4124" name="Text Box 5">
            <a:extLst>
              <a:ext uri="{FF2B5EF4-FFF2-40B4-BE49-F238E27FC236}">
                <a16:creationId xmlns:a16="http://schemas.microsoft.com/office/drawing/2014/main" id="{4122AB26-04E6-4C49-B9DA-A44A5D86CE21}"/>
              </a:ext>
            </a:extLst>
          </p:cNvPr>
          <p:cNvSpPr txBox="1">
            <a:spLocks noChangeArrowheads="1"/>
          </p:cNvSpPr>
          <p:nvPr/>
        </p:nvSpPr>
        <p:spPr bwMode="auto">
          <a:xfrm>
            <a:off x="2771775" y="3132138"/>
            <a:ext cx="1439863"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Mängel beseitigen</a:t>
            </a:r>
          </a:p>
        </p:txBody>
      </p:sp>
      <p:sp>
        <p:nvSpPr>
          <p:cNvPr id="4125" name="Text Box 53">
            <a:extLst>
              <a:ext uri="{FF2B5EF4-FFF2-40B4-BE49-F238E27FC236}">
                <a16:creationId xmlns:a16="http://schemas.microsoft.com/office/drawing/2014/main" id="{1F330D08-F55F-A40D-0AA1-1C20DCCB9372}"/>
              </a:ext>
            </a:extLst>
          </p:cNvPr>
          <p:cNvSpPr txBox="1">
            <a:spLocks noChangeArrowheads="1"/>
          </p:cNvSpPr>
          <p:nvPr/>
        </p:nvSpPr>
        <p:spPr bwMode="auto">
          <a:xfrm>
            <a:off x="3435350" y="3449638"/>
            <a:ext cx="8128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Ja</a:t>
            </a:r>
          </a:p>
          <a:p>
            <a:pPr algn="ctr">
              <a:lnSpc>
                <a:spcPct val="90000"/>
              </a:lnSpc>
            </a:pPr>
            <a:r>
              <a:rPr lang="de-DE" altLang="de-DE" sz="600">
                <a:latin typeface="Arial" panose="020B0604020202020204" pitchFamily="34" charset="0"/>
              </a:rPr>
              <a:t>Nachbesserung möglich</a:t>
            </a:r>
          </a:p>
        </p:txBody>
      </p:sp>
      <p:sp>
        <p:nvSpPr>
          <p:cNvPr id="4126" name="Text Box 53">
            <a:extLst>
              <a:ext uri="{FF2B5EF4-FFF2-40B4-BE49-F238E27FC236}">
                <a16:creationId xmlns:a16="http://schemas.microsoft.com/office/drawing/2014/main" id="{E7437F25-68D1-36A4-7BD7-61E6B4A8154D}"/>
              </a:ext>
            </a:extLst>
          </p:cNvPr>
          <p:cNvSpPr txBox="1">
            <a:spLocks noChangeArrowheads="1"/>
          </p:cNvSpPr>
          <p:nvPr/>
        </p:nvSpPr>
        <p:spPr bwMode="auto">
          <a:xfrm>
            <a:off x="2051050" y="3887788"/>
            <a:ext cx="70326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Nein</a:t>
            </a:r>
          </a:p>
          <a:p>
            <a:pPr algn="ctr">
              <a:lnSpc>
                <a:spcPct val="90000"/>
              </a:lnSpc>
            </a:pPr>
            <a:r>
              <a:rPr lang="de-DE" altLang="de-DE" sz="600">
                <a:latin typeface="Arial" panose="020B0604020202020204" pitchFamily="34" charset="0"/>
              </a:rPr>
              <a:t>Mängel</a:t>
            </a:r>
            <a:br>
              <a:rPr lang="de-DE" altLang="de-DE" sz="600">
                <a:latin typeface="Arial" panose="020B0604020202020204" pitchFamily="34" charset="0"/>
              </a:rPr>
            </a:br>
            <a:r>
              <a:rPr lang="de-DE" altLang="de-DE" sz="600">
                <a:latin typeface="Arial" panose="020B0604020202020204" pitchFamily="34" charset="0"/>
              </a:rPr>
              <a:t>festgestellt</a:t>
            </a:r>
          </a:p>
        </p:txBody>
      </p:sp>
      <p:sp>
        <p:nvSpPr>
          <p:cNvPr id="4127" name="Text Box 53">
            <a:extLst>
              <a:ext uri="{FF2B5EF4-FFF2-40B4-BE49-F238E27FC236}">
                <a16:creationId xmlns:a16="http://schemas.microsoft.com/office/drawing/2014/main" id="{F06B2DCA-1303-07FF-4F69-D9CE617BA2C6}"/>
              </a:ext>
            </a:extLst>
          </p:cNvPr>
          <p:cNvSpPr txBox="1">
            <a:spLocks noChangeArrowheads="1"/>
          </p:cNvSpPr>
          <p:nvPr/>
        </p:nvSpPr>
        <p:spPr bwMode="auto">
          <a:xfrm>
            <a:off x="684213" y="4745038"/>
            <a:ext cx="7032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Ja</a:t>
            </a:r>
          </a:p>
          <a:p>
            <a:pPr algn="ctr">
              <a:lnSpc>
                <a:spcPct val="90000"/>
              </a:lnSpc>
            </a:pPr>
            <a:r>
              <a:rPr lang="de-DE" altLang="de-DE" sz="600">
                <a:latin typeface="Arial" panose="020B0604020202020204" pitchFamily="34" charset="0"/>
              </a:rPr>
              <a:t>keine Mängel festgestellt</a:t>
            </a:r>
          </a:p>
        </p:txBody>
      </p:sp>
      <p:sp>
        <p:nvSpPr>
          <p:cNvPr id="4128" name="Text Box 53">
            <a:extLst>
              <a:ext uri="{FF2B5EF4-FFF2-40B4-BE49-F238E27FC236}">
                <a16:creationId xmlns:a16="http://schemas.microsoft.com/office/drawing/2014/main" id="{35B135EF-9732-AE86-CB98-11FB2B7C5C98}"/>
              </a:ext>
            </a:extLst>
          </p:cNvPr>
          <p:cNvSpPr txBox="1">
            <a:spLocks noChangeArrowheads="1"/>
          </p:cNvSpPr>
          <p:nvPr/>
        </p:nvSpPr>
        <p:spPr bwMode="auto">
          <a:xfrm>
            <a:off x="3527425" y="4745038"/>
            <a:ext cx="73025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Nein</a:t>
            </a:r>
          </a:p>
          <a:p>
            <a:pPr algn="ctr">
              <a:lnSpc>
                <a:spcPct val="90000"/>
              </a:lnSpc>
            </a:pPr>
            <a:r>
              <a:rPr lang="de-DE" altLang="de-DE" sz="600">
                <a:latin typeface="Arial" panose="020B0604020202020204" pitchFamily="34" charset="0"/>
              </a:rPr>
              <a:t>keine Nachbes-serung möglich</a:t>
            </a:r>
          </a:p>
        </p:txBody>
      </p:sp>
      <p:sp>
        <p:nvSpPr>
          <p:cNvPr id="4129" name="Freeform 7">
            <a:extLst>
              <a:ext uri="{FF2B5EF4-FFF2-40B4-BE49-F238E27FC236}">
                <a16:creationId xmlns:a16="http://schemas.microsoft.com/office/drawing/2014/main" id="{80DAC683-6126-4469-29CD-EEA2D3345A36}"/>
              </a:ext>
            </a:extLst>
          </p:cNvPr>
          <p:cNvSpPr>
            <a:spLocks noChangeArrowheads="1"/>
          </p:cNvSpPr>
          <p:nvPr/>
        </p:nvSpPr>
        <p:spPr bwMode="auto">
          <a:xfrm>
            <a:off x="431800" y="8099425"/>
            <a:ext cx="1800225" cy="865188"/>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30" name="Text Box 8">
            <a:extLst>
              <a:ext uri="{FF2B5EF4-FFF2-40B4-BE49-F238E27FC236}">
                <a16:creationId xmlns:a16="http://schemas.microsoft.com/office/drawing/2014/main" id="{90319040-7A2C-8284-A199-F7B9D788DACF}"/>
              </a:ext>
            </a:extLst>
          </p:cNvPr>
          <p:cNvSpPr txBox="1">
            <a:spLocks noChangeArrowheads="1"/>
          </p:cNvSpPr>
          <p:nvPr/>
        </p:nvSpPr>
        <p:spPr bwMode="auto">
          <a:xfrm>
            <a:off x="431800" y="8337550"/>
            <a:ext cx="1800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Freigabeprüfung ist</a:t>
            </a:r>
            <a:br>
              <a:rPr lang="de-DE" altLang="de-DE" sz="900" b="1">
                <a:latin typeface="Arial" panose="020B0604020202020204" pitchFamily="34" charset="0"/>
              </a:rPr>
            </a:br>
            <a:r>
              <a:rPr lang="de-DE" altLang="de-DE" sz="900" b="1">
                <a:latin typeface="Arial" panose="020B0604020202020204" pitchFamily="34" charset="0"/>
              </a:rPr>
              <a:t>ohne Mängel?</a:t>
            </a:r>
          </a:p>
        </p:txBody>
      </p:sp>
      <p:sp>
        <p:nvSpPr>
          <p:cNvPr id="4131" name="Text Box 8">
            <a:extLst>
              <a:ext uri="{FF2B5EF4-FFF2-40B4-BE49-F238E27FC236}">
                <a16:creationId xmlns:a16="http://schemas.microsoft.com/office/drawing/2014/main" id="{FBE713A9-A2A1-3419-807E-2F24F2EC1601}"/>
              </a:ext>
            </a:extLst>
          </p:cNvPr>
          <p:cNvSpPr txBox="1">
            <a:spLocks noChangeArrowheads="1"/>
          </p:cNvSpPr>
          <p:nvPr/>
        </p:nvSpPr>
        <p:spPr bwMode="auto">
          <a:xfrm>
            <a:off x="2592388" y="8280400"/>
            <a:ext cx="1771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Sind die Mängel</a:t>
            </a:r>
            <a:br>
              <a:rPr lang="de-DE" altLang="de-DE" sz="900" b="1">
                <a:latin typeface="Arial" panose="020B0604020202020204" pitchFamily="34" charset="0"/>
              </a:rPr>
            </a:br>
            <a:r>
              <a:rPr lang="de-DE" altLang="de-DE" sz="900" b="1">
                <a:latin typeface="Arial" panose="020B0604020202020204" pitchFamily="34" charset="0"/>
              </a:rPr>
              <a:t>nachträglich</a:t>
            </a:r>
            <a:br>
              <a:rPr lang="de-DE" altLang="de-DE" sz="900" b="1">
                <a:latin typeface="Arial" panose="020B0604020202020204" pitchFamily="34" charset="0"/>
              </a:rPr>
            </a:br>
            <a:r>
              <a:rPr lang="de-DE" altLang="de-DE" sz="900" b="1">
                <a:latin typeface="Arial" panose="020B0604020202020204" pitchFamily="34" charset="0"/>
              </a:rPr>
              <a:t>zu beseitigen?</a:t>
            </a:r>
          </a:p>
        </p:txBody>
      </p:sp>
      <p:sp>
        <p:nvSpPr>
          <p:cNvPr id="4132" name="Freeform 7">
            <a:extLst>
              <a:ext uri="{FF2B5EF4-FFF2-40B4-BE49-F238E27FC236}">
                <a16:creationId xmlns:a16="http://schemas.microsoft.com/office/drawing/2014/main" id="{1D3DDEED-10FC-FAFD-B67E-5D59F4260FCC}"/>
              </a:ext>
            </a:extLst>
          </p:cNvPr>
          <p:cNvSpPr>
            <a:spLocks noChangeArrowheads="1"/>
          </p:cNvSpPr>
          <p:nvPr/>
        </p:nvSpPr>
        <p:spPr bwMode="auto">
          <a:xfrm>
            <a:off x="2592388" y="8101013"/>
            <a:ext cx="1800225" cy="863600"/>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33" name="Rechteck 72">
            <a:extLst>
              <a:ext uri="{FF2B5EF4-FFF2-40B4-BE49-F238E27FC236}">
                <a16:creationId xmlns:a16="http://schemas.microsoft.com/office/drawing/2014/main" id="{38DCE114-9436-DCA7-8B0D-5B0CFF2F4855}"/>
              </a:ext>
            </a:extLst>
          </p:cNvPr>
          <p:cNvSpPr>
            <a:spLocks noChangeArrowheads="1"/>
          </p:cNvSpPr>
          <p:nvPr/>
        </p:nvSpPr>
        <p:spPr bwMode="auto">
          <a:xfrm>
            <a:off x="2592388" y="9361488"/>
            <a:ext cx="1800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Rezepturarzneimittel vernichten</a:t>
            </a:r>
          </a:p>
        </p:txBody>
      </p:sp>
      <p:sp>
        <p:nvSpPr>
          <p:cNvPr id="4134" name="Freeform 68">
            <a:extLst>
              <a:ext uri="{FF2B5EF4-FFF2-40B4-BE49-F238E27FC236}">
                <a16:creationId xmlns:a16="http://schemas.microsoft.com/office/drawing/2014/main" id="{D9A32A08-1FB4-74C0-85C5-189D050B151C}"/>
              </a:ext>
            </a:extLst>
          </p:cNvPr>
          <p:cNvSpPr>
            <a:spLocks noChangeArrowheads="1"/>
          </p:cNvSpPr>
          <p:nvPr/>
        </p:nvSpPr>
        <p:spPr bwMode="auto">
          <a:xfrm>
            <a:off x="2592388" y="9361488"/>
            <a:ext cx="1798637" cy="358775"/>
          </a:xfrm>
          <a:custGeom>
            <a:avLst/>
            <a:gdLst>
              <a:gd name="T0" fmla="*/ 2147483646 w 2282"/>
              <a:gd name="T1" fmla="*/ 2147483646 h 743"/>
              <a:gd name="T2" fmla="*/ 2147483646 w 2282"/>
              <a:gd name="T3" fmla="*/ 2147483646 h 743"/>
              <a:gd name="T4" fmla="*/ 2147483646 w 2282"/>
              <a:gd name="T5" fmla="*/ 2147483646 h 743"/>
              <a:gd name="T6" fmla="*/ 2147483646 w 2282"/>
              <a:gd name="T7" fmla="*/ 2147483646 h 743"/>
              <a:gd name="T8" fmla="*/ 2147483646 w 2282"/>
              <a:gd name="T9" fmla="*/ 2147483646 h 743"/>
              <a:gd name="T10" fmla="*/ 2147483646 w 2282"/>
              <a:gd name="T11" fmla="*/ 2147483646 h 743"/>
              <a:gd name="T12" fmla="*/ 2147483646 w 2282"/>
              <a:gd name="T13" fmla="*/ 2147483646 h 743"/>
              <a:gd name="T14" fmla="*/ 2147483646 w 2282"/>
              <a:gd name="T15" fmla="*/ 2147483646 h 743"/>
              <a:gd name="T16" fmla="*/ 2147483646 w 2282"/>
              <a:gd name="T17" fmla="*/ 2147483646 h 743"/>
              <a:gd name="T18" fmla="*/ 2147483646 w 2282"/>
              <a:gd name="T19" fmla="*/ 2147483646 h 743"/>
              <a:gd name="T20" fmla="*/ 2147483646 w 2282"/>
              <a:gd name="T21" fmla="*/ 0 h 743"/>
              <a:gd name="T22" fmla="*/ 2147483646 w 2282"/>
              <a:gd name="T23" fmla="*/ 0 h 743"/>
              <a:gd name="T24" fmla="*/ 2147483646 w 2282"/>
              <a:gd name="T25" fmla="*/ 2147483646 h 743"/>
              <a:gd name="T26" fmla="*/ 2147483646 w 2282"/>
              <a:gd name="T27" fmla="*/ 2147483646 h 743"/>
              <a:gd name="T28" fmla="*/ 2147483646 w 2282"/>
              <a:gd name="T29" fmla="*/ 2147483646 h 743"/>
              <a:gd name="T30" fmla="*/ 0 w 2282"/>
              <a:gd name="T31" fmla="*/ 2147483646 h 743"/>
              <a:gd name="T32" fmla="*/ 0 w 2282"/>
              <a:gd name="T33" fmla="*/ 2147483646 h 743"/>
              <a:gd name="T34" fmla="*/ 2147483646 w 2282"/>
              <a:gd name="T35" fmla="*/ 2147483646 h 743"/>
              <a:gd name="T36" fmla="*/ 2147483646 w 2282"/>
              <a:gd name="T37" fmla="*/ 2147483646 h 743"/>
              <a:gd name="T38" fmla="*/ 2147483646 w 2282"/>
              <a:gd name="T39" fmla="*/ 2147483646 h 743"/>
              <a:gd name="T40" fmla="*/ 2147483646 w 2282"/>
              <a:gd name="T41" fmla="*/ 2147483646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82"/>
              <a:gd name="T64" fmla="*/ 0 h 743"/>
              <a:gd name="T65" fmla="*/ 2282 w 2282"/>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82" h="743">
                <a:moveTo>
                  <a:pt x="134" y="742"/>
                </a:moveTo>
                <a:lnTo>
                  <a:pt x="2148" y="742"/>
                </a:lnTo>
                <a:lnTo>
                  <a:pt x="2192" y="714"/>
                </a:lnTo>
                <a:lnTo>
                  <a:pt x="2237" y="655"/>
                </a:lnTo>
                <a:lnTo>
                  <a:pt x="2270" y="542"/>
                </a:lnTo>
                <a:lnTo>
                  <a:pt x="2281" y="429"/>
                </a:lnTo>
                <a:lnTo>
                  <a:pt x="2281" y="313"/>
                </a:lnTo>
                <a:lnTo>
                  <a:pt x="2270" y="172"/>
                </a:lnTo>
                <a:lnTo>
                  <a:pt x="2237" y="85"/>
                </a:lnTo>
                <a:lnTo>
                  <a:pt x="2192" y="28"/>
                </a:lnTo>
                <a:lnTo>
                  <a:pt x="2148" y="0"/>
                </a:lnTo>
                <a:lnTo>
                  <a:pt x="134" y="0"/>
                </a:lnTo>
                <a:lnTo>
                  <a:pt x="89" y="28"/>
                </a:lnTo>
                <a:lnTo>
                  <a:pt x="44" y="85"/>
                </a:lnTo>
                <a:lnTo>
                  <a:pt x="11" y="172"/>
                </a:lnTo>
                <a:lnTo>
                  <a:pt x="0" y="313"/>
                </a:lnTo>
                <a:lnTo>
                  <a:pt x="0" y="429"/>
                </a:lnTo>
                <a:lnTo>
                  <a:pt x="11" y="542"/>
                </a:lnTo>
                <a:lnTo>
                  <a:pt x="44" y="655"/>
                </a:lnTo>
                <a:lnTo>
                  <a:pt x="89" y="714"/>
                </a:lnTo>
                <a:lnTo>
                  <a:pt x="134" y="74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35" name="Text Box 53">
            <a:extLst>
              <a:ext uri="{FF2B5EF4-FFF2-40B4-BE49-F238E27FC236}">
                <a16:creationId xmlns:a16="http://schemas.microsoft.com/office/drawing/2014/main" id="{883E7ECC-5B7F-7305-F3A5-2FC3D99FC0C2}"/>
              </a:ext>
            </a:extLst>
          </p:cNvPr>
          <p:cNvSpPr txBox="1">
            <a:spLocks noChangeArrowheads="1"/>
          </p:cNvSpPr>
          <p:nvPr/>
        </p:nvSpPr>
        <p:spPr bwMode="auto">
          <a:xfrm>
            <a:off x="3455988" y="7812088"/>
            <a:ext cx="74771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Ja</a:t>
            </a:r>
          </a:p>
          <a:p>
            <a:pPr algn="ctr">
              <a:lnSpc>
                <a:spcPct val="90000"/>
              </a:lnSpc>
            </a:pPr>
            <a:r>
              <a:rPr lang="de-DE" altLang="de-DE" sz="600">
                <a:latin typeface="Arial" panose="020B0604020202020204" pitchFamily="34" charset="0"/>
              </a:rPr>
              <a:t>Nachbesserung möglich</a:t>
            </a:r>
          </a:p>
        </p:txBody>
      </p:sp>
      <p:sp>
        <p:nvSpPr>
          <p:cNvPr id="4136" name="Text Box 53">
            <a:extLst>
              <a:ext uri="{FF2B5EF4-FFF2-40B4-BE49-F238E27FC236}">
                <a16:creationId xmlns:a16="http://schemas.microsoft.com/office/drawing/2014/main" id="{0A4D3A8C-0278-2E54-1DC1-3F0B0B67ABF5}"/>
              </a:ext>
            </a:extLst>
          </p:cNvPr>
          <p:cNvSpPr txBox="1">
            <a:spLocks noChangeArrowheads="1"/>
          </p:cNvSpPr>
          <p:nvPr/>
        </p:nvSpPr>
        <p:spPr bwMode="auto">
          <a:xfrm>
            <a:off x="3419475" y="8928100"/>
            <a:ext cx="7937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Nein</a:t>
            </a:r>
          </a:p>
          <a:p>
            <a:pPr algn="ctr">
              <a:lnSpc>
                <a:spcPct val="90000"/>
              </a:lnSpc>
            </a:pPr>
            <a:r>
              <a:rPr lang="de-DE" altLang="de-DE" sz="600">
                <a:latin typeface="Arial" panose="020B0604020202020204" pitchFamily="34" charset="0"/>
              </a:rPr>
              <a:t>keine Nachbes-serung möglich</a:t>
            </a:r>
          </a:p>
        </p:txBody>
      </p:sp>
      <p:sp>
        <p:nvSpPr>
          <p:cNvPr id="4137" name="Text Box 53">
            <a:extLst>
              <a:ext uri="{FF2B5EF4-FFF2-40B4-BE49-F238E27FC236}">
                <a16:creationId xmlns:a16="http://schemas.microsoft.com/office/drawing/2014/main" id="{46683E96-3F1E-388F-6E64-016C3DEEC3B5}"/>
              </a:ext>
            </a:extLst>
          </p:cNvPr>
          <p:cNvSpPr txBox="1">
            <a:spLocks noChangeArrowheads="1"/>
          </p:cNvSpPr>
          <p:nvPr/>
        </p:nvSpPr>
        <p:spPr bwMode="auto">
          <a:xfrm>
            <a:off x="2051050" y="8189913"/>
            <a:ext cx="6937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Nein</a:t>
            </a:r>
          </a:p>
          <a:p>
            <a:pPr algn="ctr">
              <a:lnSpc>
                <a:spcPct val="90000"/>
              </a:lnSpc>
            </a:pPr>
            <a:r>
              <a:rPr lang="de-DE" altLang="de-DE" sz="600">
                <a:latin typeface="Arial" panose="020B0604020202020204" pitchFamily="34" charset="0"/>
              </a:rPr>
              <a:t>Mängel </a:t>
            </a:r>
          </a:p>
          <a:p>
            <a:pPr algn="ctr">
              <a:lnSpc>
                <a:spcPct val="90000"/>
              </a:lnSpc>
            </a:pPr>
            <a:r>
              <a:rPr lang="de-DE" altLang="de-DE" sz="600">
                <a:latin typeface="Arial" panose="020B0604020202020204" pitchFamily="34" charset="0"/>
              </a:rPr>
              <a:t>festgestellt</a:t>
            </a:r>
          </a:p>
        </p:txBody>
      </p:sp>
      <p:cxnSp>
        <p:nvCxnSpPr>
          <p:cNvPr id="4138" name="Gerade Verbindung mit Pfeil 101">
            <a:extLst>
              <a:ext uri="{FF2B5EF4-FFF2-40B4-BE49-F238E27FC236}">
                <a16:creationId xmlns:a16="http://schemas.microsoft.com/office/drawing/2014/main" id="{70B4E849-02E8-95A1-9E90-2BA915B85ADA}"/>
              </a:ext>
            </a:extLst>
          </p:cNvPr>
          <p:cNvCxnSpPr>
            <a:cxnSpLocks noChangeShapeType="1"/>
            <a:stCxn id="4099" idx="2"/>
            <a:endCxn id="4100" idx="0"/>
          </p:cNvCxnSpPr>
          <p:nvPr/>
        </p:nvCxnSpPr>
        <p:spPr bwMode="auto">
          <a:xfrm>
            <a:off x="1331913" y="7092950"/>
            <a:ext cx="0" cy="4318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139" name="Freeform 24">
            <a:extLst>
              <a:ext uri="{FF2B5EF4-FFF2-40B4-BE49-F238E27FC236}">
                <a16:creationId xmlns:a16="http://schemas.microsoft.com/office/drawing/2014/main" id="{2F817015-01D6-ABF1-B051-7D0AB9DD5AE0}"/>
              </a:ext>
            </a:extLst>
          </p:cNvPr>
          <p:cNvSpPr>
            <a:spLocks noChangeArrowheads="1"/>
          </p:cNvSpPr>
          <p:nvPr/>
        </p:nvSpPr>
        <p:spPr bwMode="auto">
          <a:xfrm>
            <a:off x="4500563" y="9720263"/>
            <a:ext cx="539750" cy="144462"/>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40" name="Textfeld 103">
            <a:extLst>
              <a:ext uri="{FF2B5EF4-FFF2-40B4-BE49-F238E27FC236}">
                <a16:creationId xmlns:a16="http://schemas.microsoft.com/office/drawing/2014/main" id="{0EE211A7-F781-5BAB-3393-A738A0BAECEB}"/>
              </a:ext>
            </a:extLst>
          </p:cNvPr>
          <p:cNvSpPr txBox="1">
            <a:spLocks noChangeArrowheads="1"/>
          </p:cNvSpPr>
          <p:nvPr/>
        </p:nvSpPr>
        <p:spPr bwMode="auto">
          <a:xfrm>
            <a:off x="4500563" y="9701213"/>
            <a:ext cx="29575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7313" indent="-8731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Arial" panose="020B0604020202020204" pitchFamily="34" charset="0"/>
              <a:buChar char="•"/>
            </a:pPr>
            <a:r>
              <a:rPr lang="de-DE" altLang="de-DE" sz="700">
                <a:latin typeface="Arial" panose="020B0604020202020204" pitchFamily="34" charset="0"/>
                <a:cs typeface="Arial" panose="020B0604020202020204" pitchFamily="34" charset="0"/>
              </a:rPr>
              <a:t>Dokumentation der Freigabe</a:t>
            </a:r>
          </a:p>
        </p:txBody>
      </p:sp>
      <p:cxnSp>
        <p:nvCxnSpPr>
          <p:cNvPr id="4141" name="Gerade Verbindung mit Pfeil 121">
            <a:extLst>
              <a:ext uri="{FF2B5EF4-FFF2-40B4-BE49-F238E27FC236}">
                <a16:creationId xmlns:a16="http://schemas.microsoft.com/office/drawing/2014/main" id="{156BA1CC-980E-317B-9FCA-0E16F18A13A0}"/>
              </a:ext>
            </a:extLst>
          </p:cNvPr>
          <p:cNvCxnSpPr>
            <a:cxnSpLocks noChangeShapeType="1"/>
            <a:stCxn id="4098" idx="2"/>
            <a:endCxn id="4099" idx="0"/>
          </p:cNvCxnSpPr>
          <p:nvPr/>
        </p:nvCxnSpPr>
        <p:spPr bwMode="auto">
          <a:xfrm>
            <a:off x="1331913" y="5619750"/>
            <a:ext cx="0" cy="9652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142" name="Freeform 24">
            <a:extLst>
              <a:ext uri="{FF2B5EF4-FFF2-40B4-BE49-F238E27FC236}">
                <a16:creationId xmlns:a16="http://schemas.microsoft.com/office/drawing/2014/main" id="{2F367B1A-8F30-084A-58C2-89E78F3278A3}"/>
              </a:ext>
            </a:extLst>
          </p:cNvPr>
          <p:cNvSpPr>
            <a:spLocks noChangeArrowheads="1"/>
          </p:cNvSpPr>
          <p:nvPr/>
        </p:nvSpPr>
        <p:spPr bwMode="auto">
          <a:xfrm>
            <a:off x="4500563" y="4392613"/>
            <a:ext cx="539750" cy="2852737"/>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43" name="Flussdiagramm: Verbindungsstelle 176">
            <a:extLst>
              <a:ext uri="{FF2B5EF4-FFF2-40B4-BE49-F238E27FC236}">
                <a16:creationId xmlns:a16="http://schemas.microsoft.com/office/drawing/2014/main" id="{30BAEC34-CCA0-7713-A386-AD026E739366}"/>
              </a:ext>
            </a:extLst>
          </p:cNvPr>
          <p:cNvSpPr>
            <a:spLocks noChangeArrowheads="1"/>
          </p:cNvSpPr>
          <p:nvPr/>
        </p:nvSpPr>
        <p:spPr bwMode="auto">
          <a:xfrm>
            <a:off x="1150938" y="360363"/>
            <a:ext cx="360362" cy="360362"/>
          </a:xfrm>
          <a:prstGeom prst="flowChartConnector">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4144" name="Text Box 54">
            <a:extLst>
              <a:ext uri="{FF2B5EF4-FFF2-40B4-BE49-F238E27FC236}">
                <a16:creationId xmlns:a16="http://schemas.microsoft.com/office/drawing/2014/main" id="{021173BB-5CAB-646E-4FEF-C3B93F59C0E0}"/>
              </a:ext>
            </a:extLst>
          </p:cNvPr>
          <p:cNvSpPr txBox="1">
            <a:spLocks noChangeArrowheads="1"/>
          </p:cNvSpPr>
          <p:nvPr/>
        </p:nvSpPr>
        <p:spPr bwMode="auto">
          <a:xfrm>
            <a:off x="1181100" y="431800"/>
            <a:ext cx="3079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1000" b="1">
                <a:latin typeface="Arial" panose="020B0604020202020204" pitchFamily="34" charset="0"/>
              </a:rPr>
              <a:t>A</a:t>
            </a:r>
          </a:p>
        </p:txBody>
      </p:sp>
      <p:sp>
        <p:nvSpPr>
          <p:cNvPr id="4145" name="Text Box 11">
            <a:extLst>
              <a:ext uri="{FF2B5EF4-FFF2-40B4-BE49-F238E27FC236}">
                <a16:creationId xmlns:a16="http://schemas.microsoft.com/office/drawing/2014/main" id="{FCB5DB47-12F4-0261-B7E0-2B1275DDEE41}"/>
              </a:ext>
            </a:extLst>
          </p:cNvPr>
          <p:cNvSpPr txBox="1">
            <a:spLocks noChangeArrowheads="1"/>
          </p:cNvSpPr>
          <p:nvPr/>
        </p:nvSpPr>
        <p:spPr bwMode="auto">
          <a:xfrm>
            <a:off x="431800" y="971550"/>
            <a:ext cx="1800225" cy="50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3 Herstellung des Rezepturarzneimittels und Herstellungsdokumentation</a:t>
            </a:r>
          </a:p>
        </p:txBody>
      </p:sp>
      <p:cxnSp>
        <p:nvCxnSpPr>
          <p:cNvPr id="4146" name="Gerade Verbindung mit Pfeil 2">
            <a:extLst>
              <a:ext uri="{FF2B5EF4-FFF2-40B4-BE49-F238E27FC236}">
                <a16:creationId xmlns:a16="http://schemas.microsoft.com/office/drawing/2014/main" id="{675A0843-6F22-D0B6-8EDB-90B5412EB982}"/>
              </a:ext>
            </a:extLst>
          </p:cNvPr>
          <p:cNvCxnSpPr>
            <a:cxnSpLocks noChangeShapeType="1"/>
            <a:stCxn id="4143" idx="4"/>
            <a:endCxn id="4145" idx="0"/>
          </p:cNvCxnSpPr>
          <p:nvPr/>
        </p:nvCxnSpPr>
        <p:spPr bwMode="auto">
          <a:xfrm>
            <a:off x="1331913" y="720725"/>
            <a:ext cx="0" cy="25082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147" name="Freeform 24">
            <a:extLst>
              <a:ext uri="{FF2B5EF4-FFF2-40B4-BE49-F238E27FC236}">
                <a16:creationId xmlns:a16="http://schemas.microsoft.com/office/drawing/2014/main" id="{5C082BAF-6D16-9853-375A-125480312D99}"/>
              </a:ext>
            </a:extLst>
          </p:cNvPr>
          <p:cNvSpPr>
            <a:spLocks noChangeArrowheads="1"/>
          </p:cNvSpPr>
          <p:nvPr/>
        </p:nvSpPr>
        <p:spPr bwMode="auto">
          <a:xfrm>
            <a:off x="4500563" y="2811463"/>
            <a:ext cx="539750" cy="1473200"/>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81" name="Text Box 31">
            <a:extLst>
              <a:ext uri="{FF2B5EF4-FFF2-40B4-BE49-F238E27FC236}">
                <a16:creationId xmlns:a16="http://schemas.microsoft.com/office/drawing/2014/main" id="{03696D36-3A65-9AD1-3AD2-2140CAC94BCA}"/>
              </a:ext>
            </a:extLst>
          </p:cNvPr>
          <p:cNvSpPr txBox="1">
            <a:spLocks noChangeArrowheads="1"/>
          </p:cNvSpPr>
          <p:nvPr/>
        </p:nvSpPr>
        <p:spPr bwMode="auto">
          <a:xfrm>
            <a:off x="4500563" y="2808288"/>
            <a:ext cx="2916237" cy="1449387"/>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defRPr/>
            </a:pPr>
            <a:r>
              <a:rPr lang="de-DE" altLang="de-DE" sz="700" b="1" dirty="0">
                <a:latin typeface="Arial" pitchFamily="34" charset="0"/>
              </a:rPr>
              <a:t>3.2 Inprozesskontrollen</a:t>
            </a:r>
          </a:p>
          <a:p>
            <a:pPr>
              <a:lnSpc>
                <a:spcPct val="90000"/>
              </a:lnSpc>
              <a:defRPr/>
            </a:pPr>
            <a:r>
              <a:rPr lang="de-DE" altLang="de-DE" sz="700" u="sng" dirty="0">
                <a:latin typeface="Arial" pitchFamily="34" charset="0"/>
              </a:rPr>
              <a:t>Beispiele für Inprozesskontrollen</a:t>
            </a:r>
          </a:p>
          <a:p>
            <a:pPr marL="87313" indent="-87313">
              <a:lnSpc>
                <a:spcPct val="90000"/>
              </a:lnSpc>
              <a:buFont typeface="Arial" panose="020B0604020202020204" pitchFamily="34" charset="0"/>
              <a:buChar char="•"/>
              <a:defRPr/>
            </a:pPr>
            <a:r>
              <a:rPr lang="de-DE" altLang="de-DE" sz="700" dirty="0">
                <a:latin typeface="Arial" pitchFamily="34" charset="0"/>
              </a:rPr>
              <a:t>Berührungslose Temperaturbestimmung mit Infrarot-Laser-Thermometer</a:t>
            </a:r>
          </a:p>
          <a:p>
            <a:pPr marL="87313" indent="-87313">
              <a:lnSpc>
                <a:spcPct val="90000"/>
              </a:lnSpc>
              <a:buFont typeface="Arial" panose="020B0604020202020204" pitchFamily="34" charset="0"/>
              <a:buChar char="•"/>
              <a:defRPr/>
            </a:pPr>
            <a:r>
              <a:rPr lang="de-DE" altLang="de-DE" sz="700" dirty="0">
                <a:latin typeface="Arial" pitchFamily="34" charset="0"/>
              </a:rPr>
              <a:t>Visuelle Prüfung auf gleichmäßige Beschaffenheit und physikalische Stabilität</a:t>
            </a:r>
          </a:p>
          <a:p>
            <a:pPr marL="87313" indent="-87313">
              <a:lnSpc>
                <a:spcPct val="90000"/>
              </a:lnSpc>
              <a:buFont typeface="Arial" panose="020B0604020202020204" pitchFamily="34" charset="0"/>
              <a:buChar char="•"/>
              <a:defRPr/>
            </a:pPr>
            <a:r>
              <a:rPr lang="de-DE" altLang="de-DE" sz="700" dirty="0">
                <a:latin typeface="Arial" pitchFamily="34" charset="0"/>
              </a:rPr>
              <a:t>Pulveragglomerate (Mikroskop, bei halbfesten Zubereitungen ggf. Ausstrich einer Probe)</a:t>
            </a:r>
          </a:p>
          <a:p>
            <a:pPr marL="87313" indent="-87313">
              <a:lnSpc>
                <a:spcPct val="90000"/>
              </a:lnSpc>
              <a:buFont typeface="Arial" panose="020B0604020202020204" pitchFamily="34" charset="0"/>
              <a:buChar char="•"/>
              <a:defRPr/>
            </a:pPr>
            <a:r>
              <a:rPr lang="de-DE" altLang="de-DE" sz="700" dirty="0">
                <a:latin typeface="Arial" pitchFamily="34" charset="0"/>
              </a:rPr>
              <a:t>Farbe, Geruch</a:t>
            </a:r>
          </a:p>
          <a:p>
            <a:pPr marL="87313" indent="-87313">
              <a:lnSpc>
                <a:spcPct val="90000"/>
              </a:lnSpc>
              <a:buFont typeface="Arial" panose="020B0604020202020204" pitchFamily="34" charset="0"/>
              <a:buChar char="•"/>
              <a:defRPr/>
            </a:pPr>
            <a:r>
              <a:rPr lang="de-DE" altLang="de-DE" sz="700" dirty="0">
                <a:latin typeface="Arial" pitchFamily="34" charset="0"/>
              </a:rPr>
              <a:t>pH-Wert</a:t>
            </a:r>
          </a:p>
          <a:p>
            <a:pPr marL="87313" indent="-87313">
              <a:lnSpc>
                <a:spcPct val="90000"/>
              </a:lnSpc>
              <a:buFont typeface="Arial" panose="020B0604020202020204" pitchFamily="34" charset="0"/>
              <a:buChar char="•"/>
              <a:defRPr/>
            </a:pPr>
            <a:r>
              <a:rPr lang="de-DE" altLang="de-DE" sz="700" dirty="0">
                <a:latin typeface="Arial" pitchFamily="34" charset="0"/>
              </a:rPr>
              <a:t>Dichte, Schüttdichte</a:t>
            </a:r>
          </a:p>
          <a:p>
            <a:pPr marL="87313" indent="-87313">
              <a:lnSpc>
                <a:spcPct val="90000"/>
              </a:lnSpc>
              <a:buFont typeface="Arial" panose="020B0604020202020204" pitchFamily="34" charset="0"/>
              <a:buChar char="•"/>
              <a:defRPr/>
            </a:pPr>
            <a:r>
              <a:rPr lang="de-DE" altLang="de-DE" sz="700" dirty="0">
                <a:latin typeface="Arial" pitchFamily="34" charset="0"/>
              </a:rPr>
              <a:t>Filterintegritätsprüfung durch Blasendrucktest bei der Sterilfiltration</a:t>
            </a:r>
          </a:p>
          <a:p>
            <a:pPr>
              <a:lnSpc>
                <a:spcPct val="90000"/>
              </a:lnSpc>
              <a:defRPr/>
            </a:pPr>
            <a:r>
              <a:rPr lang="de-DE" altLang="de-DE" sz="700" dirty="0">
                <a:latin typeface="Arial" pitchFamily="34" charset="0"/>
              </a:rPr>
              <a:t>(Inprozesskontrolle auch bei Zubereitungen, die mit elektrischen Rührsystemen hergestellt werden)</a:t>
            </a:r>
          </a:p>
        </p:txBody>
      </p:sp>
      <p:cxnSp>
        <p:nvCxnSpPr>
          <p:cNvPr id="4149" name="Gerade Verbindung mit Pfeil 9">
            <a:extLst>
              <a:ext uri="{FF2B5EF4-FFF2-40B4-BE49-F238E27FC236}">
                <a16:creationId xmlns:a16="http://schemas.microsoft.com/office/drawing/2014/main" id="{23C8DF71-02BF-DFD9-E2A5-81413F28FAB3}"/>
              </a:ext>
            </a:extLst>
          </p:cNvPr>
          <p:cNvCxnSpPr>
            <a:cxnSpLocks noChangeShapeType="1"/>
            <a:stCxn id="4145" idx="2"/>
            <a:endCxn id="4117" idx="0"/>
          </p:cNvCxnSpPr>
          <p:nvPr/>
        </p:nvCxnSpPr>
        <p:spPr bwMode="auto">
          <a:xfrm>
            <a:off x="1331913" y="1479550"/>
            <a:ext cx="0" cy="158115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50" name="Gerade Verbindung mit Pfeil 12">
            <a:extLst>
              <a:ext uri="{FF2B5EF4-FFF2-40B4-BE49-F238E27FC236}">
                <a16:creationId xmlns:a16="http://schemas.microsoft.com/office/drawing/2014/main" id="{89F55B2D-9747-429B-DD84-F15870D76E93}"/>
              </a:ext>
            </a:extLst>
          </p:cNvPr>
          <p:cNvCxnSpPr>
            <a:cxnSpLocks noChangeShapeType="1"/>
          </p:cNvCxnSpPr>
          <p:nvPr/>
        </p:nvCxnSpPr>
        <p:spPr bwMode="auto">
          <a:xfrm>
            <a:off x="1331913" y="3419475"/>
            <a:ext cx="3175" cy="35083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51" name="Gerade Verbindung mit Pfeil 19">
            <a:extLst>
              <a:ext uri="{FF2B5EF4-FFF2-40B4-BE49-F238E27FC236}">
                <a16:creationId xmlns:a16="http://schemas.microsoft.com/office/drawing/2014/main" id="{758A5A8A-2DBF-94B9-1195-A3552D74E0DD}"/>
              </a:ext>
            </a:extLst>
          </p:cNvPr>
          <p:cNvCxnSpPr>
            <a:cxnSpLocks noChangeShapeType="1"/>
          </p:cNvCxnSpPr>
          <p:nvPr/>
        </p:nvCxnSpPr>
        <p:spPr bwMode="auto">
          <a:xfrm flipV="1">
            <a:off x="1331913" y="4643438"/>
            <a:ext cx="0" cy="468312"/>
          </a:xfrm>
          <a:prstGeom prst="straightConnector1">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4152" name="Gerade Verbindung 26">
            <a:extLst>
              <a:ext uri="{FF2B5EF4-FFF2-40B4-BE49-F238E27FC236}">
                <a16:creationId xmlns:a16="http://schemas.microsoft.com/office/drawing/2014/main" id="{EDA4465F-C78E-9DDB-01FB-3B2FBFBEDF1B}"/>
              </a:ext>
            </a:extLst>
          </p:cNvPr>
          <p:cNvCxnSpPr>
            <a:cxnSpLocks noChangeShapeType="1"/>
            <a:stCxn id="4145" idx="3"/>
            <a:endCxn id="3079" idx="1"/>
          </p:cNvCxnSpPr>
          <p:nvPr/>
        </p:nvCxnSpPr>
        <p:spPr bwMode="auto">
          <a:xfrm flipV="1">
            <a:off x="2232025" y="431800"/>
            <a:ext cx="2268538" cy="7937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53" name="Gerade Verbindung 28">
            <a:extLst>
              <a:ext uri="{FF2B5EF4-FFF2-40B4-BE49-F238E27FC236}">
                <a16:creationId xmlns:a16="http://schemas.microsoft.com/office/drawing/2014/main" id="{7959BED0-6D40-42F2-D032-1270E0BDFDBB}"/>
              </a:ext>
            </a:extLst>
          </p:cNvPr>
          <p:cNvCxnSpPr>
            <a:cxnSpLocks noChangeShapeType="1"/>
            <a:stCxn id="4145" idx="3"/>
            <a:endCxn id="3097" idx="1"/>
          </p:cNvCxnSpPr>
          <p:nvPr/>
        </p:nvCxnSpPr>
        <p:spPr bwMode="auto">
          <a:xfrm>
            <a:off x="2232025" y="1225550"/>
            <a:ext cx="2268538" cy="5381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54" name="Gewinkelte Verbindung 30">
            <a:extLst>
              <a:ext uri="{FF2B5EF4-FFF2-40B4-BE49-F238E27FC236}">
                <a16:creationId xmlns:a16="http://schemas.microsoft.com/office/drawing/2014/main" id="{A6D99737-B430-4672-06DD-4717DBEE6248}"/>
              </a:ext>
            </a:extLst>
          </p:cNvPr>
          <p:cNvCxnSpPr>
            <a:cxnSpLocks noChangeShapeType="1"/>
          </p:cNvCxnSpPr>
          <p:nvPr/>
        </p:nvCxnSpPr>
        <p:spPr bwMode="auto">
          <a:xfrm flipV="1">
            <a:off x="1800225" y="2873375"/>
            <a:ext cx="2700338" cy="179388"/>
          </a:xfrm>
          <a:prstGeom prst="bentConnector3">
            <a:avLst>
              <a:gd name="adj1" fmla="val -199"/>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55" name="Gerade Verbindung 112">
            <a:extLst>
              <a:ext uri="{FF2B5EF4-FFF2-40B4-BE49-F238E27FC236}">
                <a16:creationId xmlns:a16="http://schemas.microsoft.com/office/drawing/2014/main" id="{5CD77086-BD8A-1D2D-4BA0-032E4E7414CE}"/>
              </a:ext>
            </a:extLst>
          </p:cNvPr>
          <p:cNvCxnSpPr>
            <a:cxnSpLocks noChangeShapeType="1"/>
            <a:stCxn id="4106" idx="3"/>
          </p:cNvCxnSpPr>
          <p:nvPr/>
        </p:nvCxnSpPr>
        <p:spPr bwMode="auto">
          <a:xfrm flipV="1">
            <a:off x="2232025" y="4205288"/>
            <a:ext cx="360363" cy="793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56" name="Gerade Verbindung mit Pfeil 3151">
            <a:extLst>
              <a:ext uri="{FF2B5EF4-FFF2-40B4-BE49-F238E27FC236}">
                <a16:creationId xmlns:a16="http://schemas.microsoft.com/office/drawing/2014/main" id="{D63CF7C0-3EB4-D5B6-EDA0-C45F57F6184E}"/>
              </a:ext>
            </a:extLst>
          </p:cNvPr>
          <p:cNvCxnSpPr>
            <a:cxnSpLocks noChangeShapeType="1"/>
          </p:cNvCxnSpPr>
          <p:nvPr/>
        </p:nvCxnSpPr>
        <p:spPr bwMode="auto">
          <a:xfrm>
            <a:off x="3489325" y="4643438"/>
            <a:ext cx="3175" cy="61277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57" name="Gerade Verbindung mit Pfeil 3155">
            <a:extLst>
              <a:ext uri="{FF2B5EF4-FFF2-40B4-BE49-F238E27FC236}">
                <a16:creationId xmlns:a16="http://schemas.microsoft.com/office/drawing/2014/main" id="{3056E83C-9523-FB55-696F-974A49B4B56B}"/>
              </a:ext>
            </a:extLst>
          </p:cNvPr>
          <p:cNvCxnSpPr>
            <a:cxnSpLocks noChangeShapeType="1"/>
            <a:endCxn id="4124" idx="2"/>
          </p:cNvCxnSpPr>
          <p:nvPr/>
        </p:nvCxnSpPr>
        <p:spPr bwMode="auto">
          <a:xfrm flipV="1">
            <a:off x="3489325" y="3348038"/>
            <a:ext cx="3175" cy="44291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58" name="Gerade Verbindung mit Pfeil 3159">
            <a:extLst>
              <a:ext uri="{FF2B5EF4-FFF2-40B4-BE49-F238E27FC236}">
                <a16:creationId xmlns:a16="http://schemas.microsoft.com/office/drawing/2014/main" id="{78234675-C937-BE2A-A7E7-7B6C1205E321}"/>
              </a:ext>
            </a:extLst>
          </p:cNvPr>
          <p:cNvCxnSpPr>
            <a:cxnSpLocks noChangeShapeType="1"/>
            <a:stCxn id="4124" idx="1"/>
            <a:endCxn id="4117" idx="3"/>
          </p:cNvCxnSpPr>
          <p:nvPr/>
        </p:nvCxnSpPr>
        <p:spPr bwMode="auto">
          <a:xfrm flipH="1" flipV="1">
            <a:off x="2232025" y="3240088"/>
            <a:ext cx="539750" cy="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59" name="Gerade Verbindung 3161">
            <a:extLst>
              <a:ext uri="{FF2B5EF4-FFF2-40B4-BE49-F238E27FC236}">
                <a16:creationId xmlns:a16="http://schemas.microsoft.com/office/drawing/2014/main" id="{213A0E13-B27A-E90B-B0F2-83901DC2CFA1}"/>
              </a:ext>
            </a:extLst>
          </p:cNvPr>
          <p:cNvCxnSpPr>
            <a:cxnSpLocks noChangeShapeType="1"/>
            <a:endCxn id="4120" idx="1"/>
          </p:cNvCxnSpPr>
          <p:nvPr/>
        </p:nvCxnSpPr>
        <p:spPr bwMode="auto">
          <a:xfrm>
            <a:off x="1655763" y="4486275"/>
            <a:ext cx="71437" cy="2508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60" name="Gerade Verbindung 3164">
            <a:extLst>
              <a:ext uri="{FF2B5EF4-FFF2-40B4-BE49-F238E27FC236}">
                <a16:creationId xmlns:a16="http://schemas.microsoft.com/office/drawing/2014/main" id="{C09C5F58-FDC4-270B-D1F3-6B6E771A7908}"/>
              </a:ext>
            </a:extLst>
          </p:cNvPr>
          <p:cNvCxnSpPr>
            <a:cxnSpLocks noChangeShapeType="1"/>
          </p:cNvCxnSpPr>
          <p:nvPr/>
        </p:nvCxnSpPr>
        <p:spPr bwMode="auto">
          <a:xfrm>
            <a:off x="1908175" y="5619750"/>
            <a:ext cx="0" cy="1762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61" name="Text Box 53">
            <a:extLst>
              <a:ext uri="{FF2B5EF4-FFF2-40B4-BE49-F238E27FC236}">
                <a16:creationId xmlns:a16="http://schemas.microsoft.com/office/drawing/2014/main" id="{7FBE00CD-1BEA-BF38-4502-D115A7917525}"/>
              </a:ext>
            </a:extLst>
          </p:cNvPr>
          <p:cNvSpPr txBox="1">
            <a:spLocks noChangeArrowheads="1"/>
          </p:cNvSpPr>
          <p:nvPr/>
        </p:nvSpPr>
        <p:spPr bwMode="auto">
          <a:xfrm>
            <a:off x="663575" y="9001125"/>
            <a:ext cx="7032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Ja</a:t>
            </a:r>
          </a:p>
          <a:p>
            <a:pPr algn="ctr">
              <a:lnSpc>
                <a:spcPct val="90000"/>
              </a:lnSpc>
            </a:pPr>
            <a:r>
              <a:rPr lang="de-DE" altLang="de-DE" sz="600">
                <a:latin typeface="Arial" panose="020B0604020202020204" pitchFamily="34" charset="0"/>
              </a:rPr>
              <a:t>keine Mängel festgestellt</a:t>
            </a:r>
          </a:p>
        </p:txBody>
      </p:sp>
      <p:cxnSp>
        <p:nvCxnSpPr>
          <p:cNvPr id="4162" name="Gerade Verbindung mit Pfeil 69">
            <a:extLst>
              <a:ext uri="{FF2B5EF4-FFF2-40B4-BE49-F238E27FC236}">
                <a16:creationId xmlns:a16="http://schemas.microsoft.com/office/drawing/2014/main" id="{D9FFABDA-0C71-0581-910E-34795F5B733C}"/>
              </a:ext>
            </a:extLst>
          </p:cNvPr>
          <p:cNvCxnSpPr>
            <a:cxnSpLocks noChangeShapeType="1"/>
          </p:cNvCxnSpPr>
          <p:nvPr/>
        </p:nvCxnSpPr>
        <p:spPr bwMode="auto">
          <a:xfrm>
            <a:off x="1331913" y="8964613"/>
            <a:ext cx="0" cy="39687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63" name="Gerade Verbindung mit Pfeil 71">
            <a:extLst>
              <a:ext uri="{FF2B5EF4-FFF2-40B4-BE49-F238E27FC236}">
                <a16:creationId xmlns:a16="http://schemas.microsoft.com/office/drawing/2014/main" id="{79B6208E-F111-F36E-A9C1-32C553D8638C}"/>
              </a:ext>
            </a:extLst>
          </p:cNvPr>
          <p:cNvCxnSpPr>
            <a:cxnSpLocks noChangeShapeType="1"/>
            <a:stCxn id="4100" idx="2"/>
          </p:cNvCxnSpPr>
          <p:nvPr/>
        </p:nvCxnSpPr>
        <p:spPr bwMode="auto">
          <a:xfrm>
            <a:off x="1331913" y="7754938"/>
            <a:ext cx="0" cy="34607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64" name="Gerade Verbindung mit Pfeil 146">
            <a:extLst>
              <a:ext uri="{FF2B5EF4-FFF2-40B4-BE49-F238E27FC236}">
                <a16:creationId xmlns:a16="http://schemas.microsoft.com/office/drawing/2014/main" id="{3B45DF89-B423-B103-A1A2-8B502952628E}"/>
              </a:ext>
            </a:extLst>
          </p:cNvPr>
          <p:cNvCxnSpPr>
            <a:cxnSpLocks noChangeShapeType="1"/>
          </p:cNvCxnSpPr>
          <p:nvPr/>
        </p:nvCxnSpPr>
        <p:spPr bwMode="auto">
          <a:xfrm flipH="1">
            <a:off x="3489325" y="7740650"/>
            <a:ext cx="1588" cy="358775"/>
          </a:xfrm>
          <a:prstGeom prst="straightConnector1">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4165" name="Gerade Verbindung mit Pfeil 76">
            <a:extLst>
              <a:ext uri="{FF2B5EF4-FFF2-40B4-BE49-F238E27FC236}">
                <a16:creationId xmlns:a16="http://schemas.microsoft.com/office/drawing/2014/main" id="{95233CE7-2DF5-FAE8-F04E-D0A9335FE9ED}"/>
              </a:ext>
            </a:extLst>
          </p:cNvPr>
          <p:cNvCxnSpPr>
            <a:cxnSpLocks noChangeShapeType="1"/>
            <a:stCxn id="4110" idx="1"/>
            <a:endCxn id="4100" idx="3"/>
          </p:cNvCxnSpPr>
          <p:nvPr/>
        </p:nvCxnSpPr>
        <p:spPr bwMode="auto">
          <a:xfrm flipH="1">
            <a:off x="2232025" y="7632700"/>
            <a:ext cx="539750" cy="793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66" name="Gerade Verbindung 151">
            <a:extLst>
              <a:ext uri="{FF2B5EF4-FFF2-40B4-BE49-F238E27FC236}">
                <a16:creationId xmlns:a16="http://schemas.microsoft.com/office/drawing/2014/main" id="{DE785221-3175-2059-9B7E-9082F8573F5E}"/>
              </a:ext>
            </a:extLst>
          </p:cNvPr>
          <p:cNvCxnSpPr>
            <a:cxnSpLocks noChangeShapeType="1"/>
            <a:stCxn id="4130" idx="3"/>
            <a:endCxn id="4131" idx="1"/>
          </p:cNvCxnSpPr>
          <p:nvPr/>
        </p:nvCxnSpPr>
        <p:spPr bwMode="auto">
          <a:xfrm>
            <a:off x="2232025" y="8523288"/>
            <a:ext cx="360363" cy="11112"/>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67" name="Gerade Verbindung mit Pfeil 84">
            <a:extLst>
              <a:ext uri="{FF2B5EF4-FFF2-40B4-BE49-F238E27FC236}">
                <a16:creationId xmlns:a16="http://schemas.microsoft.com/office/drawing/2014/main" id="{02F35053-C70D-5C73-EDCF-4139A2298AA8}"/>
              </a:ext>
            </a:extLst>
          </p:cNvPr>
          <p:cNvCxnSpPr>
            <a:cxnSpLocks noChangeShapeType="1"/>
            <a:endCxn id="4133" idx="0"/>
          </p:cNvCxnSpPr>
          <p:nvPr/>
        </p:nvCxnSpPr>
        <p:spPr bwMode="auto">
          <a:xfrm>
            <a:off x="3489325" y="8964613"/>
            <a:ext cx="3175" cy="39687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68" name="Gewinkelte Verbindung 87">
            <a:extLst>
              <a:ext uri="{FF2B5EF4-FFF2-40B4-BE49-F238E27FC236}">
                <a16:creationId xmlns:a16="http://schemas.microsoft.com/office/drawing/2014/main" id="{B559F005-BB8C-7591-FA66-F6E80E673722}"/>
              </a:ext>
            </a:extLst>
          </p:cNvPr>
          <p:cNvCxnSpPr>
            <a:cxnSpLocks noChangeShapeType="1"/>
            <a:stCxn id="4114" idx="3"/>
            <a:endCxn id="4140" idx="1"/>
          </p:cNvCxnSpPr>
          <p:nvPr/>
        </p:nvCxnSpPr>
        <p:spPr bwMode="auto">
          <a:xfrm>
            <a:off x="2232025" y="9539288"/>
            <a:ext cx="2268538" cy="261937"/>
          </a:xfrm>
          <a:prstGeom prst="bentConnector3">
            <a:avLst>
              <a:gd name="adj1" fmla="val 7421"/>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69" name="Gewinkelte Verbindung 90">
            <a:extLst>
              <a:ext uri="{FF2B5EF4-FFF2-40B4-BE49-F238E27FC236}">
                <a16:creationId xmlns:a16="http://schemas.microsoft.com/office/drawing/2014/main" id="{0E69FD95-DA19-F198-B891-B22CD580016A}"/>
              </a:ext>
            </a:extLst>
          </p:cNvPr>
          <p:cNvCxnSpPr>
            <a:cxnSpLocks noChangeShapeType="1"/>
          </p:cNvCxnSpPr>
          <p:nvPr/>
        </p:nvCxnSpPr>
        <p:spPr bwMode="auto">
          <a:xfrm flipV="1">
            <a:off x="1800225" y="7416800"/>
            <a:ext cx="2698750" cy="107950"/>
          </a:xfrm>
          <a:prstGeom prst="bentConnector3">
            <a:avLst>
              <a:gd name="adj1" fmla="val -41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70" name="Gewinkelte Verbindung 95">
            <a:extLst>
              <a:ext uri="{FF2B5EF4-FFF2-40B4-BE49-F238E27FC236}">
                <a16:creationId xmlns:a16="http://schemas.microsoft.com/office/drawing/2014/main" id="{29AD2D73-ECDD-961B-07C4-598EB0DD729A}"/>
              </a:ext>
            </a:extLst>
          </p:cNvPr>
          <p:cNvCxnSpPr>
            <a:cxnSpLocks noChangeShapeType="1"/>
            <a:stCxn id="4099" idx="3"/>
          </p:cNvCxnSpPr>
          <p:nvPr/>
        </p:nvCxnSpPr>
        <p:spPr bwMode="auto">
          <a:xfrm flipV="1">
            <a:off x="2232025" y="6119813"/>
            <a:ext cx="2266950" cy="719137"/>
          </a:xfrm>
          <a:prstGeom prst="bentConnector3">
            <a:avLst>
              <a:gd name="adj1" fmla="val 67750"/>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noFill/>
        <a:ln w="9525" algn="ctr">
          <a:solidFill>
            <a:schemeClr val="tx1"/>
          </a:solidFill>
          <a:round/>
          <a:headEnd/>
          <a:tailEnd type="triangle" w="med" len="med"/>
        </a:ln>
      </a:spPr>
      <a:body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1067</Words>
  <Application>Microsoft Office PowerPoint</Application>
  <PresentationFormat>Benutzerdefiniert</PresentationFormat>
  <Paragraphs>171</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Times New Roman</vt:lpstr>
      <vt:lpstr>Arial</vt:lpstr>
      <vt:lpstr>StarBats</vt:lpstr>
      <vt:lpstr>Standarddesign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Reimer, Elisabeth</dc:creator>
  <cp:lastModifiedBy>Reimer, Elisabeth</cp:lastModifiedBy>
  <cp:revision>199</cp:revision>
  <cp:lastPrinted>2018-07-09T14:21:01Z</cp:lastPrinted>
  <dcterms:created xsi:type="dcterms:W3CDTF">2002-12-09T13:29:54Z</dcterms:created>
  <dcterms:modified xsi:type="dcterms:W3CDTF">2023-06-09T11:56:37Z</dcterms:modified>
</cp:coreProperties>
</file>