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2" d="100"/>
          <a:sy n="102" d="100"/>
        </p:scale>
        <p:origin x="4584" y="92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456587D-77A6-ECA8-0468-A31C800093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953D42-CEA0-FCF0-5E36-4D3D6EF4F3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FD6A182-6440-C1AD-32D2-22F29ECF7D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3B8D547-1D78-C20D-8DDE-CFCF1684418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4B0300-086F-42A0-ADCA-3DFB79910C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3C37131F-31CE-9815-587E-00E9BFF541F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392363" y="1027113"/>
            <a:ext cx="2773362" cy="3698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6B03366-B598-53DA-484D-5639CD8561E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759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8488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3900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1CA12B-B3AA-1D73-31D8-8E5648D5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026-B6E0-4754-B273-8D86D9D0E854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F79FCB-8002-D45A-AF99-E89DFBB7A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67A8DB-4CDB-BF03-B635-2F6793F3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43EA-D5D2-48F6-80CB-EFB3A7141A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5366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EF3F65-AC2F-699E-412A-7CA44C4F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49F1-F407-48B3-9E1D-3AEF8F98769E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5D827B-E96C-EDB2-63B9-C7937B2B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780F0C-76B8-303B-1745-787E2920C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33CE-CD78-4C5A-B982-C0BDA5E4315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0969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EEE497-89B9-9982-2533-92BB018D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6511F-124F-41DA-A1AA-461F83BB7541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1E798D-EBFA-71D8-7C66-BDA013AA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BB1605-DF6C-CA85-2CEA-F655364E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82FE-BE42-4321-8A95-DADE8962814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2053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8330CB-0D94-B555-6D5A-0853A1AB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E567-F1B7-4233-B282-6C6A9C7025EF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48AD4ED-DA64-72A5-E0ED-502FD0C4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5AC518B-8F91-24C1-7159-A14E7762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6E4A-0F0C-4877-9069-4FCA527FD1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8147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0506F5D-158C-23B4-72DD-8545CBB18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C6120-5232-461A-8316-E195EEE6B427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4F29037-0667-E6DC-F02B-91B9D305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AEB01BB-3021-140F-42FD-D4742153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4D30-E823-4D26-B0F4-44649A3F9C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639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B7B1844-9FEF-F8BE-F9D6-CB116B6E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D202-16A3-468C-BC78-97A227139B15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875B92-BAB4-3359-87DA-0E2A778C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29710C9-6FED-D8F7-8E1D-584B56A8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4F223-87B7-4EBD-93F2-1EF27A56A2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2913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19FA513-1C12-B5CA-29C6-D0076054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490C-985A-467C-A49C-315DD9FD0CAC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572582C-33FB-0C59-CE57-5F1FCDA0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F7D06F1-387F-B87C-4508-E1E90B96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2D05-7097-49BF-BC7E-BE9EBB92928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3440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5350832-F2A7-95A6-37CC-7DFCF5B7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A87C-8D67-4F07-B984-92700038CC01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E29D728-7045-0F1B-70D5-628640E0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E74F74C-F9E9-5096-2D9A-6AF57C2A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6705-587D-4AF5-8423-2678E21AC2C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667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90836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5DA8386-FCEA-C69B-6186-E0C8871A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EE28-883C-4F0E-ADD2-D7943B82DCA6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0DF0D8-9D26-39E3-175B-DA8CBC47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839BEB-C748-70BE-747C-2FEA53D6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E79D6-324D-403B-BDFC-29D1267792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4182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05BCC4-4D2A-8FFF-3369-4D729E04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0B3E-8916-4354-8AFB-89792FAD0034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25EAB0-24F1-CFE8-3281-82008BF7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553314-F5EF-0AF5-F725-991C81E0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8BD3-E0A4-4A1C-87B1-346969E9DA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7450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876192-817D-F0FC-47AF-A402A76F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2BB7-B6F1-45F4-972C-F06B46191DE6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9B420B-E0F0-7159-489A-0C1EAB74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623D85-55E4-DFF1-3400-3E98BAF8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D834-7E48-480B-B27F-0048A33065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83773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D04AB43-2B67-B5A2-44C1-09A9F295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73D8-9A42-496D-9533-E44252E569CD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BE1996B-E063-9F58-BC76-B730D912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1D60996-9975-77CF-CD25-21E33156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2643F-3F2F-4549-83F0-ADE1638166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9950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F3760C-F89E-82AE-FD09-2E2558E8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6C46-8D94-4839-A7D6-C76C070459BA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D9C00C-082A-2AA4-4140-0F1E7064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CEB8DB-F2D1-28D5-7FD0-C3D91EFC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16820-F4F4-4556-AD98-599A22A69B8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0980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C74372-36C0-A752-86CE-C63AD5CF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009D-9839-47E3-B35F-61B846F3958A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EF10EC-B08E-5531-F3DB-585D9ACC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1A7BC2-F6CD-2F83-E945-D1D21304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80E7-A9E3-498A-9546-29E7CFA34C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5068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53C7D0-8648-B4C3-3E42-5EC3FBE1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29796-D18C-4E04-B48C-BC71B73732AC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A00E4-DBB1-7822-9B79-DE0BB181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749F1C-C3D1-92E6-22E8-9A8E0E4F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0F8C-FEF2-448D-BA8E-98FEC7B752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388811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519D832-FF2D-FC6A-5A6C-067703A2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67CC-D09F-4899-AE9E-2D5A93BAFE7D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2C50331-ECAD-BC75-C3DA-8E2CAEC3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483A079-53CA-8047-A842-E182A7EB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23F0F-DB85-43DE-9F07-889FCF55D7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49703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7EE10D4-7A85-6BC0-D3A1-84B90DC8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DAB2-7B3C-412C-BB01-1B5A50475CAB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CFFFF12-0EF2-76A8-4F4F-084C504B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CF160B7-5B43-5C2F-94C2-A9CE0196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DE9C-43D2-49CD-9926-7B5164B362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1980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C2076CE-3D0A-FC51-7382-4E97E579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2887-6198-40FC-A73A-98512BF6E4E1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8C0C2A2-0C96-B71C-0AF9-2888D9BC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8DCB023-CE23-F5BD-586D-EE106DF4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9CE92-F3FA-4BE3-96DB-59D310BA42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020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677920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3D3D14B-36EF-1F58-47A2-51284480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CB11-DF18-48B1-B5D4-19DA51BF4EA2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CE4D9B8-45B0-CA5B-871A-0BB6A48E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2A54042-1B80-2396-70DA-99237AFF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9AE0-5ADC-4489-8D7D-75EAA1DEA3E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2841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47760CC-D218-E457-295B-E682A65D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0B6B-AC62-4F90-B498-A72A49D69A47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81E2A6C-9A2E-004C-31F5-C8C86E339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B6E1D6-9148-85B7-A983-B64AA165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84E2-6255-4F3B-B0AE-BBB3E97D79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4152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6390677-23B8-47C7-0BD9-EEE77945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E788-3646-4A17-9E4A-781D6A811BB9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9F6405A-9302-C165-BEFF-1CAC68C4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3E6AC72-E150-DDEA-B09E-40E306F0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D854E-A6E5-4EBB-9C30-52F2859DFD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3988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06D387-2986-0907-197A-C0A27A55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F7F0-735F-4D5E-BA7F-BBAA10075C78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A599A-1AF9-6A19-CDCB-240D5E4C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8B2F4-48DF-96F6-FD59-5AADD588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F2A4-6057-4D97-AE64-C628D67A57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14152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D6208-28C3-621E-BEEA-D2DB1CE2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E98-AC47-4D22-A08F-19E0F114DB07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1890D0-18A2-260F-A722-3BBBAE28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B4BF22-0AF5-4177-295D-3E2C9003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C58F-9E6A-4C82-AF2D-6B20E33AB3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25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8081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460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2591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86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0188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0024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B1F453F7-9AC9-19C1-655F-193DF65744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2BD8497F-7E6F-9325-221F-95C9207E20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871084-2082-5C6E-893A-C0BC16413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B524EA-EAF9-402B-B869-721AEE41236A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4C7359-C16B-73A1-4702-ED76F225C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948241-E7B9-FC86-253D-5CEC5D975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56CE70-CB2F-4E9D-8243-5481ADBD7A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DC371595-FDE3-AD61-CBAB-E325346902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62D8E82E-4D41-EC15-11D2-5CFF545B2F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531E7F-A7D8-51C0-C126-0C6AFCABC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24CE3A-2274-4A59-B331-BFE97B5BD629}" type="datetimeFigureOut">
              <a:rPr lang="de-DE"/>
              <a:pPr>
                <a:defRPr/>
              </a:pPr>
              <a:t>13.06.2023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52835-C8B4-3EEB-8A9C-CA63D9755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C655B5-FE07-B3FA-41A3-DC3707A3E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906ACB-5C37-447C-A2EC-51EDF6DDE0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94954E48-F752-145F-0430-71FEDAC4A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1388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851548E1-24CD-10ED-F2B2-0EFFB2DB0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1388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976FB2C4-6220-F124-622F-7B2B2DF754EE}"/>
              </a:ext>
            </a:extLst>
          </p:cNvPr>
          <p:cNvCxnSpPr>
            <a:cxnSpLocks noChangeShapeType="1"/>
            <a:stCxn id="5145" idx="2"/>
            <a:endCxn id="5147" idx="0"/>
          </p:cNvCxnSpPr>
          <p:nvPr/>
        </p:nvCxnSpPr>
        <p:spPr bwMode="auto">
          <a:xfrm flipH="1">
            <a:off x="1511300" y="5443538"/>
            <a:ext cx="0" cy="182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C6350801-79CB-64B4-5644-2C3A7CE4CC65}"/>
              </a:ext>
            </a:extLst>
          </p:cNvPr>
          <p:cNvCxnSpPr>
            <a:cxnSpLocks noChangeShapeType="1"/>
            <a:stCxn id="5147" idx="2"/>
            <a:endCxn id="5132" idx="0"/>
          </p:cNvCxnSpPr>
          <p:nvPr/>
        </p:nvCxnSpPr>
        <p:spPr bwMode="auto">
          <a:xfrm>
            <a:off x="1511300" y="7632700"/>
            <a:ext cx="0" cy="412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DDBC65B0-1D75-D6FC-4DF9-ACBC29D8E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7310438"/>
            <a:ext cx="26225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8.1 Dokumentation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Aufzeichnung über die Prüfung (Prüfprotokoll)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B18FF853-735E-2AB8-EF88-8F133735F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7272338"/>
            <a:ext cx="542925" cy="3603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AC1F4DDA-6856-9D84-65E7-C1FCF28F1DFD}"/>
              </a:ext>
            </a:extLst>
          </p:cNvPr>
          <p:cNvCxnSpPr>
            <a:cxnSpLocks noChangeShapeType="1"/>
            <a:stCxn id="5147" idx="3"/>
            <a:endCxn id="5126" idx="1"/>
          </p:cNvCxnSpPr>
          <p:nvPr/>
        </p:nvCxnSpPr>
        <p:spPr bwMode="auto">
          <a:xfrm>
            <a:off x="2519363" y="7453313"/>
            <a:ext cx="20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Freeform 24">
            <a:extLst>
              <a:ext uri="{FF2B5EF4-FFF2-40B4-BE49-F238E27FC236}">
                <a16:creationId xmlns:a16="http://schemas.microsoft.com/office/drawing/2014/main" id="{21050B1F-A4B3-C51E-2AB7-F86072A7A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2398713"/>
            <a:ext cx="563562" cy="8620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0" name="Text Box 31">
            <a:extLst>
              <a:ext uri="{FF2B5EF4-FFF2-40B4-BE49-F238E27FC236}">
                <a16:creationId xmlns:a16="http://schemas.microsoft.com/office/drawing/2014/main" id="{6748121A-F606-0860-BAD7-83A52D195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2392363"/>
            <a:ext cx="264001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6 Prüfung der Primärpackmittel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Die Prüfung umfasst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Feststellung der Identität (Beschreibung)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Prüfung auf Fertigungsqualität und sichtbare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Verunreinigungen (technische Sauberkeit)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Vorhandensein bzw. Kontrolle des Prüfzertifikats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Bewertung/Abgleich der Angaben auf dem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Prüfzertifikat</a:t>
            </a:r>
          </a:p>
        </p:txBody>
      </p:sp>
      <p:cxnSp>
        <p:nvCxnSpPr>
          <p:cNvPr id="5131" name="Gerade Verbindung 100">
            <a:extLst>
              <a:ext uri="{FF2B5EF4-FFF2-40B4-BE49-F238E27FC236}">
                <a16:creationId xmlns:a16="http://schemas.microsoft.com/office/drawing/2014/main" id="{1D0BA9AE-07A9-E75A-748C-9F73883F801B}"/>
              </a:ext>
            </a:extLst>
          </p:cNvPr>
          <p:cNvCxnSpPr>
            <a:cxnSpLocks noChangeShapeType="1"/>
            <a:stCxn id="5143" idx="3"/>
            <a:endCxn id="5130" idx="1"/>
          </p:cNvCxnSpPr>
          <p:nvPr/>
        </p:nvCxnSpPr>
        <p:spPr bwMode="auto">
          <a:xfrm>
            <a:off x="2519363" y="2827338"/>
            <a:ext cx="1962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Text Box 10">
            <a:extLst>
              <a:ext uri="{FF2B5EF4-FFF2-40B4-BE49-F238E27FC236}">
                <a16:creationId xmlns:a16="http://schemas.microsoft.com/office/drawing/2014/main" id="{423B83C5-361B-ACB0-5B60-1F5564FA0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8045450"/>
            <a:ext cx="20161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Freigabe der geprüften Primärpackmittel</a:t>
            </a:r>
          </a:p>
        </p:txBody>
      </p:sp>
      <p:sp>
        <p:nvSpPr>
          <p:cNvPr id="5133" name="Text Box 37">
            <a:extLst>
              <a:ext uri="{FF2B5EF4-FFF2-40B4-BE49-F238E27FC236}">
                <a16:creationId xmlns:a16="http://schemas.microsoft.com/office/drawing/2014/main" id="{DC457D2E-8AB3-6F61-F427-30C165D00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825" y="7942263"/>
            <a:ext cx="26225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8.2 Freigabe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Prüfprotokoll: Datum und Unterschrift des Apothekers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Bewertung der Ergebnisse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Kennzeichnung der geprüften Primärpackmittel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(interne Prüfnummer)</a:t>
            </a:r>
          </a:p>
        </p:txBody>
      </p:sp>
      <p:sp>
        <p:nvSpPr>
          <p:cNvPr id="5134" name="Freeform 24">
            <a:extLst>
              <a:ext uri="{FF2B5EF4-FFF2-40B4-BE49-F238E27FC236}">
                <a16:creationId xmlns:a16="http://schemas.microsoft.com/office/drawing/2014/main" id="{2800081B-E7C1-D28E-08B2-B405F5753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7934325"/>
            <a:ext cx="542925" cy="5842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5" name="Gerade Verbindung mit Pfeil 78">
            <a:extLst>
              <a:ext uri="{FF2B5EF4-FFF2-40B4-BE49-F238E27FC236}">
                <a16:creationId xmlns:a16="http://schemas.microsoft.com/office/drawing/2014/main" id="{B9327B6E-0994-2192-2278-2660CD4F99CC}"/>
              </a:ext>
            </a:extLst>
          </p:cNvPr>
          <p:cNvCxnSpPr>
            <a:cxnSpLocks noChangeShapeType="1"/>
            <a:stCxn id="5132" idx="2"/>
            <a:endCxn id="5148" idx="0"/>
          </p:cNvCxnSpPr>
          <p:nvPr/>
        </p:nvCxnSpPr>
        <p:spPr bwMode="auto">
          <a:xfrm>
            <a:off x="1511300" y="8415338"/>
            <a:ext cx="11113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Gerade Verbindung 110">
            <a:extLst>
              <a:ext uri="{FF2B5EF4-FFF2-40B4-BE49-F238E27FC236}">
                <a16:creationId xmlns:a16="http://schemas.microsoft.com/office/drawing/2014/main" id="{81EA42E9-6A8B-089B-3374-BBA69869E863}"/>
              </a:ext>
            </a:extLst>
          </p:cNvPr>
          <p:cNvCxnSpPr>
            <a:cxnSpLocks noChangeShapeType="1"/>
            <a:stCxn id="5132" idx="3"/>
            <a:endCxn id="5133" idx="1"/>
          </p:cNvCxnSpPr>
          <p:nvPr/>
        </p:nvCxnSpPr>
        <p:spPr bwMode="auto">
          <a:xfrm flipV="1">
            <a:off x="2519363" y="8231188"/>
            <a:ext cx="204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7" name="Text Box 53">
            <a:extLst>
              <a:ext uri="{FF2B5EF4-FFF2-40B4-BE49-F238E27FC236}">
                <a16:creationId xmlns:a16="http://schemas.microsoft.com/office/drawing/2014/main" id="{ACD03B8C-1F43-9E9A-64F2-CFF1063A6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505325"/>
            <a:ext cx="3968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38" name="Text Box 53">
            <a:extLst>
              <a:ext uri="{FF2B5EF4-FFF2-40B4-BE49-F238E27FC236}">
                <a16:creationId xmlns:a16="http://schemas.microsoft.com/office/drawing/2014/main" id="{42189EF8-F191-C36D-F1F2-A911C290A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5832475"/>
            <a:ext cx="4683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43" name="Textfeld 29">
            <a:extLst>
              <a:ext uri="{FF2B5EF4-FFF2-40B4-BE49-F238E27FC236}">
                <a16:creationId xmlns:a16="http://schemas.microsoft.com/office/drawing/2014/main" id="{773BD30D-8EF5-E25E-2EB9-BFD00D023302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Prüfung und Lagerung der Primärpackmittel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 der Revision: 09.05.2023</a:t>
            </a:r>
          </a:p>
        </p:txBody>
      </p:sp>
      <p:sp>
        <p:nvSpPr>
          <p:cNvPr id="5140" name="Flussdiagramm: Alternativer Prozess 43">
            <a:extLst>
              <a:ext uri="{FF2B5EF4-FFF2-40B4-BE49-F238E27FC236}">
                <a16:creationId xmlns:a16="http://schemas.microsoft.com/office/drawing/2014/main" id="{E008233C-6951-6558-40C7-67EF1A26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827088"/>
            <a:ext cx="2016125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Durchführung der Wareneingangsprüfung</a:t>
            </a:r>
          </a:p>
        </p:txBody>
      </p:sp>
      <p:sp>
        <p:nvSpPr>
          <p:cNvPr id="5141" name="Flussdiagramm: Prozess 45">
            <a:extLst>
              <a:ext uri="{FF2B5EF4-FFF2-40B4-BE49-F238E27FC236}">
                <a16:creationId xmlns:a16="http://schemas.microsoft.com/office/drawing/2014/main" id="{BEE5B71A-80D4-EA54-FB3C-662F31167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547813"/>
            <a:ext cx="2016125" cy="7112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Weiterleitung der ungeprüften Ware in den Quarantänebereich zur Prüfung der Primärpackmittel (§ 16 Abs. 1 ApBetrO)</a:t>
            </a:r>
          </a:p>
        </p:txBody>
      </p:sp>
      <p:cxnSp>
        <p:nvCxnSpPr>
          <p:cNvPr id="5142" name="Gerade Verbindung mit Pfeil 50">
            <a:extLst>
              <a:ext uri="{FF2B5EF4-FFF2-40B4-BE49-F238E27FC236}">
                <a16:creationId xmlns:a16="http://schemas.microsoft.com/office/drawing/2014/main" id="{D506B987-B8B8-AB40-4422-82065B49ED4D}"/>
              </a:ext>
            </a:extLst>
          </p:cNvPr>
          <p:cNvCxnSpPr>
            <a:cxnSpLocks noChangeShapeType="1"/>
            <a:stCxn id="5140" idx="2"/>
            <a:endCxn id="5141" idx="0"/>
          </p:cNvCxnSpPr>
          <p:nvPr/>
        </p:nvCxnSpPr>
        <p:spPr bwMode="auto">
          <a:xfrm>
            <a:off x="1511300" y="1222375"/>
            <a:ext cx="0" cy="325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3" name="Flussdiagramm: Prozess 58">
            <a:extLst>
              <a:ext uri="{FF2B5EF4-FFF2-40B4-BE49-F238E27FC236}">
                <a16:creationId xmlns:a16="http://schemas.microsoft.com/office/drawing/2014/main" id="{55318EB1-1EC1-74EF-D377-268DBEC2D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2592388"/>
            <a:ext cx="2016125" cy="46831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Durchführung der Eingangsprüfung und Erstellung des Prüfprotokolls</a:t>
            </a:r>
          </a:p>
        </p:txBody>
      </p:sp>
      <p:cxnSp>
        <p:nvCxnSpPr>
          <p:cNvPr id="5144" name="Gerade Verbindung mit Pfeil 61">
            <a:extLst>
              <a:ext uri="{FF2B5EF4-FFF2-40B4-BE49-F238E27FC236}">
                <a16:creationId xmlns:a16="http://schemas.microsoft.com/office/drawing/2014/main" id="{C72B6801-5B91-8A3D-7CCA-D7DC84A02F6A}"/>
              </a:ext>
            </a:extLst>
          </p:cNvPr>
          <p:cNvCxnSpPr>
            <a:cxnSpLocks noChangeShapeType="1"/>
            <a:stCxn id="5141" idx="2"/>
            <a:endCxn id="5143" idx="0"/>
          </p:cNvCxnSpPr>
          <p:nvPr/>
        </p:nvCxnSpPr>
        <p:spPr bwMode="auto">
          <a:xfrm>
            <a:off x="1511300" y="2259013"/>
            <a:ext cx="0" cy="333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5" name="Flussdiagramm: Verzweigung 65">
            <a:extLst>
              <a:ext uri="{FF2B5EF4-FFF2-40B4-BE49-F238E27FC236}">
                <a16:creationId xmlns:a16="http://schemas.microsoft.com/office/drawing/2014/main" id="{26F537EA-5B0D-E747-E8AD-2A9986C8F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3930650"/>
            <a:ext cx="2016125" cy="151288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Qualitäts-mängel bei der Prüfung?</a:t>
            </a:r>
          </a:p>
        </p:txBody>
      </p:sp>
      <p:cxnSp>
        <p:nvCxnSpPr>
          <p:cNvPr id="5146" name="Gerade Verbindung mit Pfeil 69">
            <a:extLst>
              <a:ext uri="{FF2B5EF4-FFF2-40B4-BE49-F238E27FC236}">
                <a16:creationId xmlns:a16="http://schemas.microsoft.com/office/drawing/2014/main" id="{B0F91D18-3825-E5F9-74BC-BAD6A43405FB}"/>
              </a:ext>
            </a:extLst>
          </p:cNvPr>
          <p:cNvCxnSpPr>
            <a:cxnSpLocks noChangeShapeType="1"/>
            <a:stCxn id="5145" idx="3"/>
            <a:endCxn id="5149" idx="1"/>
          </p:cNvCxnSpPr>
          <p:nvPr/>
        </p:nvCxnSpPr>
        <p:spPr bwMode="auto">
          <a:xfrm>
            <a:off x="2519363" y="4687888"/>
            <a:ext cx="431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Flussdiagramm: Prozess 77">
            <a:extLst>
              <a:ext uri="{FF2B5EF4-FFF2-40B4-BE49-F238E27FC236}">
                <a16:creationId xmlns:a16="http://schemas.microsoft.com/office/drawing/2014/main" id="{72137151-4A2C-6529-D528-0683FA07F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7272338"/>
            <a:ext cx="2016125" cy="36036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Dokumentation der Prüfergebnisse</a:t>
            </a:r>
          </a:p>
        </p:txBody>
      </p:sp>
      <p:sp>
        <p:nvSpPr>
          <p:cNvPr id="5148" name="Flussdiagramm: Alternativer Prozess 122">
            <a:extLst>
              <a:ext uri="{FF2B5EF4-FFF2-40B4-BE49-F238E27FC236}">
                <a16:creationId xmlns:a16="http://schemas.microsoft.com/office/drawing/2014/main" id="{4388C849-B1DF-CA03-A0D1-48B000E61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9101138"/>
            <a:ext cx="2014537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Lagerung der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Primärpackmittel</a:t>
            </a:r>
          </a:p>
        </p:txBody>
      </p:sp>
      <p:sp>
        <p:nvSpPr>
          <p:cNvPr id="5149" name="Flussdiagramm: Prozess 77">
            <a:extLst>
              <a:ext uri="{FF2B5EF4-FFF2-40B4-BE49-F238E27FC236}">
                <a16:creationId xmlns:a16="http://schemas.microsoft.com/office/drawing/2014/main" id="{583E60D5-A532-AE9E-480D-CDF9196F3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4419600"/>
            <a:ext cx="1368425" cy="5397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Maßnahmen einleiten und Sperrung der Ware</a:t>
            </a:r>
          </a:p>
        </p:txBody>
      </p:sp>
      <p:cxnSp>
        <p:nvCxnSpPr>
          <p:cNvPr id="5150" name="Gerade Verbindung mit Pfeil 78">
            <a:extLst>
              <a:ext uri="{FF2B5EF4-FFF2-40B4-BE49-F238E27FC236}">
                <a16:creationId xmlns:a16="http://schemas.microsoft.com/office/drawing/2014/main" id="{46F0C4E6-FBF4-E18A-EA0B-EE182CB5A672}"/>
              </a:ext>
            </a:extLst>
          </p:cNvPr>
          <p:cNvCxnSpPr>
            <a:cxnSpLocks noChangeShapeType="1"/>
            <a:stCxn id="5143" idx="2"/>
            <a:endCxn id="5145" idx="0"/>
          </p:cNvCxnSpPr>
          <p:nvPr/>
        </p:nvCxnSpPr>
        <p:spPr bwMode="auto">
          <a:xfrm>
            <a:off x="1511300" y="3060700"/>
            <a:ext cx="0" cy="869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Text Box 31">
            <a:extLst>
              <a:ext uri="{FF2B5EF4-FFF2-40B4-BE49-F238E27FC236}">
                <a16:creationId xmlns:a16="http://schemas.microsoft.com/office/drawing/2014/main" id="{234E8A4D-6C25-DF8A-F19F-327E1687B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502150"/>
            <a:ext cx="26225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7 Verfahren bei Qualitätsmängeln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Verbleib der nicht einwandfreien Ware im Quarantänebereich bis zur endgültigen Entscheidung</a:t>
            </a:r>
          </a:p>
        </p:txBody>
      </p:sp>
      <p:sp>
        <p:nvSpPr>
          <p:cNvPr id="5152" name="Freeform 24">
            <a:extLst>
              <a:ext uri="{FF2B5EF4-FFF2-40B4-BE49-F238E27FC236}">
                <a16:creationId xmlns:a16="http://schemas.microsoft.com/office/drawing/2014/main" id="{51A7EAE7-B9B9-4E2A-0D06-3D69D46CC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4500563"/>
            <a:ext cx="563563" cy="3952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53" name="Gerade Verbindung 100">
            <a:extLst>
              <a:ext uri="{FF2B5EF4-FFF2-40B4-BE49-F238E27FC236}">
                <a16:creationId xmlns:a16="http://schemas.microsoft.com/office/drawing/2014/main" id="{AC02A459-C600-9031-03D4-808223172686}"/>
              </a:ext>
            </a:extLst>
          </p:cNvPr>
          <p:cNvCxnSpPr>
            <a:cxnSpLocks noChangeShapeType="1"/>
            <a:stCxn id="5149" idx="3"/>
            <a:endCxn id="5151" idx="1"/>
          </p:cNvCxnSpPr>
          <p:nvPr/>
        </p:nvCxnSpPr>
        <p:spPr bwMode="auto">
          <a:xfrm>
            <a:off x="4319588" y="4689475"/>
            <a:ext cx="179387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4" name="Text Box 37">
            <a:extLst>
              <a:ext uri="{FF2B5EF4-FFF2-40B4-BE49-F238E27FC236}">
                <a16:creationId xmlns:a16="http://schemas.microsoft.com/office/drawing/2014/main" id="{79B98A50-96AC-9484-691E-6BC4C4DAB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825" y="8715375"/>
            <a:ext cx="26225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9.1 Lagerungshinweise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Übersichtliche Lagerung nach Art, Größe und Charge am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Rezepturarbeitsplatz und/oder im Lager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Verwechslungen vorbeugen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In einer Weise geschlossen lagern, um Kontamination zu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verhindern, ggf. eine Lagerung der Applikationshilfen in der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Originalverpackung oder in verschließbaren Behältnissen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Lagerung bei Raumtemperatur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9.2 Haltbarkeit/Verwendbarkeit von Primärpackmitteln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Regelmäßige Prüfung der Verwendbarkeit/Haltbarkeit</a:t>
            </a:r>
          </a:p>
        </p:txBody>
      </p:sp>
      <p:cxnSp>
        <p:nvCxnSpPr>
          <p:cNvPr id="5155" name="Gerade Verbindung 110">
            <a:extLst>
              <a:ext uri="{FF2B5EF4-FFF2-40B4-BE49-F238E27FC236}">
                <a16:creationId xmlns:a16="http://schemas.microsoft.com/office/drawing/2014/main" id="{4707C34A-202F-F99C-1145-56B0D50F24A0}"/>
              </a:ext>
            </a:extLst>
          </p:cNvPr>
          <p:cNvCxnSpPr>
            <a:cxnSpLocks noChangeShapeType="1"/>
            <a:stCxn id="5148" idx="3"/>
            <a:endCxn id="5154" idx="1"/>
          </p:cNvCxnSpPr>
          <p:nvPr/>
        </p:nvCxnSpPr>
        <p:spPr bwMode="auto">
          <a:xfrm flipV="1">
            <a:off x="2530475" y="9294813"/>
            <a:ext cx="20383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Freeform 24">
            <a:extLst>
              <a:ext uri="{FF2B5EF4-FFF2-40B4-BE49-F238E27FC236}">
                <a16:creationId xmlns:a16="http://schemas.microsoft.com/office/drawing/2014/main" id="{2CC1D411-0E80-E71C-D422-764A5908B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8664575"/>
            <a:ext cx="722313" cy="12176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7" name="Flussdiagramm: Prozess 77">
            <a:extLst>
              <a:ext uri="{FF2B5EF4-FFF2-40B4-BE49-F238E27FC236}">
                <a16:creationId xmlns:a16="http://schemas.microsoft.com/office/drawing/2014/main" id="{EFD17F11-1BD5-3137-2838-D5D0B493E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5435600"/>
            <a:ext cx="1368425" cy="36036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Dokumentation der Maßnahmen</a:t>
            </a:r>
          </a:p>
        </p:txBody>
      </p:sp>
      <p:cxnSp>
        <p:nvCxnSpPr>
          <p:cNvPr id="5158" name="Gerade Verbindung mit Pfeil 78">
            <a:extLst>
              <a:ext uri="{FF2B5EF4-FFF2-40B4-BE49-F238E27FC236}">
                <a16:creationId xmlns:a16="http://schemas.microsoft.com/office/drawing/2014/main" id="{519D4360-D9E5-9FF1-8E56-D3DB871EF0BD}"/>
              </a:ext>
            </a:extLst>
          </p:cNvPr>
          <p:cNvCxnSpPr>
            <a:cxnSpLocks noChangeShapeType="1"/>
            <a:stCxn id="5149" idx="2"/>
            <a:endCxn id="5157" idx="0"/>
          </p:cNvCxnSpPr>
          <p:nvPr/>
        </p:nvCxnSpPr>
        <p:spPr bwMode="auto">
          <a:xfrm>
            <a:off x="3635375" y="4959350"/>
            <a:ext cx="0" cy="476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9" name="Gerade Verbindung mit Pfeil 78">
            <a:extLst>
              <a:ext uri="{FF2B5EF4-FFF2-40B4-BE49-F238E27FC236}">
                <a16:creationId xmlns:a16="http://schemas.microsoft.com/office/drawing/2014/main" id="{41445A0C-F689-9980-E5BD-ACF734F71943}"/>
              </a:ext>
            </a:extLst>
          </p:cNvPr>
          <p:cNvCxnSpPr>
            <a:cxnSpLocks noChangeShapeType="1"/>
            <a:stCxn id="5157" idx="2"/>
            <a:endCxn id="5160" idx="0"/>
          </p:cNvCxnSpPr>
          <p:nvPr/>
        </p:nvCxnSpPr>
        <p:spPr bwMode="auto">
          <a:xfrm>
            <a:off x="3635375" y="5795963"/>
            <a:ext cx="0" cy="649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Flussdiagramm: Alternativer Prozess 122">
            <a:extLst>
              <a:ext uri="{FF2B5EF4-FFF2-40B4-BE49-F238E27FC236}">
                <a16:creationId xmlns:a16="http://schemas.microsoft.com/office/drawing/2014/main" id="{E0809BF0-4569-9D1A-6556-C64C34AE9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6445250"/>
            <a:ext cx="1368425" cy="3952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Entscheidung über die Ware treffen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Benutzerdefiniert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StarBats</vt:lpstr>
      <vt:lpstr>Calibri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Reimer, Elisabeth</cp:lastModifiedBy>
  <cp:revision>123</cp:revision>
  <dcterms:created xsi:type="dcterms:W3CDTF">2002-12-09T13:29:54Z</dcterms:created>
  <dcterms:modified xsi:type="dcterms:W3CDTF">2023-06-13T11:12:54Z</dcterms:modified>
</cp:coreProperties>
</file>