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24" userDrawn="1">
          <p15:clr>
            <a:srgbClr val="A4A3A4"/>
          </p15:clr>
        </p15:guide>
        <p15:guide id="2" pos="30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26" y="114"/>
      </p:cViewPr>
      <p:guideLst>
        <p:guide orient="horz" pos="5624"/>
        <p:guide pos="30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47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7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3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1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291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6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5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57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1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79C5-CB3C-462F-A52E-FF92D1E0258D}" type="datetimeFigureOut">
              <a:rPr lang="de-DE" smtClean="0"/>
              <a:t>06.12.2023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72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9"/>
          <p:cNvSpPr txBox="1"/>
          <p:nvPr/>
        </p:nvSpPr>
        <p:spPr>
          <a:xfrm>
            <a:off x="203200" y="70752"/>
            <a:ext cx="710714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Prozessbeschreibung</a:t>
            </a:r>
          </a:p>
          <a:p>
            <a:pPr algn="ctr"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Erweiterte Einweisung in die korrekte Arzneimittelanwendung</a:t>
            </a:r>
          </a:p>
          <a:p>
            <a:pPr algn="ctr"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 mit Üben der Inhalationstechnik</a:t>
            </a:r>
          </a:p>
        </p:txBody>
      </p:sp>
      <p:sp>
        <p:nvSpPr>
          <p:cNvPr id="6" name="Flussdiagramm: Alternativer Prozess 43"/>
          <p:cNvSpPr>
            <a:spLocks noChangeArrowheads="1"/>
          </p:cNvSpPr>
          <p:nvPr/>
        </p:nvSpPr>
        <p:spPr bwMode="auto">
          <a:xfrm>
            <a:off x="713678" y="1403481"/>
            <a:ext cx="2637263" cy="707001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de-DE" sz="1100" b="1" dirty="0">
                <a:latin typeface="Arial" pitchFamily="34" charset="0"/>
                <a:cs typeface="Arial" pitchFamily="34" charset="0"/>
              </a:rPr>
              <a:t>Erweiterte Einweisung in die korrekte Arzneimittelanwendung mit Üben der Inhalationstechnik</a:t>
            </a:r>
          </a:p>
        </p:txBody>
      </p:sp>
      <p:sp>
        <p:nvSpPr>
          <p:cNvPr id="12" name="Rechteck 11"/>
          <p:cNvSpPr/>
          <p:nvPr/>
        </p:nvSpPr>
        <p:spPr>
          <a:xfrm>
            <a:off x="3764643" y="4382420"/>
            <a:ext cx="19469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0" name="Flussdiagramm: Prozess 77"/>
          <p:cNvSpPr>
            <a:spLocks noChangeArrowheads="1"/>
          </p:cNvSpPr>
          <p:nvPr/>
        </p:nvSpPr>
        <p:spPr bwMode="auto">
          <a:xfrm>
            <a:off x="1213930" y="4433550"/>
            <a:ext cx="1635667" cy="634843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Einweisung mit Übung</a:t>
            </a:r>
          </a:p>
        </p:txBody>
      </p:sp>
      <p:sp>
        <p:nvSpPr>
          <p:cNvPr id="37" name="Freeform 24"/>
          <p:cNvSpPr>
            <a:spLocks noChangeArrowheads="1"/>
          </p:cNvSpPr>
          <p:nvPr/>
        </p:nvSpPr>
        <p:spPr bwMode="auto">
          <a:xfrm>
            <a:off x="3879210" y="2739094"/>
            <a:ext cx="473075" cy="106182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3882909" y="2739094"/>
            <a:ext cx="33267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u="sng" dirty="0">
                <a:latin typeface="Arial" panose="020B0604020202020204" pitchFamily="34" charset="0"/>
                <a:cs typeface="Arial" panose="020B0604020202020204" pitchFamily="34" charset="0"/>
              </a:rPr>
              <a:t>Anspruchsberechtigt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Neuverordnung eines Devices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Device-Wechsel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Letzte Einweisung vor ≥ 1 Jahr und keine Teilnahme am </a:t>
            </a:r>
            <a:r>
              <a:rPr lang="de-DE" sz="900" dirty="0" err="1"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-Management-Programm (DMP) </a:t>
            </a:r>
          </a:p>
          <a:p>
            <a:r>
              <a:rPr lang="de-DE" sz="900" u="sng" dirty="0">
                <a:latin typeface="Arial" panose="020B0604020202020204" pitchFamily="34" charset="0"/>
                <a:cs typeface="Arial" panose="020B0604020202020204" pitchFamily="34" charset="0"/>
              </a:rPr>
              <a:t>Einschreiben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Schriftliches Einverständnis einholen 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(Vereinbarung) </a:t>
            </a:r>
          </a:p>
        </p:txBody>
      </p:sp>
      <p:sp>
        <p:nvSpPr>
          <p:cNvPr id="48" name="Flussdiagramm: Prozess 77"/>
          <p:cNvSpPr>
            <a:spLocks noChangeArrowheads="1"/>
          </p:cNvSpPr>
          <p:nvPr/>
        </p:nvSpPr>
        <p:spPr bwMode="auto">
          <a:xfrm>
            <a:off x="1213929" y="2973637"/>
            <a:ext cx="1635667" cy="572818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Ansprache und Einschreibung der Versicherten</a:t>
            </a:r>
          </a:p>
        </p:txBody>
      </p:sp>
      <p:sp>
        <p:nvSpPr>
          <p:cNvPr id="65" name="Freeform 24"/>
          <p:cNvSpPr>
            <a:spLocks noChangeArrowheads="1"/>
          </p:cNvSpPr>
          <p:nvPr/>
        </p:nvSpPr>
        <p:spPr bwMode="auto">
          <a:xfrm>
            <a:off x="3884767" y="4420543"/>
            <a:ext cx="461963" cy="66919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3882909" y="4425974"/>
            <a:ext cx="328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Einweisung und Demonstration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Nutzen der 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Checkliste „Korrekte Anwendung </a:t>
            </a:r>
            <a:r>
              <a:rPr lang="de-DE" sz="900" dirty="0" err="1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inhalativer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Arzneimittel“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Besprechen von Anwendungsfehlern</a:t>
            </a:r>
            <a:endParaRPr lang="de-DE" sz="9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Freeform 24"/>
          <p:cNvSpPr>
            <a:spLocks noChangeArrowheads="1"/>
          </p:cNvSpPr>
          <p:nvPr/>
        </p:nvSpPr>
        <p:spPr bwMode="auto">
          <a:xfrm>
            <a:off x="3884767" y="6097852"/>
            <a:ext cx="461963" cy="36933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3882909" y="6097852"/>
            <a:ext cx="321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900">
                <a:latin typeface="Arial" panose="020B0604020202020204" pitchFamily="34" charset="0"/>
                <a:cs typeface="Arial" panose="020B0604020202020204" pitchFamily="34" charset="0"/>
              </a:rPr>
              <a:t>Dokumentation erfolgt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anhand der </a:t>
            </a:r>
            <a:r>
              <a:rPr lang="de-DE" sz="90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Checkliste </a:t>
            </a:r>
          </a:p>
          <a:p>
            <a:r>
              <a:rPr lang="de-DE" sz="90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Korrekte Anwendung </a:t>
            </a:r>
            <a:r>
              <a:rPr lang="de-DE" sz="900" dirty="0" err="1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inhalativer</a:t>
            </a:r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Arzneimittel“</a:t>
            </a:r>
          </a:p>
        </p:txBody>
      </p:sp>
      <p:sp>
        <p:nvSpPr>
          <p:cNvPr id="75" name="Flussdiagramm: Prozess 77"/>
          <p:cNvSpPr>
            <a:spLocks noChangeArrowheads="1"/>
          </p:cNvSpPr>
          <p:nvPr/>
        </p:nvSpPr>
        <p:spPr bwMode="auto">
          <a:xfrm>
            <a:off x="1213930" y="5956453"/>
            <a:ext cx="1635667" cy="652131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Dokumentation</a:t>
            </a:r>
          </a:p>
        </p:txBody>
      </p:sp>
      <p:sp>
        <p:nvSpPr>
          <p:cNvPr id="58" name="Flussdiagramm: Prozess 77"/>
          <p:cNvSpPr>
            <a:spLocks noChangeArrowheads="1"/>
          </p:cNvSpPr>
          <p:nvPr/>
        </p:nvSpPr>
        <p:spPr bwMode="auto">
          <a:xfrm>
            <a:off x="1213930" y="7471739"/>
            <a:ext cx="1635667" cy="652131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Abrechnung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3879210" y="7399400"/>
            <a:ext cx="32152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Die Abrechnung der Dienstleistung erfolgt mit dem Sonderkennzeichen „Erweiterte Einweisung in die korrekte Arzneimittelanwendung mit Üben der Inhalationstechnik“ (SPZN 17716783)</a:t>
            </a:r>
          </a:p>
          <a:p>
            <a:r>
              <a:rPr lang="de-DE" sz="900" dirty="0">
                <a:solidFill>
                  <a:srgbClr val="00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(Abrechnung)</a:t>
            </a:r>
          </a:p>
        </p:txBody>
      </p:sp>
      <p:sp>
        <p:nvSpPr>
          <p:cNvPr id="26" name="Freeform 24"/>
          <p:cNvSpPr>
            <a:spLocks noChangeArrowheads="1"/>
          </p:cNvSpPr>
          <p:nvPr/>
        </p:nvSpPr>
        <p:spPr bwMode="auto">
          <a:xfrm>
            <a:off x="3884767" y="7399400"/>
            <a:ext cx="461963" cy="76321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6" name="Flussdiagramm: Alternativer Prozess 43"/>
          <p:cNvSpPr>
            <a:spLocks noChangeArrowheads="1"/>
          </p:cNvSpPr>
          <p:nvPr/>
        </p:nvSpPr>
        <p:spPr bwMode="auto">
          <a:xfrm>
            <a:off x="1213930" y="9011930"/>
            <a:ext cx="1635668" cy="5783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1100" b="1" dirty="0">
                <a:latin typeface="Arial" panose="020B0604020202020204" pitchFamily="34" charset="0"/>
                <a:cs typeface="Arial" panose="020B0604020202020204" pitchFamily="34" charset="0"/>
              </a:rPr>
              <a:t>Dienstleistungsende</a:t>
            </a:r>
          </a:p>
        </p:txBody>
      </p:sp>
      <p:cxnSp>
        <p:nvCxnSpPr>
          <p:cNvPr id="16" name="Gerade Verbindung mit Pfeil 15"/>
          <p:cNvCxnSpPr>
            <a:stCxn id="6" idx="2"/>
            <a:endCxn id="48" idx="0"/>
          </p:cNvCxnSpPr>
          <p:nvPr/>
        </p:nvCxnSpPr>
        <p:spPr>
          <a:xfrm flipH="1">
            <a:off x="2031763" y="2110482"/>
            <a:ext cx="547" cy="863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48" idx="2"/>
            <a:endCxn id="30" idx="0"/>
          </p:cNvCxnSpPr>
          <p:nvPr/>
        </p:nvCxnSpPr>
        <p:spPr>
          <a:xfrm>
            <a:off x="2031763" y="3546455"/>
            <a:ext cx="1" cy="887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30" idx="2"/>
            <a:endCxn id="75" idx="0"/>
          </p:cNvCxnSpPr>
          <p:nvPr/>
        </p:nvCxnSpPr>
        <p:spPr>
          <a:xfrm>
            <a:off x="2031764" y="5068393"/>
            <a:ext cx="0" cy="888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stCxn id="75" idx="2"/>
            <a:endCxn id="58" idx="0"/>
          </p:cNvCxnSpPr>
          <p:nvPr/>
        </p:nvCxnSpPr>
        <p:spPr>
          <a:xfrm>
            <a:off x="2031764" y="6608584"/>
            <a:ext cx="0" cy="863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58" idx="2"/>
            <a:endCxn id="36" idx="0"/>
          </p:cNvCxnSpPr>
          <p:nvPr/>
        </p:nvCxnSpPr>
        <p:spPr>
          <a:xfrm>
            <a:off x="2031764" y="8123870"/>
            <a:ext cx="0" cy="888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rader Verbinder 18"/>
          <p:cNvCxnSpPr>
            <a:stCxn id="48" idx="3"/>
            <a:endCxn id="46" idx="1"/>
          </p:cNvCxnSpPr>
          <p:nvPr/>
        </p:nvCxnSpPr>
        <p:spPr>
          <a:xfrm>
            <a:off x="2849596" y="3260046"/>
            <a:ext cx="1033313" cy="9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Gerader Verbinder 22"/>
          <p:cNvCxnSpPr>
            <a:stCxn id="30" idx="3"/>
            <a:endCxn id="68" idx="1"/>
          </p:cNvCxnSpPr>
          <p:nvPr/>
        </p:nvCxnSpPr>
        <p:spPr>
          <a:xfrm flipV="1">
            <a:off x="2849597" y="4749140"/>
            <a:ext cx="1033312" cy="18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Gerader Verbinder 28"/>
          <p:cNvCxnSpPr>
            <a:stCxn id="75" idx="3"/>
            <a:endCxn id="72" idx="1"/>
          </p:cNvCxnSpPr>
          <p:nvPr/>
        </p:nvCxnSpPr>
        <p:spPr>
          <a:xfrm flipV="1">
            <a:off x="2849597" y="6282518"/>
            <a:ext cx="103331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Gerader Verbinder 33"/>
          <p:cNvCxnSpPr>
            <a:stCxn id="58" idx="3"/>
          </p:cNvCxnSpPr>
          <p:nvPr/>
        </p:nvCxnSpPr>
        <p:spPr>
          <a:xfrm flipV="1">
            <a:off x="2849597" y="7791815"/>
            <a:ext cx="1033312" cy="59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Grafik 6" descr="Ein Bild, das Text, Screenshot, Schrift, Grafiken enthält.&#10;&#10;Automatisch generierte Beschreibung">
            <a:extLst>
              <a:ext uri="{FF2B5EF4-FFF2-40B4-BE49-F238E27FC236}">
                <a16:creationId xmlns:a16="http://schemas.microsoft.com/office/drawing/2014/main" id="{17603B4F-CF2C-A2CE-A0F0-CEF64F1B35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29" y="127808"/>
            <a:ext cx="1139856" cy="53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49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115</Words>
  <Application>Microsoft Office PowerPoint</Application>
  <PresentationFormat>Benutzerdefiniert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Brüggemann, Britt</dc:creator>
  <cp:lastModifiedBy>Klintworth, Dirk</cp:lastModifiedBy>
  <cp:revision>175</cp:revision>
  <dcterms:created xsi:type="dcterms:W3CDTF">2020-10-23T10:52:47Z</dcterms:created>
  <dcterms:modified xsi:type="dcterms:W3CDTF">2023-12-06T08:20:05Z</dcterms:modified>
</cp:coreProperties>
</file>