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559675" cy="10080625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0">
          <p15:clr>
            <a:srgbClr val="A4A3A4"/>
          </p15:clr>
        </p15:guide>
        <p15:guide id="2" pos="4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102" d="100"/>
          <a:sy n="102" d="100"/>
        </p:scale>
        <p:origin x="4584" y="92"/>
      </p:cViewPr>
      <p:guideLst>
        <p:guide orient="horz" pos="3130"/>
        <p:guide pos="4490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C3B65DD-AC35-4385-3A1D-BCE3671D34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73CB236-FEDE-00A4-708C-2D7C573198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05ACF84-722C-D3F1-9432-87AEE22D57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638B720-8AB4-867C-FFBC-D0DCF29883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720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9B35C64-A11B-47DB-9843-9932F68354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97C39C9-7B82-293B-41D9-7FD7B356D9A6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392363" y="1027113"/>
            <a:ext cx="2773362" cy="3698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BB0BCF6-FCDD-F83A-B20E-FE5F2819B4F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952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257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0465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7167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462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5608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7483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2538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8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5355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010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7">
            <a:extLst>
              <a:ext uri="{FF2B5EF4-FFF2-40B4-BE49-F238E27FC236}">
                <a16:creationId xmlns:a16="http://schemas.microsoft.com/office/drawing/2014/main" id="{ADD77BC1-BD14-2BE6-0340-5DDF4B318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5640388"/>
            <a:ext cx="2592388" cy="46355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43DFC21B-DB44-E942-C20C-C8E4E54B1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920750"/>
            <a:ext cx="2592388" cy="31115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33D60D2-D4C9-7057-9C5D-1AF2D076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949325"/>
            <a:ext cx="25923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der Wareneingangskontrolle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5B302B72-AC3C-D3E0-8759-67FC7A45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584325"/>
            <a:ext cx="259238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Weiterleitung der ungeprüften Ware in den Quarantänebereich zur Prüfung der Ausgangsstoffe (§ 16 Abs. 1 ApBetrO)</a:t>
            </a:r>
          </a:p>
        </p:txBody>
      </p:sp>
      <p:sp>
        <p:nvSpPr>
          <p:cNvPr id="3078" name="Text Box 11">
            <a:extLst>
              <a:ext uri="{FF2B5EF4-FFF2-40B4-BE49-F238E27FC236}">
                <a16:creationId xmlns:a16="http://schemas.microsoft.com/office/drawing/2014/main" id="{1C5A8F9C-E95F-D2C5-C00B-5B5D532A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812088"/>
            <a:ext cx="25923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der Prüfung zur Identifizierung des Ausgangsstoffs</a:t>
            </a:r>
          </a:p>
        </p:txBody>
      </p:sp>
      <p:sp>
        <p:nvSpPr>
          <p:cNvPr id="3079" name="Freeform 24">
            <a:extLst>
              <a:ext uri="{FF2B5EF4-FFF2-40B4-BE49-F238E27FC236}">
                <a16:creationId xmlns:a16="http://schemas.microsoft.com/office/drawing/2014/main" id="{7710E071-DD55-A77D-23A5-FAAFB03B2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628650"/>
            <a:ext cx="527050" cy="8493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Freeform 27">
            <a:extLst>
              <a:ext uri="{FF2B5EF4-FFF2-40B4-BE49-F238E27FC236}">
                <a16:creationId xmlns:a16="http://schemas.microsoft.com/office/drawing/2014/main" id="{312D8E00-FB26-E320-0FC9-0A9F78373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8012113"/>
            <a:ext cx="395287" cy="11684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1" name="Text Box 31">
            <a:extLst>
              <a:ext uri="{FF2B5EF4-FFF2-40B4-BE49-F238E27FC236}">
                <a16:creationId xmlns:a16="http://schemas.microsoft.com/office/drawing/2014/main" id="{D6EE90CF-AD98-1EA2-5915-D65719A7C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36588"/>
            <a:ext cx="36004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2 Wareneingangskontrolle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Kontrolle des Lieferscheins (Vergleich mit Bestelldaten und Angaben auf dem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Gebinde)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Vorhandensein des Prüfzertifikats und ggf. des Sicherheitsdatenblatts (ggf.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Beschaffung online)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Sichtprüfung der Verpackung/Gebinde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Kontrolle und ggf. Dokumentation der Einhaltung spezieller Transportbedingungen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Bei Abweichungen Apotheker hinzuziehen</a:t>
            </a:r>
          </a:p>
        </p:txBody>
      </p:sp>
      <p:sp>
        <p:nvSpPr>
          <p:cNvPr id="3082" name="Text Box 37">
            <a:extLst>
              <a:ext uri="{FF2B5EF4-FFF2-40B4-BE49-F238E27FC236}">
                <a16:creationId xmlns:a16="http://schemas.microsoft.com/office/drawing/2014/main" id="{468102F0-1027-5037-61F7-8D1BDA2C2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032250"/>
            <a:ext cx="36369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4.2 Prüfmethode</a:t>
            </a:r>
          </a:p>
          <a:p>
            <a:pPr>
              <a:lnSpc>
                <a:spcPct val="90000"/>
              </a:lnSpc>
            </a:pPr>
            <a:r>
              <a:rPr lang="de-DE" altLang="de-DE" sz="700" u="sng">
                <a:latin typeface="Arial" panose="020B0604020202020204" pitchFamily="34" charset="0"/>
              </a:rPr>
              <a:t>Prüfvorschrift auswählen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Ph. Eur., DAB oder andere Vorschriftensammlungen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Alternative Identifizierung von Ausgangsstoffen nach DAC/NRF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Prüfanweisung des Herstellers</a:t>
            </a:r>
          </a:p>
        </p:txBody>
      </p:sp>
      <p:sp>
        <p:nvSpPr>
          <p:cNvPr id="3083" name="Line 45">
            <a:extLst>
              <a:ext uri="{FF2B5EF4-FFF2-40B4-BE49-F238E27FC236}">
                <a16:creationId xmlns:a16="http://schemas.microsoft.com/office/drawing/2014/main" id="{5CC56D9E-D282-9D97-D0CB-E47BB4CF9A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Line 47">
            <a:extLst>
              <a:ext uri="{FF2B5EF4-FFF2-40B4-BE49-F238E27FC236}">
                <a16:creationId xmlns:a16="http://schemas.microsoft.com/office/drawing/2014/main" id="{87C5656D-8264-6FE4-0E3D-77974CAD4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Text Box 53">
            <a:extLst>
              <a:ext uri="{FF2B5EF4-FFF2-40B4-BE49-F238E27FC236}">
                <a16:creationId xmlns:a16="http://schemas.microsoft.com/office/drawing/2014/main" id="{894D54D1-41B5-6236-ADCB-FB5B055E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2447925"/>
            <a:ext cx="398462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086" name="Text Box 54">
            <a:extLst>
              <a:ext uri="{FF2B5EF4-FFF2-40B4-BE49-F238E27FC236}">
                <a16:creationId xmlns:a16="http://schemas.microsoft.com/office/drawing/2014/main" id="{78880A2E-8C55-9958-7143-A92281FDA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2844800"/>
            <a:ext cx="3063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087" name="Text Box 37">
            <a:extLst>
              <a:ext uri="{FF2B5EF4-FFF2-40B4-BE49-F238E27FC236}">
                <a16:creationId xmlns:a16="http://schemas.microsoft.com/office/drawing/2014/main" id="{6D6D612A-1A82-5325-8881-F354194DF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7096125"/>
            <a:ext cx="3600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4.4 Identitätsprüfung (§§ 6, 11 ApBetrO)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Fachgerechte Entnahme von Teilmengen aus dem Behältnis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Beachtung der Arbeitsschutzmaßnahmen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Beachtung der Maßnahmen zum Produktschutz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Beachtung der Hygienemaßnahmen</a:t>
            </a:r>
          </a:p>
        </p:txBody>
      </p:sp>
      <p:sp>
        <p:nvSpPr>
          <p:cNvPr id="3088" name="Freeform 40">
            <a:extLst>
              <a:ext uri="{FF2B5EF4-FFF2-40B4-BE49-F238E27FC236}">
                <a16:creationId xmlns:a16="http://schemas.microsoft.com/office/drawing/2014/main" id="{1057373B-9A40-02A9-D87B-2800AB4D4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7112000"/>
            <a:ext cx="395287" cy="52546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" name="Textfeld 29">
            <a:extLst>
              <a:ext uri="{FF2B5EF4-FFF2-40B4-BE49-F238E27FC236}">
                <a16:creationId xmlns:a16="http://schemas.microsoft.com/office/drawing/2014/main" id="{90FED286-1A43-0559-A0F7-71D072EC4A08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Prüfung und Lagerung der Ausgangsstoffe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 der Revision: 09.05.2023</a:t>
            </a:r>
          </a:p>
        </p:txBody>
      </p:sp>
      <p:sp>
        <p:nvSpPr>
          <p:cNvPr id="3090" name="Freeform 27">
            <a:extLst>
              <a:ext uri="{FF2B5EF4-FFF2-40B4-BE49-F238E27FC236}">
                <a16:creationId xmlns:a16="http://schemas.microsoft.com/office/drawing/2014/main" id="{08AFC456-24B4-17DB-696E-34D605E80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879725"/>
            <a:ext cx="539750" cy="6477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feld 59">
            <a:extLst>
              <a:ext uri="{FF2B5EF4-FFF2-40B4-BE49-F238E27FC236}">
                <a16:creationId xmlns:a16="http://schemas.microsoft.com/office/drawing/2014/main" id="{74B05A59-0FFC-5E6B-7E2F-3B6A0916E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3" y="8051800"/>
            <a:ext cx="36004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700" b="1">
                <a:latin typeface="Arial" panose="020B0604020202020204" pitchFamily="34" charset="0"/>
                <a:cs typeface="Arial" panose="020B0604020202020204" pitchFamily="34" charset="0"/>
              </a:rPr>
              <a:t>Kapitel 7.1 Erstellung des Prüfprotokolls in der Apotheke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Interne Prüfnummer festlegen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Prüfzertifikat aufkleben oder anheften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Ergebnis der Prüfung des Prüfzertifikates dokumentieren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Lagerungsbedingungen, Verwendbarkeitsfrist  bzw. Nachprüfdatum festlegen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Ggf. Faktor zur Einwaagekorrektur vermerken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Prüfvorschrift, -methoden und -ergebnisse vermerken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Name des Prüfenden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Geeignete Kennzeichnung der geprüften Ware (§ 16 Abs. 1 ApBetrO)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Archivierung der Prüfprotokolle (§ 22 ApBetrO)</a:t>
            </a:r>
          </a:p>
        </p:txBody>
      </p:sp>
      <p:sp>
        <p:nvSpPr>
          <p:cNvPr id="3092" name="Freeform 7">
            <a:extLst>
              <a:ext uri="{FF2B5EF4-FFF2-40B4-BE49-F238E27FC236}">
                <a16:creationId xmlns:a16="http://schemas.microsoft.com/office/drawing/2014/main" id="{A2948BB1-3256-72B1-5A8E-A0E25DA83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4562475"/>
            <a:ext cx="2592388" cy="769938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3" name="Text Box 8">
            <a:extLst>
              <a:ext uri="{FF2B5EF4-FFF2-40B4-BE49-F238E27FC236}">
                <a16:creationId xmlns:a16="http://schemas.microsoft.com/office/drawing/2014/main" id="{03183C65-8DC8-F46B-E877-1B91ADD04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4686300"/>
            <a:ext cx="25923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Monographie oder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anerkanntes Prüfverfahren für den Ausgangsstoff vorhanden?</a:t>
            </a:r>
          </a:p>
        </p:txBody>
      </p:sp>
      <p:cxnSp>
        <p:nvCxnSpPr>
          <p:cNvPr id="3094" name="Gerade Verbindung mit Pfeil 76">
            <a:extLst>
              <a:ext uri="{FF2B5EF4-FFF2-40B4-BE49-F238E27FC236}">
                <a16:creationId xmlns:a16="http://schemas.microsoft.com/office/drawing/2014/main" id="{E493E281-CCF0-269B-07D3-D7EB648EFB50}"/>
              </a:ext>
            </a:extLst>
          </p:cNvPr>
          <p:cNvCxnSpPr>
            <a:cxnSpLocks noChangeShapeType="1"/>
            <a:endCxn id="3077" idx="0"/>
          </p:cNvCxnSpPr>
          <p:nvPr/>
        </p:nvCxnSpPr>
        <p:spPr bwMode="auto">
          <a:xfrm>
            <a:off x="1763713" y="1223963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5" name="Gerade Verbindung mit Pfeil 92">
            <a:extLst>
              <a:ext uri="{FF2B5EF4-FFF2-40B4-BE49-F238E27FC236}">
                <a16:creationId xmlns:a16="http://schemas.microsoft.com/office/drawing/2014/main" id="{DCD652A7-AD37-21B5-5014-C163EEB576DC}"/>
              </a:ext>
            </a:extLst>
          </p:cNvPr>
          <p:cNvCxnSpPr>
            <a:cxnSpLocks noChangeShapeType="1"/>
            <a:stCxn id="3078" idx="2"/>
            <a:endCxn id="3138" idx="0"/>
          </p:cNvCxnSpPr>
          <p:nvPr/>
        </p:nvCxnSpPr>
        <p:spPr bwMode="auto">
          <a:xfrm>
            <a:off x="1763713" y="8181975"/>
            <a:ext cx="0" cy="269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Gerade Verbindung 94">
            <a:extLst>
              <a:ext uri="{FF2B5EF4-FFF2-40B4-BE49-F238E27FC236}">
                <a16:creationId xmlns:a16="http://schemas.microsoft.com/office/drawing/2014/main" id="{ED30FA30-B8D6-9B1F-5948-AC4EF5E95FCB}"/>
              </a:ext>
            </a:extLst>
          </p:cNvPr>
          <p:cNvCxnSpPr>
            <a:cxnSpLocks noChangeShapeType="1"/>
            <a:stCxn id="3076" idx="3"/>
            <a:endCxn id="3081" idx="1"/>
          </p:cNvCxnSpPr>
          <p:nvPr/>
        </p:nvCxnSpPr>
        <p:spPr bwMode="auto">
          <a:xfrm>
            <a:off x="3059113" y="1065213"/>
            <a:ext cx="720725" cy="47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Gerade Verbindung 96">
            <a:extLst>
              <a:ext uri="{FF2B5EF4-FFF2-40B4-BE49-F238E27FC236}">
                <a16:creationId xmlns:a16="http://schemas.microsoft.com/office/drawing/2014/main" id="{FED184F3-9CD4-6826-CAB8-0CC3381295B1}"/>
              </a:ext>
            </a:extLst>
          </p:cNvPr>
          <p:cNvCxnSpPr>
            <a:cxnSpLocks noChangeShapeType="1"/>
            <a:stCxn id="3135" idx="3"/>
            <a:endCxn id="3111" idx="1"/>
          </p:cNvCxnSpPr>
          <p:nvPr/>
        </p:nvCxnSpPr>
        <p:spPr bwMode="auto">
          <a:xfrm flipV="1">
            <a:off x="3079750" y="3201988"/>
            <a:ext cx="70008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Gerade Verbindung 98">
            <a:extLst>
              <a:ext uri="{FF2B5EF4-FFF2-40B4-BE49-F238E27FC236}">
                <a16:creationId xmlns:a16="http://schemas.microsoft.com/office/drawing/2014/main" id="{7FE0B13F-EB50-F35B-8B72-729F3CB71CA9}"/>
              </a:ext>
            </a:extLst>
          </p:cNvPr>
          <p:cNvCxnSpPr>
            <a:cxnSpLocks noChangeShapeType="1"/>
            <a:stCxn id="3138" idx="3"/>
            <a:endCxn id="3091" idx="1"/>
          </p:cNvCxnSpPr>
          <p:nvPr/>
        </p:nvCxnSpPr>
        <p:spPr bwMode="auto">
          <a:xfrm>
            <a:off x="3059113" y="8636000"/>
            <a:ext cx="711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9" name="Freeform 7">
            <a:extLst>
              <a:ext uri="{FF2B5EF4-FFF2-40B4-BE49-F238E27FC236}">
                <a16:creationId xmlns:a16="http://schemas.microsoft.com/office/drawing/2014/main" id="{90461655-8E9D-F21B-763E-8B3F850E9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2365375"/>
            <a:ext cx="2592388" cy="48101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00" name="Text Box 8">
            <a:extLst>
              <a:ext uri="{FF2B5EF4-FFF2-40B4-BE49-F238E27FC236}">
                <a16:creationId xmlns:a16="http://schemas.microsoft.com/office/drawing/2014/main" id="{875B3872-E043-3B52-C60D-383D77A17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2481263"/>
            <a:ext cx="25923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Prüfzertifikat vorhanden?</a:t>
            </a:r>
          </a:p>
        </p:txBody>
      </p:sp>
      <p:cxnSp>
        <p:nvCxnSpPr>
          <p:cNvPr id="3101" name="Gerade Verbindung mit Pfeil 76">
            <a:extLst>
              <a:ext uri="{FF2B5EF4-FFF2-40B4-BE49-F238E27FC236}">
                <a16:creationId xmlns:a16="http://schemas.microsoft.com/office/drawing/2014/main" id="{361097BB-3658-DC6F-1DA4-62EC36E73994}"/>
              </a:ext>
            </a:extLst>
          </p:cNvPr>
          <p:cNvCxnSpPr>
            <a:cxnSpLocks noChangeShapeType="1"/>
            <a:stCxn id="3077" idx="2"/>
          </p:cNvCxnSpPr>
          <p:nvPr/>
        </p:nvCxnSpPr>
        <p:spPr bwMode="auto">
          <a:xfrm>
            <a:off x="1763713" y="2092325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2" name="Gerade Verbindung mit Pfeil 76">
            <a:extLst>
              <a:ext uri="{FF2B5EF4-FFF2-40B4-BE49-F238E27FC236}">
                <a16:creationId xmlns:a16="http://schemas.microsoft.com/office/drawing/2014/main" id="{F20AC4B6-C172-DC47-FFFD-6EB80C20ED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63713" y="3951288"/>
            <a:ext cx="0" cy="622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3" name="Freeform 7">
            <a:extLst>
              <a:ext uri="{FF2B5EF4-FFF2-40B4-BE49-F238E27FC236}">
                <a16:creationId xmlns:a16="http://schemas.microsoft.com/office/drawing/2014/main" id="{8105A2D1-3ADE-AF16-1A5B-D522FFC0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527425"/>
            <a:ext cx="2592388" cy="42386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04" name="Text Box 8">
            <a:extLst>
              <a:ext uri="{FF2B5EF4-FFF2-40B4-BE49-F238E27FC236}">
                <a16:creationId xmlns:a16="http://schemas.microsoft.com/office/drawing/2014/main" id="{FCE10C63-4E77-23C5-50AE-7022698F5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635375"/>
            <a:ext cx="25923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Prüfzertifikat valide?</a:t>
            </a:r>
          </a:p>
        </p:txBody>
      </p:sp>
      <p:sp>
        <p:nvSpPr>
          <p:cNvPr id="3105" name="Text Box 4">
            <a:extLst>
              <a:ext uri="{FF2B5EF4-FFF2-40B4-BE49-F238E27FC236}">
                <a16:creationId xmlns:a16="http://schemas.microsoft.com/office/drawing/2014/main" id="{7485AE07-4411-3750-6C8A-D1DC70A9E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335213"/>
            <a:ext cx="34925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Ersatz durch vorgeprüften Ausgangsstoff oder Komplettprüfung nach Vorgaben der Monographie bzw. dem anerkannten Prüfverfahren</a:t>
            </a:r>
          </a:p>
        </p:txBody>
      </p:sp>
      <p:sp>
        <p:nvSpPr>
          <p:cNvPr id="3106" name="Text Box 4">
            <a:extLst>
              <a:ext uri="{FF2B5EF4-FFF2-40B4-BE49-F238E27FC236}">
                <a16:creationId xmlns:a16="http://schemas.microsoft.com/office/drawing/2014/main" id="{28D4E656-10E2-82D4-FB66-2C31B7FA8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3544888"/>
            <a:ext cx="36004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Der Ausgangsstoff kann nicht verwendet werden.</a:t>
            </a:r>
          </a:p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Ggf. Komplettprüfung durchführen</a:t>
            </a:r>
          </a:p>
        </p:txBody>
      </p:sp>
      <p:sp>
        <p:nvSpPr>
          <p:cNvPr id="3107" name="Freeform 3">
            <a:extLst>
              <a:ext uri="{FF2B5EF4-FFF2-40B4-BE49-F238E27FC236}">
                <a16:creationId xmlns:a16="http://schemas.microsoft.com/office/drawing/2014/main" id="{25E6D5CE-A484-50CF-ADB7-0960D5184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582988"/>
            <a:ext cx="3492500" cy="39846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8" name="Freeform 3">
            <a:extLst>
              <a:ext uri="{FF2B5EF4-FFF2-40B4-BE49-F238E27FC236}">
                <a16:creationId xmlns:a16="http://schemas.microsoft.com/office/drawing/2014/main" id="{BCB3A652-7DF4-8DD1-DE9D-A17B497E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343150"/>
            <a:ext cx="3492500" cy="490538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09" name="Gerade Verbindung 94">
            <a:extLst>
              <a:ext uri="{FF2B5EF4-FFF2-40B4-BE49-F238E27FC236}">
                <a16:creationId xmlns:a16="http://schemas.microsoft.com/office/drawing/2014/main" id="{F2B86D84-1D4A-E835-E224-A60D635DE330}"/>
              </a:ext>
            </a:extLst>
          </p:cNvPr>
          <p:cNvCxnSpPr>
            <a:cxnSpLocks noChangeShapeType="1"/>
            <a:stCxn id="3100" idx="3"/>
            <a:endCxn id="3105" idx="1"/>
          </p:cNvCxnSpPr>
          <p:nvPr/>
        </p:nvCxnSpPr>
        <p:spPr bwMode="auto">
          <a:xfrm flipV="1">
            <a:off x="3059113" y="2589213"/>
            <a:ext cx="720725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Gerade Verbindung 94">
            <a:extLst>
              <a:ext uri="{FF2B5EF4-FFF2-40B4-BE49-F238E27FC236}">
                <a16:creationId xmlns:a16="http://schemas.microsoft.com/office/drawing/2014/main" id="{08819792-81C7-B206-A75E-EDF8E292ECE9}"/>
              </a:ext>
            </a:extLst>
          </p:cNvPr>
          <p:cNvCxnSpPr>
            <a:cxnSpLocks noChangeShapeType="1"/>
            <a:stCxn id="3104" idx="3"/>
            <a:endCxn id="3106" idx="1"/>
          </p:cNvCxnSpPr>
          <p:nvPr/>
        </p:nvCxnSpPr>
        <p:spPr bwMode="auto">
          <a:xfrm>
            <a:off x="3059113" y="3751263"/>
            <a:ext cx="725487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Text Box 37">
            <a:extLst>
              <a:ext uri="{FF2B5EF4-FFF2-40B4-BE49-F238E27FC236}">
                <a16:creationId xmlns:a16="http://schemas.microsoft.com/office/drawing/2014/main" id="{4D7BE378-0D6D-CD20-BB6D-9D964ECDB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865438"/>
            <a:ext cx="36004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4.1 Prüfzertifikat</a:t>
            </a:r>
          </a:p>
          <a:p>
            <a:pPr>
              <a:lnSpc>
                <a:spcPct val="90000"/>
              </a:lnSpc>
            </a:pPr>
            <a:r>
              <a:rPr lang="de-DE" altLang="de-DE" sz="700" u="sng">
                <a:latin typeface="Arial" panose="020B0604020202020204" pitchFamily="34" charset="0"/>
              </a:rPr>
              <a:t>Kontrolle des Prüfzertifikats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Erforderliche Angaben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Beurteilung der Eignung/Angemessenheit der eingesetzten Methode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Vergleich der Analysenwerte mit Soll-Werten der aktuellen Arzneibuchmonographie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Angabe über GMP-konforme Herstellung (bei Wirkstoffen)</a:t>
            </a:r>
          </a:p>
        </p:txBody>
      </p:sp>
      <p:sp>
        <p:nvSpPr>
          <p:cNvPr id="3112" name="Freeform 27">
            <a:extLst>
              <a:ext uri="{FF2B5EF4-FFF2-40B4-BE49-F238E27FC236}">
                <a16:creationId xmlns:a16="http://schemas.microsoft.com/office/drawing/2014/main" id="{A68A5FF6-A1CB-E6E6-9B3F-7BF1E17EE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4032250"/>
            <a:ext cx="261938" cy="54133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13" name="Gerade Verbindung mit Pfeil 76">
            <a:extLst>
              <a:ext uri="{FF2B5EF4-FFF2-40B4-BE49-F238E27FC236}">
                <a16:creationId xmlns:a16="http://schemas.microsoft.com/office/drawing/2014/main" id="{0E89B1DE-024C-9F8E-F142-2707B876D2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81175" y="2843213"/>
            <a:ext cx="0" cy="2365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4" name="Text Box 4">
            <a:extLst>
              <a:ext uri="{FF2B5EF4-FFF2-40B4-BE49-F238E27FC236}">
                <a16:creationId xmlns:a16="http://schemas.microsoft.com/office/drawing/2014/main" id="{41DA0841-252D-5823-B1D0-881957908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679950"/>
            <a:ext cx="36004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Der Ausgangsstoff kann nicht verwendet werden. Eine Ausnahme ist nur im begründeten Einzelfall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(Nutzen-Risiko-Abwägung) möglich.</a:t>
            </a:r>
          </a:p>
        </p:txBody>
      </p:sp>
      <p:sp>
        <p:nvSpPr>
          <p:cNvPr id="3115" name="Freeform 3">
            <a:extLst>
              <a:ext uri="{FF2B5EF4-FFF2-40B4-BE49-F238E27FC236}">
                <a16:creationId xmlns:a16="http://schemas.microsoft.com/office/drawing/2014/main" id="{D0F3F4BE-C015-BC99-0867-84AF6117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675188"/>
            <a:ext cx="3529012" cy="47307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16" name="Text Box 8">
            <a:extLst>
              <a:ext uri="{FF2B5EF4-FFF2-40B4-BE49-F238E27FC236}">
                <a16:creationId xmlns:a16="http://schemas.microsoft.com/office/drawing/2014/main" id="{3FEC61DF-7085-D131-F386-B6BC3DDEE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5680075"/>
            <a:ext cx="2592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Alternative Prüfvorschrift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vorhanden?</a:t>
            </a:r>
          </a:p>
        </p:txBody>
      </p:sp>
      <p:sp>
        <p:nvSpPr>
          <p:cNvPr id="3117" name="Text Box 6">
            <a:extLst>
              <a:ext uri="{FF2B5EF4-FFF2-40B4-BE49-F238E27FC236}">
                <a16:creationId xmlns:a16="http://schemas.microsoft.com/office/drawing/2014/main" id="{B6BD8DC7-2B66-5EA8-07C8-C2A3E9F1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5681663"/>
            <a:ext cx="24130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Prüfung nach alternativer Prüfvorschrift DAC/NRF</a:t>
            </a:r>
          </a:p>
        </p:txBody>
      </p:sp>
      <p:sp>
        <p:nvSpPr>
          <p:cNvPr id="3118" name="Text Box 6">
            <a:extLst>
              <a:ext uri="{FF2B5EF4-FFF2-40B4-BE49-F238E27FC236}">
                <a16:creationId xmlns:a16="http://schemas.microsoft.com/office/drawing/2014/main" id="{7EA2D02B-457F-EA98-BB44-7E35EE197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392863"/>
            <a:ext cx="259238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Prüfung auf Identität gemäß Arzneibuchmonographie oder nach anderer Pharmakopöe</a:t>
            </a:r>
          </a:p>
        </p:txBody>
      </p:sp>
      <p:sp>
        <p:nvSpPr>
          <p:cNvPr id="3119" name="Text Box 6">
            <a:extLst>
              <a:ext uri="{FF2B5EF4-FFF2-40B4-BE49-F238E27FC236}">
                <a16:creationId xmlns:a16="http://schemas.microsoft.com/office/drawing/2014/main" id="{C8DA45BA-053D-4924-4F07-838E47E92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269163"/>
            <a:ext cx="2592388" cy="23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Entnahme von Teilmengen zur Prüfung</a:t>
            </a:r>
          </a:p>
        </p:txBody>
      </p:sp>
      <p:sp>
        <p:nvSpPr>
          <p:cNvPr id="3120" name="Flussdiagramm: Verbindungsstelle 107">
            <a:extLst>
              <a:ext uri="{FF2B5EF4-FFF2-40B4-BE49-F238E27FC236}">
                <a16:creationId xmlns:a16="http://schemas.microsoft.com/office/drawing/2014/main" id="{E9E53C18-0CC2-4F88-6A0C-2C50EF5B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9288463"/>
            <a:ext cx="504825" cy="468312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3121" name="Text Box 6">
            <a:extLst>
              <a:ext uri="{FF2B5EF4-FFF2-40B4-BE49-F238E27FC236}">
                <a16:creationId xmlns:a16="http://schemas.microsoft.com/office/drawing/2014/main" id="{681C2A6F-1261-EA1B-81C8-DDAAD461A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9398000"/>
            <a:ext cx="2524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3122" name="Gerade Verbindung mit Pfeil 80">
            <a:extLst>
              <a:ext uri="{FF2B5EF4-FFF2-40B4-BE49-F238E27FC236}">
                <a16:creationId xmlns:a16="http://schemas.microsoft.com/office/drawing/2014/main" id="{8A41ED25-DB15-FB89-F1D7-38FE7289C44C}"/>
              </a:ext>
            </a:extLst>
          </p:cNvPr>
          <p:cNvCxnSpPr>
            <a:cxnSpLocks noChangeShapeType="1"/>
            <a:stCxn id="3119" idx="2"/>
            <a:endCxn id="3078" idx="0"/>
          </p:cNvCxnSpPr>
          <p:nvPr/>
        </p:nvCxnSpPr>
        <p:spPr bwMode="auto">
          <a:xfrm>
            <a:off x="1763713" y="7500938"/>
            <a:ext cx="0" cy="311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3" name="Gerade Verbindung 94">
            <a:extLst>
              <a:ext uri="{FF2B5EF4-FFF2-40B4-BE49-F238E27FC236}">
                <a16:creationId xmlns:a16="http://schemas.microsoft.com/office/drawing/2014/main" id="{8810A4CC-BEB8-39C4-A58E-017938322118}"/>
              </a:ext>
            </a:extLst>
          </p:cNvPr>
          <p:cNvCxnSpPr>
            <a:cxnSpLocks noChangeShapeType="1"/>
            <a:stCxn id="3119" idx="3"/>
            <a:endCxn id="3087" idx="1"/>
          </p:cNvCxnSpPr>
          <p:nvPr/>
        </p:nvCxnSpPr>
        <p:spPr bwMode="auto">
          <a:xfrm flipV="1">
            <a:off x="3059113" y="7385050"/>
            <a:ext cx="720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4" name="Gerade Verbindung mit Pfeil 80">
            <a:extLst>
              <a:ext uri="{FF2B5EF4-FFF2-40B4-BE49-F238E27FC236}">
                <a16:creationId xmlns:a16="http://schemas.microsoft.com/office/drawing/2014/main" id="{61A7999E-3DCD-47ED-2FDC-614B0EE7B766}"/>
              </a:ext>
            </a:extLst>
          </p:cNvPr>
          <p:cNvCxnSpPr>
            <a:cxnSpLocks noChangeShapeType="1"/>
            <a:stCxn id="3118" idx="2"/>
            <a:endCxn id="3119" idx="0"/>
          </p:cNvCxnSpPr>
          <p:nvPr/>
        </p:nvCxnSpPr>
        <p:spPr bwMode="auto">
          <a:xfrm>
            <a:off x="1763713" y="6900863"/>
            <a:ext cx="0" cy="368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5" name="Gerade Verbindung mit Pfeil 80">
            <a:extLst>
              <a:ext uri="{FF2B5EF4-FFF2-40B4-BE49-F238E27FC236}">
                <a16:creationId xmlns:a16="http://schemas.microsoft.com/office/drawing/2014/main" id="{9578180B-71BE-4573-5890-CCDBEE41C745}"/>
              </a:ext>
            </a:extLst>
          </p:cNvPr>
          <p:cNvCxnSpPr>
            <a:cxnSpLocks noChangeShapeType="1"/>
            <a:endCxn id="3118" idx="0"/>
          </p:cNvCxnSpPr>
          <p:nvPr/>
        </p:nvCxnSpPr>
        <p:spPr bwMode="auto">
          <a:xfrm>
            <a:off x="1763713" y="6103938"/>
            <a:ext cx="0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6" name="Gerade Verbindung mit Pfeil 80">
            <a:extLst>
              <a:ext uri="{FF2B5EF4-FFF2-40B4-BE49-F238E27FC236}">
                <a16:creationId xmlns:a16="http://schemas.microsoft.com/office/drawing/2014/main" id="{C53DAF8C-362B-59D3-F3C8-71FC1982A627}"/>
              </a:ext>
            </a:extLst>
          </p:cNvPr>
          <p:cNvCxnSpPr>
            <a:cxnSpLocks noChangeShapeType="1"/>
            <a:stCxn id="3116" idx="3"/>
            <a:endCxn id="3117" idx="1"/>
          </p:cNvCxnSpPr>
          <p:nvPr/>
        </p:nvCxnSpPr>
        <p:spPr bwMode="auto">
          <a:xfrm>
            <a:off x="3059113" y="5864225"/>
            <a:ext cx="13684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7" name="Gerade Verbindung mit Pfeil 80">
            <a:extLst>
              <a:ext uri="{FF2B5EF4-FFF2-40B4-BE49-F238E27FC236}">
                <a16:creationId xmlns:a16="http://schemas.microsoft.com/office/drawing/2014/main" id="{D15B349B-CC72-D275-0FE5-A8AA9144D4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63713" y="5310188"/>
            <a:ext cx="0" cy="342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8" name="Gerade Verbindung mit Pfeil 80">
            <a:extLst>
              <a:ext uri="{FF2B5EF4-FFF2-40B4-BE49-F238E27FC236}">
                <a16:creationId xmlns:a16="http://schemas.microsoft.com/office/drawing/2014/main" id="{43EE2DF5-E10B-1684-17F0-6D819C8AD736}"/>
              </a:ext>
            </a:extLst>
          </p:cNvPr>
          <p:cNvCxnSpPr>
            <a:cxnSpLocks noChangeShapeType="1"/>
            <a:stCxn id="3093" idx="3"/>
            <a:endCxn id="3114" idx="1"/>
          </p:cNvCxnSpPr>
          <p:nvPr/>
        </p:nvCxnSpPr>
        <p:spPr bwMode="auto">
          <a:xfrm flipV="1">
            <a:off x="3059113" y="4933950"/>
            <a:ext cx="720725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9" name="Text Box 53">
            <a:extLst>
              <a:ext uri="{FF2B5EF4-FFF2-40B4-BE49-F238E27FC236}">
                <a16:creationId xmlns:a16="http://schemas.microsoft.com/office/drawing/2014/main" id="{B84AA686-FBDF-7330-C8E6-DA132AA2E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3584575"/>
            <a:ext cx="398462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130" name="Text Box 53">
            <a:extLst>
              <a:ext uri="{FF2B5EF4-FFF2-40B4-BE49-F238E27FC236}">
                <a16:creationId xmlns:a16="http://schemas.microsoft.com/office/drawing/2014/main" id="{5B90DA7C-ECEA-77CD-8571-0A21491F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792663"/>
            <a:ext cx="398462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131" name="Text Box 53">
            <a:extLst>
              <a:ext uri="{FF2B5EF4-FFF2-40B4-BE49-F238E27FC236}">
                <a16:creationId xmlns:a16="http://schemas.microsoft.com/office/drawing/2014/main" id="{67048EFB-6807-39F8-50D3-B2EBF9CD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5688013"/>
            <a:ext cx="398462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32" name="Text Box 54">
            <a:extLst>
              <a:ext uri="{FF2B5EF4-FFF2-40B4-BE49-F238E27FC236}">
                <a16:creationId xmlns:a16="http://schemas.microsoft.com/office/drawing/2014/main" id="{0A277290-659E-0047-E186-F0E89C520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4032250"/>
            <a:ext cx="3063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33" name="Text Box 54">
            <a:extLst>
              <a:ext uri="{FF2B5EF4-FFF2-40B4-BE49-F238E27FC236}">
                <a16:creationId xmlns:a16="http://schemas.microsoft.com/office/drawing/2014/main" id="{B85A8A08-E22E-B734-128C-DEA6C2C65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5" y="5440363"/>
            <a:ext cx="30638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34" name="Text Box 54">
            <a:extLst>
              <a:ext uri="{FF2B5EF4-FFF2-40B4-BE49-F238E27FC236}">
                <a16:creationId xmlns:a16="http://schemas.microsoft.com/office/drawing/2014/main" id="{E3E22A6E-5098-17EC-92CF-2CB56A6A5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6161088"/>
            <a:ext cx="414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135" name="Text Box 6">
            <a:extLst>
              <a:ext uri="{FF2B5EF4-FFF2-40B4-BE49-F238E27FC236}">
                <a16:creationId xmlns:a16="http://schemas.microsoft.com/office/drawing/2014/main" id="{497C1C06-55D5-910F-2707-1CAEEB73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3095625"/>
            <a:ext cx="2592387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Kontrolle des Prüfzertifikats</a:t>
            </a:r>
          </a:p>
        </p:txBody>
      </p:sp>
      <p:cxnSp>
        <p:nvCxnSpPr>
          <p:cNvPr id="3136" name="Gerade Verbindung mit Pfeil 76">
            <a:extLst>
              <a:ext uri="{FF2B5EF4-FFF2-40B4-BE49-F238E27FC236}">
                <a16:creationId xmlns:a16="http://schemas.microsoft.com/office/drawing/2014/main" id="{B15BFF83-678F-2658-199C-00C3848F6FBE}"/>
              </a:ext>
            </a:extLst>
          </p:cNvPr>
          <p:cNvCxnSpPr>
            <a:cxnSpLocks noChangeShapeType="1"/>
            <a:stCxn id="3135" idx="2"/>
          </p:cNvCxnSpPr>
          <p:nvPr/>
        </p:nvCxnSpPr>
        <p:spPr bwMode="auto">
          <a:xfrm flipH="1">
            <a:off x="1781175" y="3325813"/>
            <a:ext cx="3175" cy="2016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7" name="Gewinkelter Verbinder 18">
            <a:extLst>
              <a:ext uri="{FF2B5EF4-FFF2-40B4-BE49-F238E27FC236}">
                <a16:creationId xmlns:a16="http://schemas.microsoft.com/office/drawing/2014/main" id="{4B1576D0-C096-3805-E3BA-A460CE0B020F}"/>
              </a:ext>
            </a:extLst>
          </p:cNvPr>
          <p:cNvCxnSpPr>
            <a:cxnSpLocks noChangeShapeType="1"/>
            <a:stCxn id="3117" idx="2"/>
            <a:endCxn id="3119" idx="0"/>
          </p:cNvCxnSpPr>
          <p:nvPr/>
        </p:nvCxnSpPr>
        <p:spPr bwMode="auto">
          <a:xfrm rot="5400000">
            <a:off x="3090069" y="4725194"/>
            <a:ext cx="1217613" cy="3870325"/>
          </a:xfrm>
          <a:prstGeom prst="bentConnector3">
            <a:avLst>
              <a:gd name="adj1" fmla="val 78065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8" name="Text Box 11">
            <a:extLst>
              <a:ext uri="{FF2B5EF4-FFF2-40B4-BE49-F238E27FC236}">
                <a16:creationId xmlns:a16="http://schemas.microsoft.com/office/drawing/2014/main" id="{415C505D-3807-B232-E259-1DA67EFF9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8451850"/>
            <a:ext cx="25923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Erstellung des Prüfprotokolls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(§§ 6, 11 ApBetrO)</a:t>
            </a:r>
          </a:p>
        </p:txBody>
      </p:sp>
      <p:cxnSp>
        <p:nvCxnSpPr>
          <p:cNvPr id="3139" name="Gerade Verbindung mit Pfeil 92">
            <a:extLst>
              <a:ext uri="{FF2B5EF4-FFF2-40B4-BE49-F238E27FC236}">
                <a16:creationId xmlns:a16="http://schemas.microsoft.com/office/drawing/2014/main" id="{BC35B3D8-C868-6681-B0C9-0E9AFF9F26E2}"/>
              </a:ext>
            </a:extLst>
          </p:cNvPr>
          <p:cNvCxnSpPr>
            <a:cxnSpLocks noChangeShapeType="1"/>
            <a:stCxn id="3138" idx="2"/>
            <a:endCxn id="3120" idx="0"/>
          </p:cNvCxnSpPr>
          <p:nvPr/>
        </p:nvCxnSpPr>
        <p:spPr bwMode="auto">
          <a:xfrm>
            <a:off x="1763713" y="8820150"/>
            <a:ext cx="0" cy="468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145452EB-E902-C9B0-32B0-29F3D4C83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479675"/>
            <a:ext cx="216058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Festlegung der Verwendbarkeitsfrist oder des Nachprüfdatums</a:t>
            </a:r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F8A19FEC-48F6-5866-FF3F-35FE2399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122613"/>
            <a:ext cx="21605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Freigabe und Dokumentation der geprüften Ausgangsstoffe</a:t>
            </a:r>
          </a:p>
        </p:txBody>
      </p:sp>
      <p:sp>
        <p:nvSpPr>
          <p:cNvPr id="4100" name="Freeform 7">
            <a:extLst>
              <a:ext uri="{FF2B5EF4-FFF2-40B4-BE49-F238E27FC236}">
                <a16:creationId xmlns:a16="http://schemas.microsoft.com/office/drawing/2014/main" id="{459A4AB5-935B-C750-3030-65F2F5646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877050"/>
            <a:ext cx="2160588" cy="4318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1" name="Text Box 8">
            <a:extLst>
              <a:ext uri="{FF2B5EF4-FFF2-40B4-BE49-F238E27FC236}">
                <a16:creationId xmlns:a16="http://schemas.microsoft.com/office/drawing/2014/main" id="{04A4C80F-0080-5742-2E7F-25DA1FD1D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970713"/>
            <a:ext cx="21605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Nachprüfung möglich?</a:t>
            </a:r>
          </a:p>
        </p:txBody>
      </p:sp>
      <p:sp>
        <p:nvSpPr>
          <p:cNvPr id="4102" name="Text Box 10">
            <a:extLst>
              <a:ext uri="{FF2B5EF4-FFF2-40B4-BE49-F238E27FC236}">
                <a16:creationId xmlns:a16="http://schemas.microsoft.com/office/drawing/2014/main" id="{B9AAB29F-4F12-79EA-2BC9-F7D290082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7818438"/>
            <a:ext cx="2160588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der Nachprüfung</a:t>
            </a:r>
            <a:endParaRPr lang="de-DE" altLang="de-DE" sz="1000" b="1">
              <a:latin typeface="Arial" panose="020B0604020202020204" pitchFamily="34" charset="0"/>
            </a:endParaRPr>
          </a:p>
        </p:txBody>
      </p:sp>
      <p:sp>
        <p:nvSpPr>
          <p:cNvPr id="4103" name="Text Box 12">
            <a:extLst>
              <a:ext uri="{FF2B5EF4-FFF2-40B4-BE49-F238E27FC236}">
                <a16:creationId xmlns:a16="http://schemas.microsoft.com/office/drawing/2014/main" id="{8472C759-2CEA-15A5-65D5-023316E41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9310688"/>
            <a:ext cx="21971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Vernichtung der Ausgangsstoffe</a:t>
            </a:r>
          </a:p>
        </p:txBody>
      </p:sp>
      <p:sp>
        <p:nvSpPr>
          <p:cNvPr id="4104" name="Freeform 26">
            <a:extLst>
              <a:ext uri="{FF2B5EF4-FFF2-40B4-BE49-F238E27FC236}">
                <a16:creationId xmlns:a16="http://schemas.microsoft.com/office/drawing/2014/main" id="{3CBCCF31-2F79-CA60-85CD-CD7A2653E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2808288"/>
            <a:ext cx="98425" cy="3825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5" name="Freeform 27">
            <a:extLst>
              <a:ext uri="{FF2B5EF4-FFF2-40B4-BE49-F238E27FC236}">
                <a16:creationId xmlns:a16="http://schemas.microsoft.com/office/drawing/2014/main" id="{C9834616-BB14-2403-0A53-9EF56EBB2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217863"/>
            <a:ext cx="261937" cy="12969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6" name="Text Box 35">
            <a:extLst>
              <a:ext uri="{FF2B5EF4-FFF2-40B4-BE49-F238E27FC236}">
                <a16:creationId xmlns:a16="http://schemas.microsoft.com/office/drawing/2014/main" id="{E23D4FC9-3D8A-6E4C-1D5C-E1DC0DB31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963" y="2798763"/>
            <a:ext cx="28797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700" b="1">
                <a:latin typeface="Arial" panose="020B0604020202020204" pitchFamily="34" charset="0"/>
              </a:rPr>
              <a:t>Kapitel 7 Freigabe und Dokumentation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Bewertung der Ergebnisse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Datum und Unterschrift des Apothekers im Prüfprotokoll</a:t>
            </a:r>
          </a:p>
        </p:txBody>
      </p:sp>
      <p:sp>
        <p:nvSpPr>
          <p:cNvPr id="4107" name="Text Box 37">
            <a:extLst>
              <a:ext uri="{FF2B5EF4-FFF2-40B4-BE49-F238E27FC236}">
                <a16:creationId xmlns:a16="http://schemas.microsoft.com/office/drawing/2014/main" id="{61741C00-91FB-5FC2-8EA2-5B23EB2EC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3197225"/>
            <a:ext cx="28733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8 Beschriftung und Kennzeichnung der Behältnisse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b="1">
                <a:latin typeface="Arial" panose="020B0604020202020204" pitchFamily="34" charset="0"/>
              </a:rPr>
              <a:t> </a:t>
            </a:r>
            <a:r>
              <a:rPr lang="de-DE" altLang="de-DE" sz="700">
                <a:latin typeface="Arial" panose="020B0604020202020204" pitchFamily="34" charset="0"/>
              </a:rPr>
              <a:t>Gut lesbar und dauerhaft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Vorzugsweise in deutscher Sprache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Bezeichnung des Ausgangstoffes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Verfallsdatum, ggf. Verwendbarkeitsfrist oder Nachprüfdatum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Soweit mgl., Normdosierung, Höchstmenge oder 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Richtkonzentration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Verwendungshinweise, z.B. vor Entnahme umschütteln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Bei Wirkstoffen Einwaagekorrekturfaktor(en)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Interne Prüfnummer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Lieferant/PZN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Lagertemperatur, besondere Lagerungsbedingungen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Gemäß GefStoffV, ggf. vereinfachte Kennzeichnung </a:t>
            </a:r>
          </a:p>
        </p:txBody>
      </p:sp>
      <p:sp>
        <p:nvSpPr>
          <p:cNvPr id="4108" name="Freeform 40">
            <a:extLst>
              <a:ext uri="{FF2B5EF4-FFF2-40B4-BE49-F238E27FC236}">
                <a16:creationId xmlns:a16="http://schemas.microsoft.com/office/drawing/2014/main" id="{C54F2E00-A508-AEA7-B503-77712DFCA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9166225"/>
            <a:ext cx="323850" cy="40163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9" name="Text Box 41">
            <a:extLst>
              <a:ext uri="{FF2B5EF4-FFF2-40B4-BE49-F238E27FC236}">
                <a16:creationId xmlns:a16="http://schemas.microsoft.com/office/drawing/2014/main" id="{3B707082-8CDE-E9F6-C9FE-8FD0E9E3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9174163"/>
            <a:ext cx="28892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11 Vernichtung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Sachgerechte/umweltgerechte Entsorgung (Entsorgungssysteme </a:t>
            </a:r>
            <a:br>
              <a:rPr lang="de-DE" altLang="de-DE" sz="70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  der Rezeptur und des Laboratoriums verwenden)</a:t>
            </a:r>
          </a:p>
        </p:txBody>
      </p:sp>
      <p:sp>
        <p:nvSpPr>
          <p:cNvPr id="4110" name="Line 45">
            <a:extLst>
              <a:ext uri="{FF2B5EF4-FFF2-40B4-BE49-F238E27FC236}">
                <a16:creationId xmlns:a16="http://schemas.microsoft.com/office/drawing/2014/main" id="{6B218028-B163-3180-1D86-FB0D4DB13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1" name="Line 47">
            <a:extLst>
              <a:ext uri="{FF2B5EF4-FFF2-40B4-BE49-F238E27FC236}">
                <a16:creationId xmlns:a16="http://schemas.microsoft.com/office/drawing/2014/main" id="{320F9D03-F31A-5279-37FE-5329DA550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2" name="Text Box 53">
            <a:extLst>
              <a:ext uri="{FF2B5EF4-FFF2-40B4-BE49-F238E27FC236}">
                <a16:creationId xmlns:a16="http://schemas.microsoft.com/office/drawing/2014/main" id="{A57A46BE-DB4F-A78C-954E-3AEBCB8DE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910388"/>
            <a:ext cx="5032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4113" name="Text Box 54">
            <a:extLst>
              <a:ext uri="{FF2B5EF4-FFF2-40B4-BE49-F238E27FC236}">
                <a16:creationId xmlns:a16="http://schemas.microsoft.com/office/drawing/2014/main" id="{1EF68982-760E-C89D-B3E8-F98CA65F4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7312025"/>
            <a:ext cx="2984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4114" name="Freeform 68">
            <a:extLst>
              <a:ext uri="{FF2B5EF4-FFF2-40B4-BE49-F238E27FC236}">
                <a16:creationId xmlns:a16="http://schemas.microsoft.com/office/drawing/2014/main" id="{243DAB78-BC96-325E-D7B2-CF004F582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9253538"/>
            <a:ext cx="2243138" cy="32385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5" name="Text Box 6">
            <a:extLst>
              <a:ext uri="{FF2B5EF4-FFF2-40B4-BE49-F238E27FC236}">
                <a16:creationId xmlns:a16="http://schemas.microsoft.com/office/drawing/2014/main" id="{8B7B6E34-38CC-68A0-C2FC-6FF6ACA9B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635375"/>
            <a:ext cx="2160588" cy="23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Ordnungsgemäße Kennzeichnung </a:t>
            </a:r>
          </a:p>
        </p:txBody>
      </p:sp>
      <p:sp>
        <p:nvSpPr>
          <p:cNvPr id="4116" name="Text Box 37">
            <a:extLst>
              <a:ext uri="{FF2B5EF4-FFF2-40B4-BE49-F238E27FC236}">
                <a16:creationId xmlns:a16="http://schemas.microsoft.com/office/drawing/2014/main" id="{BC244FA1-30D5-10AB-1269-41A53C8B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25" y="4606925"/>
            <a:ext cx="2879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9 Ordnungsgemäße Lagerung der Ausgangsstoffe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Lagerungsbedingungen (Hersteller, Ph. Eur., DAC/NRF)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Getrennte Lagerung von Ausgangsstoffen und Chemikalien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Dicht schließende Behältnisse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Vor Licht geschützt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Trocknungsmittel verwenden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unter Verschluss (§ 8 Abs. 7 GefStoffV) </a:t>
            </a:r>
          </a:p>
        </p:txBody>
      </p:sp>
      <p:sp>
        <p:nvSpPr>
          <p:cNvPr id="4117" name="Freeform 27">
            <a:extLst>
              <a:ext uri="{FF2B5EF4-FFF2-40B4-BE49-F238E27FC236}">
                <a16:creationId xmlns:a16="http://schemas.microsoft.com/office/drawing/2014/main" id="{10A5930C-7C6F-0320-F7B7-3D44A2AA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618038"/>
            <a:ext cx="261937" cy="7143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8" name="Text Box 6">
            <a:extLst>
              <a:ext uri="{FF2B5EF4-FFF2-40B4-BE49-F238E27FC236}">
                <a16:creationId xmlns:a16="http://schemas.microsoft.com/office/drawing/2014/main" id="{ED564CE4-7E02-1DED-230C-D2220E62E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572000"/>
            <a:ext cx="216058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Entnahme von Teilmengen zur Herstellung von Rezeptur- und Defekturarzneimitteln</a:t>
            </a:r>
          </a:p>
        </p:txBody>
      </p:sp>
      <p:sp>
        <p:nvSpPr>
          <p:cNvPr id="4119" name="Text Box 8">
            <a:extLst>
              <a:ext uri="{FF2B5EF4-FFF2-40B4-BE49-F238E27FC236}">
                <a16:creationId xmlns:a16="http://schemas.microsoft.com/office/drawing/2014/main" id="{87BB4236-C3C7-263B-0555-F42F4DC2A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8516938"/>
            <a:ext cx="21605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Qualitätsmängel bei der Prüfung?</a:t>
            </a:r>
          </a:p>
        </p:txBody>
      </p:sp>
      <p:sp>
        <p:nvSpPr>
          <p:cNvPr id="4120" name="Freeform 7">
            <a:extLst>
              <a:ext uri="{FF2B5EF4-FFF2-40B4-BE49-F238E27FC236}">
                <a16:creationId xmlns:a16="http://schemas.microsoft.com/office/drawing/2014/main" id="{7D6CF2CE-7137-221D-5194-9C8EE8AD7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8388350"/>
            <a:ext cx="2160588" cy="46831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1" name="Text Box 41">
            <a:extLst>
              <a:ext uri="{FF2B5EF4-FFF2-40B4-BE49-F238E27FC236}">
                <a16:creationId xmlns:a16="http://schemas.microsoft.com/office/drawing/2014/main" id="{EE95AB10-F1A9-DD88-25C6-8AA021D7C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7402513"/>
            <a:ext cx="287496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10 Nachprüfung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Verlängerung der Nutzungsdauer der Substanz unter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Berücksichtigung der Kosten/Nutzen-Relation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Keine Bezugnahme auf das Prüfzertifikat des Herstellers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auf Konformität mit der aktuellen Arzneibuch-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Monographie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der Parameter, die nach der Herstellung veränderbar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sind, wie z. B. pH-Wert, Aussehen, Trocknungsverlust, Wasser,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Gehalt, ggf. Identität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Immer individuelle Festlegung der Parameter im Einzelfall</a:t>
            </a:r>
          </a:p>
        </p:txBody>
      </p:sp>
      <p:sp>
        <p:nvSpPr>
          <p:cNvPr id="4122" name="Freeform 40">
            <a:extLst>
              <a:ext uri="{FF2B5EF4-FFF2-40B4-BE49-F238E27FC236}">
                <a16:creationId xmlns:a16="http://schemas.microsoft.com/office/drawing/2014/main" id="{E38591FC-0836-872E-930A-AB7491B22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613" y="7416800"/>
            <a:ext cx="412750" cy="100806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3" name="Text Box 54">
            <a:extLst>
              <a:ext uri="{FF2B5EF4-FFF2-40B4-BE49-F238E27FC236}">
                <a16:creationId xmlns:a16="http://schemas.microsoft.com/office/drawing/2014/main" id="{84C18583-7851-122D-81B8-A6903EF21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8967788"/>
            <a:ext cx="333375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4124" name="Text Box 54">
            <a:extLst>
              <a:ext uri="{FF2B5EF4-FFF2-40B4-BE49-F238E27FC236}">
                <a16:creationId xmlns:a16="http://schemas.microsoft.com/office/drawing/2014/main" id="{AEAE20BB-269E-CFE7-FF54-CBD555AF3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8464550"/>
            <a:ext cx="4492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4125" name="Abgerundetes Rechteck 48">
            <a:extLst>
              <a:ext uri="{FF2B5EF4-FFF2-40B4-BE49-F238E27FC236}">
                <a16:creationId xmlns:a16="http://schemas.microsoft.com/office/drawing/2014/main" id="{FCA0219D-BEEA-9519-D765-B5E88509B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5194300"/>
            <a:ext cx="2051050" cy="73977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Verweis auf Leitlinie zur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Qualitätssicherung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– Herstellung und Prüfung der nicht zur parenteralen Anwendung bestimmten Rezeptur- und Defekturarzneimittel</a:t>
            </a:r>
          </a:p>
        </p:txBody>
      </p:sp>
      <p:sp>
        <p:nvSpPr>
          <p:cNvPr id="4126" name="Textfeld 51">
            <a:extLst>
              <a:ext uri="{FF2B5EF4-FFF2-40B4-BE49-F238E27FC236}">
                <a16:creationId xmlns:a16="http://schemas.microsoft.com/office/drawing/2014/main" id="{D897D2EB-3B0F-868C-091D-AB57933DC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293688"/>
            <a:ext cx="1606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b="1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</p:txBody>
      </p:sp>
      <p:cxnSp>
        <p:nvCxnSpPr>
          <p:cNvPr id="4127" name="Gerade Verbindung mit Pfeil 53">
            <a:extLst>
              <a:ext uri="{FF2B5EF4-FFF2-40B4-BE49-F238E27FC236}">
                <a16:creationId xmlns:a16="http://schemas.microsoft.com/office/drawing/2014/main" id="{BE380DDB-3832-D7BC-50A9-6C53A242732A}"/>
              </a:ext>
            </a:extLst>
          </p:cNvPr>
          <p:cNvCxnSpPr>
            <a:cxnSpLocks noChangeShapeType="1"/>
            <a:stCxn id="4098" idx="2"/>
            <a:endCxn id="4099" idx="0"/>
          </p:cNvCxnSpPr>
          <p:nvPr/>
        </p:nvCxnSpPr>
        <p:spPr bwMode="auto">
          <a:xfrm>
            <a:off x="2700338" y="2987675"/>
            <a:ext cx="0" cy="134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Gerade Verbindung mit Pfeil 55">
            <a:extLst>
              <a:ext uri="{FF2B5EF4-FFF2-40B4-BE49-F238E27FC236}">
                <a16:creationId xmlns:a16="http://schemas.microsoft.com/office/drawing/2014/main" id="{7EFDCA21-4B15-1983-80E0-6DECF1B1C08E}"/>
              </a:ext>
            </a:extLst>
          </p:cNvPr>
          <p:cNvCxnSpPr>
            <a:cxnSpLocks noChangeShapeType="1"/>
            <a:endCxn id="4098" idx="0"/>
          </p:cNvCxnSpPr>
          <p:nvPr/>
        </p:nvCxnSpPr>
        <p:spPr bwMode="auto">
          <a:xfrm>
            <a:off x="2700338" y="1403350"/>
            <a:ext cx="0" cy="1076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Gerade Verbindung mit Pfeil 57">
            <a:extLst>
              <a:ext uri="{FF2B5EF4-FFF2-40B4-BE49-F238E27FC236}">
                <a16:creationId xmlns:a16="http://schemas.microsoft.com/office/drawing/2014/main" id="{BE0F2B50-13D1-EFBD-507F-8A9501B7EA4B}"/>
              </a:ext>
            </a:extLst>
          </p:cNvPr>
          <p:cNvCxnSpPr>
            <a:cxnSpLocks noChangeShapeType="1"/>
            <a:stCxn id="4099" idx="2"/>
            <a:endCxn id="4115" idx="0"/>
          </p:cNvCxnSpPr>
          <p:nvPr/>
        </p:nvCxnSpPr>
        <p:spPr bwMode="auto">
          <a:xfrm>
            <a:off x="2700338" y="3492500"/>
            <a:ext cx="0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Gerade Verbindung mit Pfeil 59">
            <a:extLst>
              <a:ext uri="{FF2B5EF4-FFF2-40B4-BE49-F238E27FC236}">
                <a16:creationId xmlns:a16="http://schemas.microsoft.com/office/drawing/2014/main" id="{17D2B04C-F242-4FD1-6733-4F309B611181}"/>
              </a:ext>
            </a:extLst>
          </p:cNvPr>
          <p:cNvCxnSpPr>
            <a:cxnSpLocks noChangeShapeType="1"/>
            <a:stCxn id="4161" idx="2"/>
            <a:endCxn id="4118" idx="0"/>
          </p:cNvCxnSpPr>
          <p:nvPr/>
        </p:nvCxnSpPr>
        <p:spPr bwMode="auto">
          <a:xfrm>
            <a:off x="2700338" y="4335463"/>
            <a:ext cx="0" cy="2365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1" name="Gerade Verbindung mit Pfeil 61">
            <a:extLst>
              <a:ext uri="{FF2B5EF4-FFF2-40B4-BE49-F238E27FC236}">
                <a16:creationId xmlns:a16="http://schemas.microsoft.com/office/drawing/2014/main" id="{B22406F5-F995-444D-06D2-016E32867E9F}"/>
              </a:ext>
            </a:extLst>
          </p:cNvPr>
          <p:cNvCxnSpPr>
            <a:cxnSpLocks noChangeShapeType="1"/>
            <a:stCxn id="4118" idx="2"/>
            <a:endCxn id="4163" idx="0"/>
          </p:cNvCxnSpPr>
          <p:nvPr/>
        </p:nvCxnSpPr>
        <p:spPr bwMode="auto">
          <a:xfrm>
            <a:off x="2700338" y="5080000"/>
            <a:ext cx="0" cy="1076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2" name="Gerade Verbindung mit Pfeil 63">
            <a:extLst>
              <a:ext uri="{FF2B5EF4-FFF2-40B4-BE49-F238E27FC236}">
                <a16:creationId xmlns:a16="http://schemas.microsoft.com/office/drawing/2014/main" id="{CF5080AC-39E5-869A-03FF-C7EF2AB0A8E7}"/>
              </a:ext>
            </a:extLst>
          </p:cNvPr>
          <p:cNvCxnSpPr>
            <a:cxnSpLocks noChangeShapeType="1"/>
            <a:endCxn id="4102" idx="0"/>
          </p:cNvCxnSpPr>
          <p:nvPr/>
        </p:nvCxnSpPr>
        <p:spPr bwMode="auto">
          <a:xfrm>
            <a:off x="2700338" y="7308850"/>
            <a:ext cx="0" cy="509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Gerade Verbindung mit Pfeil 65">
            <a:extLst>
              <a:ext uri="{FF2B5EF4-FFF2-40B4-BE49-F238E27FC236}">
                <a16:creationId xmlns:a16="http://schemas.microsoft.com/office/drawing/2014/main" id="{3102F117-5980-65E0-5A3A-04BA05316FF6}"/>
              </a:ext>
            </a:extLst>
          </p:cNvPr>
          <p:cNvCxnSpPr>
            <a:cxnSpLocks noChangeShapeType="1"/>
            <a:stCxn id="4102" idx="2"/>
          </p:cNvCxnSpPr>
          <p:nvPr/>
        </p:nvCxnSpPr>
        <p:spPr bwMode="auto">
          <a:xfrm>
            <a:off x="2700338" y="8048625"/>
            <a:ext cx="0" cy="339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4" name="Gerade Verbindung mit Pfeil 69">
            <a:extLst>
              <a:ext uri="{FF2B5EF4-FFF2-40B4-BE49-F238E27FC236}">
                <a16:creationId xmlns:a16="http://schemas.microsoft.com/office/drawing/2014/main" id="{2B237118-D056-0296-FB15-E522EF21DC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00338" y="8856663"/>
            <a:ext cx="0" cy="396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5" name="Form 78">
            <a:extLst>
              <a:ext uri="{FF2B5EF4-FFF2-40B4-BE49-F238E27FC236}">
                <a16:creationId xmlns:a16="http://schemas.microsoft.com/office/drawing/2014/main" id="{E5F8025A-DCBC-8C1E-7878-FA37C31932AE}"/>
              </a:ext>
            </a:extLst>
          </p:cNvPr>
          <p:cNvCxnSpPr>
            <a:cxnSpLocks noChangeShapeType="1"/>
            <a:stCxn id="4101" idx="1"/>
            <a:endCxn id="4103" idx="1"/>
          </p:cNvCxnSpPr>
          <p:nvPr/>
        </p:nvCxnSpPr>
        <p:spPr bwMode="auto">
          <a:xfrm rot="10800000" flipV="1">
            <a:off x="1619250" y="7085013"/>
            <a:ext cx="12700" cy="2339975"/>
          </a:xfrm>
          <a:prstGeom prst="bentConnector3">
            <a:avLst>
              <a:gd name="adj1" fmla="val 6245213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6" name="Form 82">
            <a:extLst>
              <a:ext uri="{FF2B5EF4-FFF2-40B4-BE49-F238E27FC236}">
                <a16:creationId xmlns:a16="http://schemas.microsoft.com/office/drawing/2014/main" id="{7B67A252-C2CE-6EA1-20BC-F6F0417F15BE}"/>
              </a:ext>
            </a:extLst>
          </p:cNvPr>
          <p:cNvCxnSpPr>
            <a:cxnSpLocks noChangeShapeType="1"/>
            <a:stCxn id="4119" idx="1"/>
            <a:endCxn id="4098" idx="1"/>
          </p:cNvCxnSpPr>
          <p:nvPr/>
        </p:nvCxnSpPr>
        <p:spPr bwMode="auto">
          <a:xfrm rot="10800000">
            <a:off x="1619250" y="2733675"/>
            <a:ext cx="12700" cy="5899150"/>
          </a:xfrm>
          <a:prstGeom prst="bentConnector3">
            <a:avLst>
              <a:gd name="adj1" fmla="val 900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7" name="Gerade Verbindung 88">
            <a:extLst>
              <a:ext uri="{FF2B5EF4-FFF2-40B4-BE49-F238E27FC236}">
                <a16:creationId xmlns:a16="http://schemas.microsoft.com/office/drawing/2014/main" id="{B3118BC0-A033-B7D3-C12F-6E48B351EA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5084763"/>
            <a:ext cx="0" cy="1095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8" name="Gerade Verbindung 92">
            <a:extLst>
              <a:ext uri="{FF2B5EF4-FFF2-40B4-BE49-F238E27FC236}">
                <a16:creationId xmlns:a16="http://schemas.microsoft.com/office/drawing/2014/main" id="{3808F204-E2F2-27F3-CA96-4595E2B1F6C0}"/>
              </a:ext>
            </a:extLst>
          </p:cNvPr>
          <p:cNvCxnSpPr>
            <a:cxnSpLocks noChangeShapeType="1"/>
            <a:stCxn id="4099" idx="3"/>
            <a:endCxn id="4106" idx="1"/>
          </p:cNvCxnSpPr>
          <p:nvPr/>
        </p:nvCxnSpPr>
        <p:spPr bwMode="auto">
          <a:xfrm flipV="1">
            <a:off x="3779838" y="3006725"/>
            <a:ext cx="746125" cy="301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9" name="Gerade Verbindung 94">
            <a:extLst>
              <a:ext uri="{FF2B5EF4-FFF2-40B4-BE49-F238E27FC236}">
                <a16:creationId xmlns:a16="http://schemas.microsoft.com/office/drawing/2014/main" id="{E77B4ADD-AE3F-CB69-CE2A-508E99B883FC}"/>
              </a:ext>
            </a:extLst>
          </p:cNvPr>
          <p:cNvCxnSpPr>
            <a:cxnSpLocks noChangeShapeType="1"/>
            <a:stCxn id="4115" idx="3"/>
            <a:endCxn id="4107" idx="1"/>
          </p:cNvCxnSpPr>
          <p:nvPr/>
        </p:nvCxnSpPr>
        <p:spPr bwMode="auto">
          <a:xfrm>
            <a:off x="3779838" y="3751263"/>
            <a:ext cx="727075" cy="1222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0" name="Gerade Verbindung 96">
            <a:extLst>
              <a:ext uri="{FF2B5EF4-FFF2-40B4-BE49-F238E27FC236}">
                <a16:creationId xmlns:a16="http://schemas.microsoft.com/office/drawing/2014/main" id="{4CC07471-5A62-7329-68EA-75B7290FE38B}"/>
              </a:ext>
            </a:extLst>
          </p:cNvPr>
          <p:cNvCxnSpPr>
            <a:cxnSpLocks noChangeShapeType="1"/>
            <a:stCxn id="4161" idx="3"/>
          </p:cNvCxnSpPr>
          <p:nvPr/>
        </p:nvCxnSpPr>
        <p:spPr bwMode="auto">
          <a:xfrm>
            <a:off x="3779838" y="4219575"/>
            <a:ext cx="739775" cy="730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1" name="Gerade Verbindung 99">
            <a:extLst>
              <a:ext uri="{FF2B5EF4-FFF2-40B4-BE49-F238E27FC236}">
                <a16:creationId xmlns:a16="http://schemas.microsoft.com/office/drawing/2014/main" id="{9EF61B90-3D4F-651B-E9DF-2FA0D80DE07C}"/>
              </a:ext>
            </a:extLst>
          </p:cNvPr>
          <p:cNvCxnSpPr>
            <a:cxnSpLocks noChangeShapeType="1"/>
            <a:stCxn id="4102" idx="3"/>
            <a:endCxn id="4121" idx="1"/>
          </p:cNvCxnSpPr>
          <p:nvPr/>
        </p:nvCxnSpPr>
        <p:spPr bwMode="auto">
          <a:xfrm>
            <a:off x="3779838" y="7934325"/>
            <a:ext cx="720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2" name="Gerade Verbindung 101">
            <a:extLst>
              <a:ext uri="{FF2B5EF4-FFF2-40B4-BE49-F238E27FC236}">
                <a16:creationId xmlns:a16="http://schemas.microsoft.com/office/drawing/2014/main" id="{ED0CD004-4247-675B-55C9-020FE2B6549C}"/>
              </a:ext>
            </a:extLst>
          </p:cNvPr>
          <p:cNvCxnSpPr>
            <a:cxnSpLocks noChangeShapeType="1"/>
            <a:endCxn id="4109" idx="1"/>
          </p:cNvCxnSpPr>
          <p:nvPr/>
        </p:nvCxnSpPr>
        <p:spPr bwMode="auto">
          <a:xfrm flipV="1">
            <a:off x="3852863" y="9366250"/>
            <a:ext cx="647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3" name="Flussdiagramm: Verbindungsstelle 46">
            <a:extLst>
              <a:ext uri="{FF2B5EF4-FFF2-40B4-BE49-F238E27FC236}">
                <a16:creationId xmlns:a16="http://schemas.microsoft.com/office/drawing/2014/main" id="{7D064F83-F66A-D776-7C86-16F553B11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100" y="287338"/>
            <a:ext cx="504825" cy="468312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4144" name="Freeform 7">
            <a:extLst>
              <a:ext uri="{FF2B5EF4-FFF2-40B4-BE49-F238E27FC236}">
                <a16:creationId xmlns:a16="http://schemas.microsoft.com/office/drawing/2014/main" id="{F54781C3-4EFC-7082-667B-DCCF43AD3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971550"/>
            <a:ext cx="2160588" cy="4318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45" name="Gerade Verbindung mit Pfeil 55">
            <a:extLst>
              <a:ext uri="{FF2B5EF4-FFF2-40B4-BE49-F238E27FC236}">
                <a16:creationId xmlns:a16="http://schemas.microsoft.com/office/drawing/2014/main" id="{BB650AF4-2932-62C8-C671-02723E8521B0}"/>
              </a:ext>
            </a:extLst>
          </p:cNvPr>
          <p:cNvCxnSpPr>
            <a:cxnSpLocks noChangeShapeType="1"/>
            <a:stCxn id="4143" idx="4"/>
          </p:cNvCxnSpPr>
          <p:nvPr/>
        </p:nvCxnSpPr>
        <p:spPr bwMode="auto">
          <a:xfrm flipH="1">
            <a:off x="2700338" y="755650"/>
            <a:ext cx="3175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6" name="Text Box 8">
            <a:extLst>
              <a:ext uri="{FF2B5EF4-FFF2-40B4-BE49-F238E27FC236}">
                <a16:creationId xmlns:a16="http://schemas.microsoft.com/office/drawing/2014/main" id="{56570C29-31AD-B4C0-386E-9D1221B3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065213"/>
            <a:ext cx="21605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Qualitätsmängel bei der Prüfung?</a:t>
            </a:r>
          </a:p>
        </p:txBody>
      </p:sp>
      <p:sp>
        <p:nvSpPr>
          <p:cNvPr id="4147" name="Text Box 6">
            <a:extLst>
              <a:ext uri="{FF2B5EF4-FFF2-40B4-BE49-F238E27FC236}">
                <a16:creationId xmlns:a16="http://schemas.microsoft.com/office/drawing/2014/main" id="{BF68C6DC-31BA-66B0-EA87-B09C4AD96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225" y="927100"/>
            <a:ext cx="122555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Maßnahmen einleiten und Sperrung der Ware</a:t>
            </a:r>
          </a:p>
        </p:txBody>
      </p:sp>
      <p:sp>
        <p:nvSpPr>
          <p:cNvPr id="4148" name="Text Box 37">
            <a:extLst>
              <a:ext uri="{FF2B5EF4-FFF2-40B4-BE49-F238E27FC236}">
                <a16:creationId xmlns:a16="http://schemas.microsoft.com/office/drawing/2014/main" id="{5C696D89-72D5-C3B5-5783-114E388BE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675" y="504825"/>
            <a:ext cx="197961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Verfahren bei Qualitätsmängeln (§ 21 ApBetrO)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Mitteilung an die zuständige Behörde und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AMK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Dokumentation/Berichterstattung der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Qualitätsmängel unter Verwendung der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AMK-Berichtsbögen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Entscheidung über den Verbleib des Prüf-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musters nach Absprache mit zuständiger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Behörde und AMK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Verbleib nicht einwandfreier Ware im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Quarantänebereich bis zur endgültigen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Entscheidung</a:t>
            </a:r>
          </a:p>
        </p:txBody>
      </p:sp>
      <p:cxnSp>
        <p:nvCxnSpPr>
          <p:cNvPr id="4149" name="Gerade Verbindung mit Pfeil 59">
            <a:extLst>
              <a:ext uri="{FF2B5EF4-FFF2-40B4-BE49-F238E27FC236}">
                <a16:creationId xmlns:a16="http://schemas.microsoft.com/office/drawing/2014/main" id="{85E23D67-5971-1D5E-AA62-E1A4B035A29C}"/>
              </a:ext>
            </a:extLst>
          </p:cNvPr>
          <p:cNvCxnSpPr>
            <a:cxnSpLocks noChangeShapeType="1"/>
            <a:stCxn id="4146" idx="3"/>
            <a:endCxn id="4147" idx="1"/>
          </p:cNvCxnSpPr>
          <p:nvPr/>
        </p:nvCxnSpPr>
        <p:spPr bwMode="auto">
          <a:xfrm>
            <a:off x="3779838" y="1181100"/>
            <a:ext cx="1793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50" name="Freeform 27">
            <a:extLst>
              <a:ext uri="{FF2B5EF4-FFF2-40B4-BE49-F238E27FC236}">
                <a16:creationId xmlns:a16="http://schemas.microsoft.com/office/drawing/2014/main" id="{DB302016-4501-5E09-9F80-2041A0786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04825"/>
            <a:ext cx="261938" cy="12954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51" name="Gerade Verbindung 92">
            <a:extLst>
              <a:ext uri="{FF2B5EF4-FFF2-40B4-BE49-F238E27FC236}">
                <a16:creationId xmlns:a16="http://schemas.microsoft.com/office/drawing/2014/main" id="{8F137157-F153-E3BE-4017-94638181C8DD}"/>
              </a:ext>
            </a:extLst>
          </p:cNvPr>
          <p:cNvCxnSpPr>
            <a:cxnSpLocks noChangeShapeType="1"/>
            <a:stCxn id="4147" idx="3"/>
            <a:endCxn id="4148" idx="1"/>
          </p:cNvCxnSpPr>
          <p:nvPr/>
        </p:nvCxnSpPr>
        <p:spPr bwMode="auto">
          <a:xfrm>
            <a:off x="5184775" y="1181100"/>
            <a:ext cx="2159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52" name="Text Box 5">
            <a:extLst>
              <a:ext uri="{FF2B5EF4-FFF2-40B4-BE49-F238E27FC236}">
                <a16:creationId xmlns:a16="http://schemas.microsoft.com/office/drawing/2014/main" id="{D3898D8C-5C88-8D10-F62C-86278AD52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052638"/>
            <a:ext cx="2159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Dokumentation der Maßnahmen</a:t>
            </a:r>
          </a:p>
        </p:txBody>
      </p:sp>
      <p:sp>
        <p:nvSpPr>
          <p:cNvPr id="4153" name="Freeform 68">
            <a:extLst>
              <a:ext uri="{FF2B5EF4-FFF2-40B4-BE49-F238E27FC236}">
                <a16:creationId xmlns:a16="http://schemas.microsoft.com/office/drawing/2014/main" id="{E30806E9-7AC1-F986-4AC9-3F3D89863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2484438"/>
            <a:ext cx="2133600" cy="25241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54" name="Text Box 12">
            <a:extLst>
              <a:ext uri="{FF2B5EF4-FFF2-40B4-BE49-F238E27FC236}">
                <a16:creationId xmlns:a16="http://schemas.microsoft.com/office/drawing/2014/main" id="{9F4E2E2B-F1F9-A178-EF04-725498794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688" y="2484438"/>
            <a:ext cx="21955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Entscheidung über die Ware treffen</a:t>
            </a:r>
          </a:p>
        </p:txBody>
      </p:sp>
      <p:sp>
        <p:nvSpPr>
          <p:cNvPr id="4155" name="Text Box 6">
            <a:extLst>
              <a:ext uri="{FF2B5EF4-FFF2-40B4-BE49-F238E27FC236}">
                <a16:creationId xmlns:a16="http://schemas.microsoft.com/office/drawing/2014/main" id="{3079017F-D675-1101-E7E3-EE2A09DA5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395288"/>
            <a:ext cx="2508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156" name="Text Box 54">
            <a:extLst>
              <a:ext uri="{FF2B5EF4-FFF2-40B4-BE49-F238E27FC236}">
                <a16:creationId xmlns:a16="http://schemas.microsoft.com/office/drawing/2014/main" id="{9E4506BC-050A-D831-8799-0E3CB2B7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971550"/>
            <a:ext cx="2984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cxnSp>
        <p:nvCxnSpPr>
          <p:cNvPr id="4157" name="Gerade Verbindung mit Pfeil 53">
            <a:extLst>
              <a:ext uri="{FF2B5EF4-FFF2-40B4-BE49-F238E27FC236}">
                <a16:creationId xmlns:a16="http://schemas.microsoft.com/office/drawing/2014/main" id="{57819AE8-F0BE-0553-4D64-074C567B1B13}"/>
              </a:ext>
            </a:extLst>
          </p:cNvPr>
          <p:cNvCxnSpPr>
            <a:cxnSpLocks noChangeShapeType="1"/>
            <a:stCxn id="4147" idx="2"/>
            <a:endCxn id="4152" idx="0"/>
          </p:cNvCxnSpPr>
          <p:nvPr/>
        </p:nvCxnSpPr>
        <p:spPr bwMode="auto">
          <a:xfrm>
            <a:off x="4572000" y="1435100"/>
            <a:ext cx="1008063" cy="617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8" name="Gerade Verbindung mit Pfeil 53">
            <a:extLst>
              <a:ext uri="{FF2B5EF4-FFF2-40B4-BE49-F238E27FC236}">
                <a16:creationId xmlns:a16="http://schemas.microsoft.com/office/drawing/2014/main" id="{D540D478-96D4-6A6A-C650-6B98CA3FF9B0}"/>
              </a:ext>
            </a:extLst>
          </p:cNvPr>
          <p:cNvCxnSpPr>
            <a:cxnSpLocks noChangeShapeType="1"/>
            <a:stCxn id="4152" idx="2"/>
            <a:endCxn id="4154" idx="0"/>
          </p:cNvCxnSpPr>
          <p:nvPr/>
        </p:nvCxnSpPr>
        <p:spPr bwMode="auto">
          <a:xfrm>
            <a:off x="5580063" y="2282825"/>
            <a:ext cx="1587" cy="2016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59" name="Abgerundetes Rechteck 48">
            <a:extLst>
              <a:ext uri="{FF2B5EF4-FFF2-40B4-BE49-F238E27FC236}">
                <a16:creationId xmlns:a16="http://schemas.microsoft.com/office/drawing/2014/main" id="{4559BBE4-EFCA-411F-341A-BC41706EE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1547813"/>
            <a:ext cx="1584325" cy="7556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Verweis auf Leitlinie zur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Qualitätssicherung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- Risiken bei Arzneimitteln und Medizinprodukten – Maßnahmen in der Apotheke</a:t>
            </a:r>
          </a:p>
        </p:txBody>
      </p:sp>
      <p:cxnSp>
        <p:nvCxnSpPr>
          <p:cNvPr id="4160" name="Gerade Verbindung 92">
            <a:extLst>
              <a:ext uri="{FF2B5EF4-FFF2-40B4-BE49-F238E27FC236}">
                <a16:creationId xmlns:a16="http://schemas.microsoft.com/office/drawing/2014/main" id="{4A9AAF12-6779-CC92-DFFC-2005C8B0B0F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40200" y="1439863"/>
            <a:ext cx="0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1" name="Text Box 6">
            <a:extLst>
              <a:ext uri="{FF2B5EF4-FFF2-40B4-BE49-F238E27FC236}">
                <a16:creationId xmlns:a16="http://schemas.microsoft.com/office/drawing/2014/main" id="{5B66CBC9-A2FD-FBB3-85CF-3E7C73AEA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03688"/>
            <a:ext cx="2160588" cy="23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Lagerung der Ausgangsstoffe</a:t>
            </a:r>
          </a:p>
        </p:txBody>
      </p:sp>
      <p:cxnSp>
        <p:nvCxnSpPr>
          <p:cNvPr id="4162" name="Gerade Verbindung mit Pfeil 59">
            <a:extLst>
              <a:ext uri="{FF2B5EF4-FFF2-40B4-BE49-F238E27FC236}">
                <a16:creationId xmlns:a16="http://schemas.microsoft.com/office/drawing/2014/main" id="{091CDB08-6DBE-D3BE-61A6-9469CA0DFFF1}"/>
              </a:ext>
            </a:extLst>
          </p:cNvPr>
          <p:cNvCxnSpPr>
            <a:cxnSpLocks noChangeShapeType="1"/>
            <a:stCxn id="4115" idx="2"/>
            <a:endCxn id="4161" idx="0"/>
          </p:cNvCxnSpPr>
          <p:nvPr/>
        </p:nvCxnSpPr>
        <p:spPr bwMode="auto">
          <a:xfrm>
            <a:off x="2700338" y="3867150"/>
            <a:ext cx="0" cy="236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3" name="Text Box 6">
            <a:extLst>
              <a:ext uri="{FF2B5EF4-FFF2-40B4-BE49-F238E27FC236}">
                <a16:creationId xmlns:a16="http://schemas.microsoft.com/office/drawing/2014/main" id="{0051E726-A7AE-DC7C-A223-3C73FA650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156325"/>
            <a:ext cx="21605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Verwendbarkeitsfrist bzw. Nachprüfdatum erreicht</a:t>
            </a:r>
          </a:p>
        </p:txBody>
      </p:sp>
      <p:cxnSp>
        <p:nvCxnSpPr>
          <p:cNvPr id="4164" name="Gerade Verbindung mit Pfeil 61">
            <a:extLst>
              <a:ext uri="{FF2B5EF4-FFF2-40B4-BE49-F238E27FC236}">
                <a16:creationId xmlns:a16="http://schemas.microsoft.com/office/drawing/2014/main" id="{7714C188-F2E5-1CD3-AEB7-B4B4B34C3D11}"/>
              </a:ext>
            </a:extLst>
          </p:cNvPr>
          <p:cNvCxnSpPr>
            <a:cxnSpLocks noChangeShapeType="1"/>
            <a:stCxn id="4163" idx="2"/>
          </p:cNvCxnSpPr>
          <p:nvPr/>
        </p:nvCxnSpPr>
        <p:spPr bwMode="auto">
          <a:xfrm flipH="1">
            <a:off x="2700338" y="6526213"/>
            <a:ext cx="0" cy="350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5" name="Text Box 53">
            <a:extLst>
              <a:ext uri="{FF2B5EF4-FFF2-40B4-BE49-F238E27FC236}">
                <a16:creationId xmlns:a16="http://schemas.microsoft.com/office/drawing/2014/main" id="{54672AFB-D280-1EB3-229E-1D4E934A2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581150"/>
            <a:ext cx="3603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Benutzerdefiniert</PresentationFormat>
  <Paragraphs>132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StarBats</vt:lpstr>
      <vt:lpstr>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Reimer, Elisabeth</dc:creator>
  <cp:lastModifiedBy>Reimer, Elisabeth</cp:lastModifiedBy>
  <cp:revision>84</cp:revision>
  <dcterms:created xsi:type="dcterms:W3CDTF">2002-12-09T13:29:54Z</dcterms:created>
  <dcterms:modified xsi:type="dcterms:W3CDTF">2023-06-13T11:12:11Z</dcterms:modified>
</cp:coreProperties>
</file>