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</p:sldIdLst>
  <p:sldSz cx="755967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24" userDrawn="1">
          <p15:clr>
            <a:srgbClr val="A4A3A4"/>
          </p15:clr>
        </p15:guide>
        <p15:guide id="2" pos="30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lichtig" initials="KS" lastIdx="13" clrIdx="0">
    <p:extLst>
      <p:ext uri="{19B8F6BF-5375-455C-9EA6-DF929625EA0E}">
        <p15:presenceInfo xmlns:p15="http://schemas.microsoft.com/office/powerpoint/2012/main" userId="Schlichtig" providerId="None"/>
      </p:ext>
    </p:extLst>
  </p:cmAuthor>
  <p:cmAuthor id="2" name="Dürr, Pauline" initials="DP" lastIdx="5" clrIdx="1">
    <p:extLst>
      <p:ext uri="{19B8F6BF-5375-455C-9EA6-DF929625EA0E}">
        <p15:presenceInfo xmlns:p15="http://schemas.microsoft.com/office/powerpoint/2012/main" userId="Dürr, Pauline" providerId="None"/>
      </p:ext>
    </p:extLst>
  </p:cmAuthor>
  <p:cmAuthor id="3" name="Ruppert, Dr. Linda" initials="RDL" lastIdx="4" clrIdx="2">
    <p:extLst>
      <p:ext uri="{19B8F6BF-5375-455C-9EA6-DF929625EA0E}">
        <p15:presenceInfo xmlns:p15="http://schemas.microsoft.com/office/powerpoint/2012/main" userId="S-1-5-21-1799406484-2814986582-3138556679-15073" providerId="AD"/>
      </p:ext>
    </p:extLst>
  </p:cmAuthor>
  <p:cmAuthor id="4" name="Katja Schlichtig" initials="KS" lastIdx="14" clrIdx="3">
    <p:extLst>
      <p:ext uri="{19B8F6BF-5375-455C-9EA6-DF929625EA0E}">
        <p15:presenceInfo xmlns:p15="http://schemas.microsoft.com/office/powerpoint/2012/main" userId="ce48af1ce084b125" providerId="Windows Live"/>
      </p:ext>
    </p:extLst>
  </p:cmAuthor>
  <p:cmAuthor id="5" name="Pauline Dürr" initials="PD" lastIdx="4" clrIdx="4">
    <p:extLst>
      <p:ext uri="{19B8F6BF-5375-455C-9EA6-DF929625EA0E}">
        <p15:presenceInfo xmlns:p15="http://schemas.microsoft.com/office/powerpoint/2012/main" userId="Pauline Dürr" providerId="None"/>
      </p:ext>
    </p:extLst>
  </p:cmAuthor>
  <p:cmAuthor id="6" name="Pauline Dürr" initials="PD [2]" lastIdx="12" clrIdx="5">
    <p:extLst>
      <p:ext uri="{19B8F6BF-5375-455C-9EA6-DF929625EA0E}">
        <p15:presenceInfo xmlns:p15="http://schemas.microsoft.com/office/powerpoint/2012/main" userId="d3dc6d65256f32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B9B9B9"/>
    <a:srgbClr val="006666"/>
    <a:srgbClr val="007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8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626" y="114"/>
      </p:cViewPr>
      <p:guideLst>
        <p:guide orient="horz" pos="5624"/>
        <p:guide pos="30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649770"/>
            <a:ext cx="6425724" cy="350955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294662"/>
            <a:ext cx="5669756" cy="24338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47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7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6700"/>
            <a:ext cx="1630055" cy="854286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36700"/>
            <a:ext cx="4795669" cy="854286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1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148" y="9538729"/>
            <a:ext cx="7143000" cy="363840"/>
          </a:xfrm>
        </p:spPr>
        <p:txBody>
          <a:bodyPr wrap="square" tIns="0" bIns="0">
            <a:noAutofit/>
          </a:bodyPr>
          <a:lstStyle>
            <a:lvl1pPr marL="0" indent="0" algn="l">
              <a:buNone/>
              <a:defRPr sz="12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5148" y="8127100"/>
            <a:ext cx="7143000" cy="365125"/>
          </a:xfrm>
        </p:spPr>
        <p:txBody>
          <a:bodyPr wrap="square" tIns="0" bIns="0" anchor="b">
            <a:noAutofit/>
          </a:bodyPr>
          <a:lstStyle>
            <a:lvl1pPr marL="0" indent="0" algn="l">
              <a:buNone/>
              <a:defRPr sz="1323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Referent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5148" y="8602121"/>
            <a:ext cx="7143000" cy="883685"/>
          </a:xfrm>
        </p:spPr>
        <p:txBody>
          <a:bodyPr wrap="square" t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2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Institution / ggf. Weiterbildungstitel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45148" y="6363376"/>
            <a:ext cx="7143000" cy="165382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defRPr sz="2315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689EA09-9BDB-B848-A860-9EAA11BE366D}"/>
              </a:ext>
            </a:extLst>
          </p:cNvPr>
          <p:cNvGrpSpPr/>
          <p:nvPr userDrawn="1"/>
        </p:nvGrpSpPr>
        <p:grpSpPr>
          <a:xfrm>
            <a:off x="0" y="9995248"/>
            <a:ext cx="7558187" cy="94775"/>
            <a:chOff x="0" y="6799916"/>
            <a:chExt cx="9142200" cy="6447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D49B7DC-4810-4B42-8441-4000D5B21C2F}"/>
                </a:ext>
              </a:extLst>
            </p:cNvPr>
            <p:cNvSpPr/>
            <p:nvPr userDrawn="1"/>
          </p:nvSpPr>
          <p:spPr>
            <a:xfrm flipV="1">
              <a:off x="0" y="6799916"/>
              <a:ext cx="6094800" cy="64475"/>
            </a:xfrm>
            <a:prstGeom prst="rect">
              <a:avLst/>
            </a:prstGeom>
            <a:solidFill>
              <a:srgbClr val="00A3D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55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5C9DF4D-1A31-A249-8CB5-2183C9007879}"/>
                </a:ext>
              </a:extLst>
            </p:cNvPr>
            <p:cNvSpPr/>
            <p:nvPr userDrawn="1"/>
          </p:nvSpPr>
          <p:spPr>
            <a:xfrm flipV="1">
              <a:off x="6094800" y="6799918"/>
              <a:ext cx="3047400" cy="64475"/>
            </a:xfrm>
            <a:prstGeom prst="rect">
              <a:avLst/>
            </a:prstGeom>
            <a:solidFill>
              <a:srgbClr val="00A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55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3BDECBAA-789D-074B-A115-60BE385F9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9937" cy="19041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A6CE247-7235-0E4C-8CDD-E78A3CAA4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7266" y="475809"/>
            <a:ext cx="1548884" cy="952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109A584-CEFF-484D-8CBD-F9DDAD83B5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1" y="1335735"/>
            <a:ext cx="5588634" cy="49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2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337" y="6785"/>
            <a:ext cx="7143397" cy="1746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1819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207940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1817" y="9485806"/>
            <a:ext cx="4316042" cy="488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11628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fld id="{44C94B83-E2E4-401E-973D-BD3F41AF80FC}" type="slidenum">
              <a:rPr lang="de-DE" smtClean="0">
                <a:solidFill>
                  <a:srgbClr val="595959"/>
                </a:solidFill>
              </a:rPr>
              <a:pPr defTabSz="755934"/>
              <a:t>‹Nr.›</a:t>
            </a:fld>
            <a:endParaRPr lang="de-DE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4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337" y="6785"/>
            <a:ext cx="7143397" cy="1746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7940" y="1970804"/>
            <a:ext cx="3508900" cy="7408333"/>
          </a:xfrm>
        </p:spPr>
        <p:txBody>
          <a:bodyPr>
            <a:noAutofit/>
          </a:bodyPr>
          <a:lstStyle>
            <a:lvl1pPr>
              <a:defRPr sz="1653">
                <a:solidFill>
                  <a:schemeClr val="tx1"/>
                </a:solidFill>
              </a:defRPr>
            </a:lvl1pPr>
            <a:lvl2pPr>
              <a:defRPr sz="1488">
                <a:solidFill>
                  <a:schemeClr val="tx1"/>
                </a:solidFill>
              </a:defRPr>
            </a:lvl2pPr>
            <a:lvl3pPr>
              <a:defRPr sz="1323">
                <a:solidFill>
                  <a:schemeClr val="tx1"/>
                </a:solidFill>
              </a:defRPr>
            </a:lvl3pPr>
            <a:lvl4pPr>
              <a:defRPr sz="1157">
                <a:solidFill>
                  <a:schemeClr val="tx1"/>
                </a:solidFill>
              </a:defRPr>
            </a:lvl4pPr>
            <a:lvl5pPr>
              <a:defRPr sz="1157">
                <a:solidFill>
                  <a:schemeClr val="tx1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42835" y="1970804"/>
            <a:ext cx="3508900" cy="7408333"/>
          </a:xfrm>
        </p:spPr>
        <p:txBody>
          <a:bodyPr>
            <a:noAutofit/>
          </a:bodyPr>
          <a:lstStyle>
            <a:lvl1pPr>
              <a:defRPr sz="1653">
                <a:solidFill>
                  <a:schemeClr val="tx1"/>
                </a:solidFill>
              </a:defRPr>
            </a:lvl1pPr>
            <a:lvl2pPr>
              <a:defRPr sz="1488">
                <a:solidFill>
                  <a:schemeClr val="tx1"/>
                </a:solidFill>
              </a:defRPr>
            </a:lvl2pPr>
            <a:lvl3pPr>
              <a:defRPr sz="1323">
                <a:solidFill>
                  <a:schemeClr val="tx1"/>
                </a:solidFill>
              </a:defRPr>
            </a:lvl3pPr>
            <a:lvl4pPr>
              <a:defRPr sz="1157">
                <a:solidFill>
                  <a:schemeClr val="tx1"/>
                </a:solidFill>
              </a:defRPr>
            </a:lvl4pPr>
            <a:lvl5pPr>
              <a:defRPr sz="1157">
                <a:solidFill>
                  <a:schemeClr val="tx1"/>
                </a:solidFill>
              </a:defRPr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940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1817" y="9485806"/>
            <a:ext cx="4316042" cy="488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11628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fld id="{44C94B83-E2E4-401E-973D-BD3F41AF80FC}" type="slidenum">
              <a:rPr lang="de-DE" smtClean="0">
                <a:solidFill>
                  <a:srgbClr val="595959"/>
                </a:solidFill>
              </a:rPr>
              <a:pPr defTabSz="755934"/>
              <a:t>‹Nr.›</a:t>
            </a:fld>
            <a:endParaRPr lang="de-DE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7941" y="1970805"/>
            <a:ext cx="3510212" cy="940391"/>
          </a:xfrm>
        </p:spPr>
        <p:txBody>
          <a:bodyPr anchor="b">
            <a:noAutofit/>
          </a:bodyPr>
          <a:lstStyle>
            <a:lvl1pPr marL="0" indent="0">
              <a:buNone/>
              <a:defRPr sz="1653" b="1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07941" y="2923410"/>
            <a:ext cx="3510212" cy="6456551"/>
          </a:xfrm>
        </p:spPr>
        <p:txBody>
          <a:bodyPr/>
          <a:lstStyle>
            <a:lvl1pPr>
              <a:defRPr sz="1653">
                <a:solidFill>
                  <a:schemeClr val="tx1"/>
                </a:solidFill>
              </a:defRPr>
            </a:lvl1pPr>
            <a:lvl2pPr>
              <a:defRPr sz="1488">
                <a:solidFill>
                  <a:schemeClr val="tx1"/>
                </a:solidFill>
              </a:defRPr>
            </a:lvl2pPr>
            <a:lvl3pPr>
              <a:defRPr sz="1323">
                <a:solidFill>
                  <a:schemeClr val="tx1"/>
                </a:solidFill>
              </a:defRPr>
            </a:lvl3pPr>
            <a:lvl4pPr>
              <a:defRPr sz="1323">
                <a:solidFill>
                  <a:schemeClr val="tx1"/>
                </a:solidFill>
              </a:defRPr>
            </a:lvl4pPr>
            <a:lvl5pPr>
              <a:defRPr sz="1323">
                <a:solidFill>
                  <a:schemeClr val="tx1"/>
                </a:solidFill>
              </a:defRPr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1" y="1970805"/>
            <a:ext cx="3511524" cy="940391"/>
          </a:xfrm>
        </p:spPr>
        <p:txBody>
          <a:bodyPr anchor="b">
            <a:normAutofit/>
          </a:bodyPr>
          <a:lstStyle>
            <a:lvl1pPr marL="0" indent="0">
              <a:buNone/>
              <a:defRPr sz="1653" b="1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1" y="2923410"/>
            <a:ext cx="3511524" cy="6456551"/>
          </a:xfrm>
        </p:spPr>
        <p:txBody>
          <a:bodyPr/>
          <a:lstStyle>
            <a:lvl1pPr>
              <a:defRPr sz="1653">
                <a:solidFill>
                  <a:schemeClr val="tx1"/>
                </a:solidFill>
              </a:defRPr>
            </a:lvl1pPr>
            <a:lvl2pPr>
              <a:defRPr sz="1488">
                <a:solidFill>
                  <a:schemeClr val="tx1"/>
                </a:solidFill>
              </a:defRPr>
            </a:lvl2pPr>
            <a:lvl3pPr>
              <a:defRPr sz="1488">
                <a:solidFill>
                  <a:schemeClr val="tx1"/>
                </a:solidFill>
              </a:defRPr>
            </a:lvl3pPr>
            <a:lvl4pPr>
              <a:defRPr sz="1157">
                <a:solidFill>
                  <a:schemeClr val="tx1"/>
                </a:solidFill>
              </a:defRPr>
            </a:lvl4pPr>
            <a:lvl5pPr>
              <a:defRPr sz="1157">
                <a:solidFill>
                  <a:schemeClr val="tx1"/>
                </a:solidFill>
              </a:defRPr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940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21817" y="9485806"/>
            <a:ext cx="4316042" cy="488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11628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fld id="{44C94B83-E2E4-401E-973D-BD3F41AF80FC}" type="slidenum">
              <a:rPr lang="de-DE" smtClean="0">
                <a:solidFill>
                  <a:srgbClr val="595959"/>
                </a:solidFill>
              </a:rPr>
              <a:pPr defTabSz="755934"/>
              <a:t>‹Nr.›</a:t>
            </a:fld>
            <a:endParaRPr lang="de-DE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78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207940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92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1817" y="9485806"/>
            <a:ext cx="4316042" cy="488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11628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92">
                <a:solidFill>
                  <a:schemeClr val="tx1"/>
                </a:solidFill>
              </a:defRPr>
            </a:lvl1pPr>
          </a:lstStyle>
          <a:p>
            <a:pPr defTabSz="755934"/>
            <a:fld id="{44C94B83-E2E4-401E-973D-BD3F41AF80FC}" type="slidenum">
              <a:rPr lang="de-DE" smtClean="0">
                <a:solidFill>
                  <a:srgbClr val="595959"/>
                </a:solidFill>
              </a:rPr>
              <a:pPr defTabSz="755934"/>
              <a:t>‹Nr.›</a:t>
            </a:fld>
            <a:endParaRPr lang="de-DE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5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3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6">
            <a:extLst>
              <a:ext uri="{FF2B5EF4-FFF2-40B4-BE49-F238E27FC236}">
                <a16:creationId xmlns:a16="http://schemas.microsoft.com/office/drawing/2014/main" id="{A25A2285-336D-6842-AD3D-C46EEB8B2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28" y="7898130"/>
            <a:ext cx="6520220" cy="724120"/>
          </a:xfrm>
          <a:prstGeom prst="rect">
            <a:avLst/>
          </a:prstGeom>
        </p:spPr>
        <p:txBody>
          <a:bodyPr anchor="ctr" anchorCtr="1"/>
          <a:lstStyle>
            <a:lvl1pPr algn="ctr">
              <a:defRPr sz="2976">
                <a:solidFill>
                  <a:srgbClr val="00A3DB"/>
                </a:solidFill>
                <a:latin typeface="+mj-lt"/>
                <a:cs typeface="Sarabun" pitchFamily="2" charset="-34"/>
              </a:defRPr>
            </a:lvl1pPr>
          </a:lstStyle>
          <a:p>
            <a:r>
              <a:rPr lang="de-DE" dirty="0"/>
              <a:t>Abschlussformel/Dank</a:t>
            </a:r>
          </a:p>
        </p:txBody>
      </p:sp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59B352CC-D600-2F42-A72B-617C79907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728" y="8646040"/>
            <a:ext cx="6523376" cy="499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92">
                <a:solidFill>
                  <a:srgbClr val="636462"/>
                </a:solidFill>
                <a:latin typeface="+mj-lt"/>
                <a:cs typeface="Sarabun" pitchFamily="2" charset="-34"/>
              </a:defRPr>
            </a:lvl1pPr>
          </a:lstStyle>
          <a:p>
            <a:r>
              <a:rPr lang="de-DE" dirty="0"/>
              <a:t>Sonstiges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44584D7-023B-B44C-B276-D58982AF718E}"/>
              </a:ext>
            </a:extLst>
          </p:cNvPr>
          <p:cNvGrpSpPr/>
          <p:nvPr userDrawn="1"/>
        </p:nvGrpSpPr>
        <p:grpSpPr>
          <a:xfrm>
            <a:off x="0" y="9995248"/>
            <a:ext cx="7558187" cy="94775"/>
            <a:chOff x="0" y="6799916"/>
            <a:chExt cx="9142200" cy="6447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EAAACDD-C159-594E-A1CE-ECD42C38581E}"/>
                </a:ext>
              </a:extLst>
            </p:cNvPr>
            <p:cNvSpPr/>
            <p:nvPr userDrawn="1"/>
          </p:nvSpPr>
          <p:spPr>
            <a:xfrm flipV="1">
              <a:off x="0" y="6799916"/>
              <a:ext cx="6094800" cy="64475"/>
            </a:xfrm>
            <a:prstGeom prst="rect">
              <a:avLst/>
            </a:prstGeom>
            <a:solidFill>
              <a:srgbClr val="00A3D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55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E4FECFF-3B67-514A-9625-EAF1C252CB63}"/>
                </a:ext>
              </a:extLst>
            </p:cNvPr>
            <p:cNvSpPr/>
            <p:nvPr userDrawn="1"/>
          </p:nvSpPr>
          <p:spPr>
            <a:xfrm flipV="1">
              <a:off x="6094800" y="6799918"/>
              <a:ext cx="3047400" cy="64475"/>
            </a:xfrm>
            <a:prstGeom prst="rect">
              <a:avLst/>
            </a:prstGeom>
            <a:solidFill>
              <a:srgbClr val="00A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55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3BDECBAA-789D-074B-A115-60BE385F9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9937" cy="19041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109A584-CEFF-484D-8CBD-F9DDAD83B5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1" y="2394186"/>
            <a:ext cx="5588634" cy="49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1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513159"/>
            <a:ext cx="6520220" cy="41932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746088"/>
            <a:ext cx="6520220" cy="220513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38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683500"/>
            <a:ext cx="3212862" cy="639606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683500"/>
            <a:ext cx="3212862" cy="639606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4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6702"/>
            <a:ext cx="6520220" cy="1948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471154"/>
            <a:ext cx="3198096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682228"/>
            <a:ext cx="3198096" cy="541600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471154"/>
            <a:ext cx="3213847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682228"/>
            <a:ext cx="3213847" cy="541600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91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61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5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451426"/>
            <a:ext cx="3827085" cy="716377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5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51426"/>
            <a:ext cx="3827085" cy="716377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13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6702"/>
            <a:ext cx="6520220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83500"/>
            <a:ext cx="6520220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79C5-CB3C-462F-A52E-FF92D1E0258D}" type="datetimeFigureOut">
              <a:rPr lang="de-DE" smtClean="0"/>
              <a:t>06.12.2023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43248"/>
            <a:ext cx="255139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E4F3-038A-4C28-A44E-F04BCAC848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72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08337" y="6784"/>
            <a:ext cx="7143397" cy="1744408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7941" y="1970805"/>
            <a:ext cx="7143000" cy="74091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07940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1817" y="9485806"/>
            <a:ext cx="4316042" cy="488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endParaRPr lang="de-DE" dirty="0">
              <a:solidFill>
                <a:srgbClr val="59595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11628" y="9485806"/>
            <a:ext cx="1339313" cy="4889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pPr defTabSz="755934"/>
            <a:fld id="{44C94B83-E2E4-401E-973D-BD3F41AF80FC}" type="slidenum">
              <a:rPr lang="de-DE" smtClean="0">
                <a:solidFill>
                  <a:srgbClr val="595959"/>
                </a:solidFill>
              </a:rPr>
              <a:pPr defTabSz="755934"/>
              <a:t>‹Nr.›</a:t>
            </a:fld>
            <a:endParaRPr lang="de-DE" dirty="0">
              <a:solidFill>
                <a:srgbClr val="595959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1860998"/>
            <a:ext cx="75596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P:\HOMEPAGE_2018\003_Design\Designelemente\BLAK-Linie\BLAK_Linie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7512"/>
            <a:ext cx="7559675" cy="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/>
  <p:txStyles>
    <p:titleStyle>
      <a:lvl1pPr algn="l" defTabSz="755934" rtl="0" eaLnBrk="1" latinLnBrk="0" hangingPunct="1">
        <a:spcBef>
          <a:spcPct val="0"/>
        </a:spcBef>
        <a:buNone/>
        <a:defRPr sz="2067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9169" indent="-219169" algn="l" defTabSz="755934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614197" indent="-236230" algn="l" defTabSz="755934" rtl="0" eaLnBrk="1" latinLnBrk="0" hangingPunct="1">
        <a:spcBef>
          <a:spcPct val="20000"/>
        </a:spcBef>
        <a:buClrTx/>
        <a:buSzPct val="75000"/>
        <a:buFont typeface="Courier New" panose="02070309020205020404" pitchFamily="49" charset="0"/>
        <a:buChar char="►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spcBef>
          <a:spcPct val="20000"/>
        </a:spcBef>
        <a:buClrTx/>
        <a:buFont typeface="Arial" panose="020B0604020202020204" pitchFamily="34" charset="0"/>
        <a:buChar char="»"/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708727" indent="-196858" algn="l" defTabSz="755934" rtl="0" eaLnBrk="1" latinLnBrk="0" hangingPunct="1">
        <a:spcBef>
          <a:spcPct val="20000"/>
        </a:spcBef>
        <a:buClrTx/>
        <a:buSzPct val="75000"/>
        <a:buFont typeface="Arial" panose="020B0604020202020204" pitchFamily="34" charset="0"/>
        <a:buChar char="−"/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9"/>
          <p:cNvSpPr txBox="1"/>
          <p:nvPr/>
        </p:nvSpPr>
        <p:spPr>
          <a:xfrm>
            <a:off x="203200" y="70752"/>
            <a:ext cx="710714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Prozessbeschreibung</a:t>
            </a: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Pharmazeutische Betreuung bei oraler Antitumortherapie</a:t>
            </a:r>
          </a:p>
          <a:p>
            <a:pPr algn="ctr"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ussdiagramm: Alternativer Prozess 43"/>
          <p:cNvSpPr>
            <a:spLocks noChangeArrowheads="1"/>
          </p:cNvSpPr>
          <p:nvPr/>
        </p:nvSpPr>
        <p:spPr bwMode="auto">
          <a:xfrm>
            <a:off x="664595" y="803973"/>
            <a:ext cx="1808701" cy="745008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Teilleistung 1</a:t>
            </a:r>
          </a:p>
          <a:p>
            <a:pPr algn="ctr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Erweiterte Medikationsberatung</a:t>
            </a:r>
          </a:p>
        </p:txBody>
      </p:sp>
      <p:sp>
        <p:nvSpPr>
          <p:cNvPr id="30" name="Flussdiagramm: Prozess 77"/>
          <p:cNvSpPr>
            <a:spLocks noChangeArrowheads="1"/>
          </p:cNvSpPr>
          <p:nvPr/>
        </p:nvSpPr>
        <p:spPr bwMode="auto">
          <a:xfrm>
            <a:off x="673125" y="2920672"/>
            <a:ext cx="1808700" cy="634843"/>
          </a:xfrm>
          <a:prstGeom prst="flowChartProcess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Datenerhebung und Datenerfassung</a:t>
            </a:r>
          </a:p>
        </p:txBody>
      </p:sp>
      <p:sp>
        <p:nvSpPr>
          <p:cNvPr id="37" name="Freeform 24"/>
          <p:cNvSpPr>
            <a:spLocks noChangeArrowheads="1"/>
          </p:cNvSpPr>
          <p:nvPr/>
        </p:nvSpPr>
        <p:spPr bwMode="auto">
          <a:xfrm>
            <a:off x="2944473" y="1140534"/>
            <a:ext cx="473075" cy="1671982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918366" y="1132390"/>
            <a:ext cx="42905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u="sng" dirty="0">
                <a:latin typeface="Arial" panose="020B0604020202020204" pitchFamily="34" charset="0"/>
                <a:cs typeface="Arial" panose="020B0604020202020204" pitchFamily="34" charset="0"/>
              </a:rPr>
              <a:t>Anspruchsberechtigte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Einmalig bei Beginn einer ambulanten oralen Antitumortherapie oder zu Beginn einer oralen Folgetherapie (jeweils ≤ 6 Monate)  (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Patienten-Flyer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800" u="sng" dirty="0">
                <a:latin typeface="Arial" panose="020B0604020202020204" pitchFamily="34" charset="0"/>
                <a:cs typeface="Arial" panose="020B0604020202020204" pitchFamily="34" charset="0"/>
              </a:rPr>
              <a:t>Einschreiben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Schriftliches Einverständnis (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Vereinbarung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de-DE" sz="800" u="sng" dirty="0">
                <a:latin typeface="Arial" panose="020B0604020202020204" pitchFamily="34" charset="0"/>
                <a:cs typeface="Arial" panose="020B0604020202020204" pitchFamily="34" charset="0"/>
              </a:rPr>
              <a:t>Vorbereitung Patientengespräch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Terminvereinbarung Patientengespräch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Zum Gespräch von der/dem Patient*in mitzubringen: Medikation (Dauer-, Akut- und Bedarfsmedikation; rezeptfrei sowie rezeptpflichtig), Nahrungsergänzungsmittel, ggf</a:t>
            </a:r>
            <a:r>
              <a:rPr lang="de-DE" sz="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Medikationspläne, Arzneimittellisten, Anweisungen zur Einnahme/Dosierung, Entlass- und Arztbriefe)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Ggf. in der Apotheke vorhandene Daten sichten (Kundendatei)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Arbeitsmaterialien bereitlegen (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Arbeitshilfe Teilleistung 1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8" name="Flussdiagramm: Prozess 77"/>
          <p:cNvSpPr>
            <a:spLocks noChangeArrowheads="1"/>
          </p:cNvSpPr>
          <p:nvPr/>
        </p:nvSpPr>
        <p:spPr bwMode="auto">
          <a:xfrm>
            <a:off x="673125" y="1801746"/>
            <a:ext cx="1808701" cy="572818"/>
          </a:xfrm>
          <a:prstGeom prst="flowChart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Ansprache und Einschreibung der Versicherten</a:t>
            </a:r>
          </a:p>
        </p:txBody>
      </p:sp>
      <p:sp>
        <p:nvSpPr>
          <p:cNvPr id="65" name="Freeform 24"/>
          <p:cNvSpPr>
            <a:spLocks noChangeArrowheads="1"/>
          </p:cNvSpPr>
          <p:nvPr/>
        </p:nvSpPr>
        <p:spPr bwMode="auto">
          <a:xfrm>
            <a:off x="2955585" y="2921455"/>
            <a:ext cx="461963" cy="742076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2908691" y="2925517"/>
            <a:ext cx="438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Strukturiertes Patientengespräch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mittels Brown-Bag</a:t>
            </a:r>
            <a:r>
              <a:rPr lang="de-DE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Arbeitshilfe Teilleistung 1: </a:t>
            </a:r>
            <a:r>
              <a:rPr lang="de-DE" sz="8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Datenerfassung, Gesprächsleitfaden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Einschätzung zu möglichen Handhabungs- /Anwendungsproblemen sowie Adhärenz bezüglich der oralen Antitumortherapie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Terminvereinbarung Abschlussgespräch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24"/>
          <p:cNvSpPr>
            <a:spLocks noChangeArrowheads="1"/>
          </p:cNvSpPr>
          <p:nvPr/>
        </p:nvSpPr>
        <p:spPr bwMode="auto">
          <a:xfrm>
            <a:off x="2930499" y="7757971"/>
            <a:ext cx="461963" cy="690526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2959892" y="7740611"/>
            <a:ext cx="4257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Vereinbarung</a:t>
            </a:r>
            <a:endParaRPr lang="de-DE" sz="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Arbeitshilfe Teilleistung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Ergebnisbericht</a:t>
            </a:r>
            <a:endParaRPr lang="de-DE" sz="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Ggf. Speicherung in den Medien der 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Dokumentation in der Apotheke gemäß QMS </a:t>
            </a:r>
          </a:p>
        </p:txBody>
      </p:sp>
      <p:sp>
        <p:nvSpPr>
          <p:cNvPr id="75" name="Flussdiagramm: Prozess 77"/>
          <p:cNvSpPr>
            <a:spLocks noChangeArrowheads="1"/>
          </p:cNvSpPr>
          <p:nvPr/>
        </p:nvSpPr>
        <p:spPr bwMode="auto">
          <a:xfrm>
            <a:off x="673125" y="4722276"/>
            <a:ext cx="1808700" cy="652131"/>
          </a:xfrm>
          <a:prstGeom prst="flowChartProcess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Erarbeitung von Vorschlägen zur Lösung detektierter ABP</a:t>
            </a:r>
          </a:p>
        </p:txBody>
      </p:sp>
      <p:sp>
        <p:nvSpPr>
          <p:cNvPr id="56" name="Flussdiagramm: Prozess 77"/>
          <p:cNvSpPr>
            <a:spLocks noChangeArrowheads="1"/>
          </p:cNvSpPr>
          <p:nvPr/>
        </p:nvSpPr>
        <p:spPr bwMode="auto">
          <a:xfrm>
            <a:off x="673125" y="3845763"/>
            <a:ext cx="1808700" cy="630440"/>
          </a:xfrm>
          <a:prstGeom prst="flowChartProcess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Pharmazeutische </a:t>
            </a:r>
          </a:p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AMTS-Prüfung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908691" y="3909940"/>
            <a:ext cx="436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Systematische Prüfung auf ABP entsprechend 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Leitlinie der BAK zur Qualitätssicherung: Medikationsanalyse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mit Schwerpunkt orale Antitumortherapeutika</a:t>
            </a:r>
            <a:endParaRPr lang="de-DE" sz="800"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Ggf. Berücksichtigung von Laborwerten und ärztlichen Diagnosen</a:t>
            </a:r>
            <a:endParaRPr lang="de-DE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lussdiagramm: Prozess 77"/>
          <p:cNvSpPr>
            <a:spLocks noChangeArrowheads="1"/>
          </p:cNvSpPr>
          <p:nvPr/>
        </p:nvSpPr>
        <p:spPr bwMode="auto">
          <a:xfrm>
            <a:off x="628817" y="8641217"/>
            <a:ext cx="1808700" cy="652131"/>
          </a:xfrm>
          <a:prstGeom prst="flowChart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Abrechnung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959069" y="8808348"/>
            <a:ext cx="430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Sonderkennzeichen „Erweiterte Medikationsberatung bei oraler Antitumortherapie“ (Sonder-PZN 17716820)</a:t>
            </a:r>
          </a:p>
        </p:txBody>
      </p:sp>
      <p:sp>
        <p:nvSpPr>
          <p:cNvPr id="26" name="Freeform 24"/>
          <p:cNvSpPr>
            <a:spLocks noChangeArrowheads="1"/>
          </p:cNvSpPr>
          <p:nvPr/>
        </p:nvSpPr>
        <p:spPr bwMode="auto">
          <a:xfrm>
            <a:off x="2918366" y="8800728"/>
            <a:ext cx="461963" cy="333108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7" name="Freeform 24"/>
          <p:cNvSpPr>
            <a:spLocks noChangeArrowheads="1"/>
          </p:cNvSpPr>
          <p:nvPr/>
        </p:nvSpPr>
        <p:spPr bwMode="auto">
          <a:xfrm>
            <a:off x="2939898" y="3883306"/>
            <a:ext cx="461963" cy="491916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6" name="Flussdiagramm: Alternativer Prozess 43"/>
          <p:cNvSpPr>
            <a:spLocks noChangeArrowheads="1"/>
          </p:cNvSpPr>
          <p:nvPr/>
        </p:nvSpPr>
        <p:spPr bwMode="auto">
          <a:xfrm>
            <a:off x="628817" y="9481100"/>
            <a:ext cx="1808700" cy="578350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Ende Teilleistung 1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577475" y="1545841"/>
            <a:ext cx="1431" cy="26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48" idx="2"/>
            <a:endCxn id="30" idx="0"/>
          </p:cNvCxnSpPr>
          <p:nvPr/>
        </p:nvCxnSpPr>
        <p:spPr>
          <a:xfrm flipH="1">
            <a:off x="1577475" y="2374564"/>
            <a:ext cx="1" cy="54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30" idx="2"/>
            <a:endCxn id="56" idx="0"/>
          </p:cNvCxnSpPr>
          <p:nvPr/>
        </p:nvCxnSpPr>
        <p:spPr>
          <a:xfrm>
            <a:off x="1577475" y="3555515"/>
            <a:ext cx="0" cy="29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56" idx="2"/>
            <a:endCxn id="75" idx="0"/>
          </p:cNvCxnSpPr>
          <p:nvPr/>
        </p:nvCxnSpPr>
        <p:spPr>
          <a:xfrm>
            <a:off x="1577475" y="4476203"/>
            <a:ext cx="0" cy="246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58" idx="2"/>
            <a:endCxn id="36" idx="0"/>
          </p:cNvCxnSpPr>
          <p:nvPr/>
        </p:nvCxnSpPr>
        <p:spPr>
          <a:xfrm>
            <a:off x="1533167" y="9293348"/>
            <a:ext cx="0" cy="18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2943152" y="4458788"/>
            <a:ext cx="4276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Bewertung der detektierten ABP und Erstellung von Lösungsvorschlägen mit Schwerpunkt orale Antitumortherapeutika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Ggf. Rücksprache mit den behandelnden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Ärzt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*innen (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Arbeitshilfen Ergebnisbericht/Rücksprache mit dem Arzt/der Ärztin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Formulierungshilfen für die Kommunikation mit dem Arzt/der Ärztin)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Erstellung bzw. Aktualisierung des Medikationsplans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Vorbereitung des Abschlussgesprächs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24"/>
          <p:cNvSpPr>
            <a:spLocks noChangeArrowheads="1"/>
          </p:cNvSpPr>
          <p:nvPr/>
        </p:nvSpPr>
        <p:spPr bwMode="auto">
          <a:xfrm>
            <a:off x="2943152" y="4474154"/>
            <a:ext cx="461963" cy="1021714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8" name="Flussdiagramm: Prozess 77"/>
          <p:cNvSpPr>
            <a:spLocks noChangeArrowheads="1"/>
          </p:cNvSpPr>
          <p:nvPr/>
        </p:nvSpPr>
        <p:spPr bwMode="auto">
          <a:xfrm>
            <a:off x="673125" y="5598825"/>
            <a:ext cx="1808700" cy="652131"/>
          </a:xfrm>
          <a:prstGeom prst="flowChartProcess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Abschlussgespräch mit der versicherten Person</a:t>
            </a:r>
            <a:endParaRPr lang="de-DE" alt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lussdiagramm: Prozess 79"/>
          <p:cNvSpPr>
            <a:spLocks noChangeArrowheads="1"/>
          </p:cNvSpPr>
          <p:nvPr/>
        </p:nvSpPr>
        <p:spPr bwMode="auto">
          <a:xfrm>
            <a:off x="626460" y="7585339"/>
            <a:ext cx="1808700" cy="652131"/>
          </a:xfrm>
          <a:prstGeom prst="flowChartProcess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2939898" y="5529578"/>
            <a:ext cx="4353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Ergebnisse der pharmazeutischen AMTS-Prüfung und Erläuterung der Lösungsvorschläge inkl. Maßnahmen, Abstimmung und Umsetzung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Beratungsgespräch zur oralen Antitumortherapie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Arbeitshilfe Teilleistung 1: </a:t>
            </a:r>
            <a:r>
              <a:rPr lang="de-DE" sz="8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Gesprächsleitfaden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Aushändigung und Erläuterung des Medikationsplans, ggf. eines zusätzlichen Einnahmeplans für die orale Antitumortherapie und weiterer Informationsmaterialien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Ggf. Speicherung des Medikationsplans auf der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eGK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oder in anderen Medien der TI (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Quittierung des Erhalts der Teilleistung 1 (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Vereinbarung</a:t>
            </a:r>
            <a:r>
              <a:rPr lang="de-DE" sz="8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Terminvereinbarung Teilleistung 2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24"/>
          <p:cNvSpPr>
            <a:spLocks noChangeArrowheads="1"/>
          </p:cNvSpPr>
          <p:nvPr/>
        </p:nvSpPr>
        <p:spPr bwMode="auto">
          <a:xfrm>
            <a:off x="2939897" y="5533195"/>
            <a:ext cx="461963" cy="1314251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01" name="Gerader Verbinder 100"/>
          <p:cNvCxnSpPr/>
          <p:nvPr/>
        </p:nvCxnSpPr>
        <p:spPr>
          <a:xfrm>
            <a:off x="2472817" y="2077203"/>
            <a:ext cx="470335" cy="15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Gerader Verbinder 114"/>
          <p:cNvCxnSpPr/>
          <p:nvPr/>
        </p:nvCxnSpPr>
        <p:spPr>
          <a:xfrm>
            <a:off x="2481825" y="5048341"/>
            <a:ext cx="458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Gerader Verbinder 116"/>
          <p:cNvCxnSpPr>
            <a:cxnSpLocks/>
          </p:cNvCxnSpPr>
          <p:nvPr/>
        </p:nvCxnSpPr>
        <p:spPr>
          <a:xfrm>
            <a:off x="2481825" y="4169740"/>
            <a:ext cx="458071" cy="1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>
            <a:stCxn id="78" idx="3"/>
          </p:cNvCxnSpPr>
          <p:nvPr/>
        </p:nvCxnSpPr>
        <p:spPr>
          <a:xfrm flipV="1">
            <a:off x="2481825" y="5924890"/>
            <a:ext cx="45807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Gerader Verbinder 125"/>
          <p:cNvCxnSpPr>
            <a:stCxn id="80" idx="3"/>
          </p:cNvCxnSpPr>
          <p:nvPr/>
        </p:nvCxnSpPr>
        <p:spPr>
          <a:xfrm flipV="1">
            <a:off x="2435160" y="7907539"/>
            <a:ext cx="495339" cy="3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Gerade Verbindung mit Pfeil 130"/>
          <p:cNvCxnSpPr>
            <a:stCxn id="80" idx="2"/>
            <a:endCxn id="58" idx="0"/>
          </p:cNvCxnSpPr>
          <p:nvPr/>
        </p:nvCxnSpPr>
        <p:spPr>
          <a:xfrm>
            <a:off x="1530810" y="8237470"/>
            <a:ext cx="2357" cy="40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Gerade Verbindung mit Pfeil 136"/>
          <p:cNvCxnSpPr>
            <a:stCxn id="75" idx="2"/>
            <a:endCxn id="78" idx="0"/>
          </p:cNvCxnSpPr>
          <p:nvPr/>
        </p:nvCxnSpPr>
        <p:spPr>
          <a:xfrm>
            <a:off x="1577475" y="5374407"/>
            <a:ext cx="0" cy="224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Flussdiagramm: Prozess 59"/>
          <p:cNvSpPr>
            <a:spLocks noChangeArrowheads="1"/>
          </p:cNvSpPr>
          <p:nvPr/>
        </p:nvSpPr>
        <p:spPr bwMode="auto">
          <a:xfrm>
            <a:off x="639196" y="6717140"/>
            <a:ext cx="1808700" cy="652131"/>
          </a:xfrm>
          <a:prstGeom prst="flowChart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Bericht an Arzt/Ärztin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2952368" y="6863387"/>
            <a:ext cx="425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Ggf. schriftliche Übermittlung des Ergebnisberichts inkl. Anschreiben an die behandelnden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Ärzt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*innen sofern nicht bereits in Schritt „Erarbeitung von Vorschlägen zur Lösung detektierter ABP“ geklärt 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(Arbeitshilfen Ergebnisbericht/Rücksprache mit dem Arzt)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Formulierungshilfen für die Kommunikation mit dem Arzt/der Ärztin)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Medikationsplan, ggf. Einnahmeplan für orale Antitumortherapie und weitere Informationsmaterialien</a:t>
            </a:r>
          </a:p>
        </p:txBody>
      </p:sp>
      <p:sp>
        <p:nvSpPr>
          <p:cNvPr id="73" name="Freeform 24"/>
          <p:cNvSpPr>
            <a:spLocks noChangeArrowheads="1"/>
          </p:cNvSpPr>
          <p:nvPr/>
        </p:nvSpPr>
        <p:spPr bwMode="auto">
          <a:xfrm>
            <a:off x="2939896" y="6876530"/>
            <a:ext cx="461963" cy="813809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74" name="Gerader Verbinder 73"/>
          <p:cNvCxnSpPr>
            <a:stCxn id="60" idx="3"/>
          </p:cNvCxnSpPr>
          <p:nvPr/>
        </p:nvCxnSpPr>
        <p:spPr>
          <a:xfrm flipV="1">
            <a:off x="2447896" y="7043205"/>
            <a:ext cx="4920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1568945" y="6250956"/>
            <a:ext cx="0" cy="46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>
            <a:off x="1543546" y="7369271"/>
            <a:ext cx="2363" cy="21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>
            <a:off x="2481825" y="3247041"/>
            <a:ext cx="470335" cy="15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 flipV="1">
            <a:off x="2434510" y="8961565"/>
            <a:ext cx="48320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Grafik 2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A61B17B7-CDDF-9D8F-489C-3E449238E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4" y="111002"/>
            <a:ext cx="1220812" cy="5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9"/>
          <p:cNvSpPr txBox="1"/>
          <p:nvPr/>
        </p:nvSpPr>
        <p:spPr>
          <a:xfrm>
            <a:off x="203200" y="70752"/>
            <a:ext cx="710714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Prozessbeschreibung</a:t>
            </a: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Pharmazeutische Betreuung bei oraler Antitumortherapie</a:t>
            </a:r>
          </a:p>
          <a:p>
            <a:pPr algn="ctr"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ussdiagramm: Alternativer Prozess 43"/>
          <p:cNvSpPr>
            <a:spLocks noChangeArrowheads="1"/>
          </p:cNvSpPr>
          <p:nvPr/>
        </p:nvSpPr>
        <p:spPr bwMode="auto">
          <a:xfrm>
            <a:off x="639195" y="803973"/>
            <a:ext cx="1831272" cy="578350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Teilleistung 2 Semistrukturiertes Folgegespräch</a:t>
            </a:r>
          </a:p>
        </p:txBody>
      </p:sp>
      <p:sp>
        <p:nvSpPr>
          <p:cNvPr id="37" name="Freeform 24"/>
          <p:cNvSpPr>
            <a:spLocks noChangeArrowheads="1"/>
          </p:cNvSpPr>
          <p:nvPr/>
        </p:nvSpPr>
        <p:spPr bwMode="auto">
          <a:xfrm>
            <a:off x="2934377" y="1183676"/>
            <a:ext cx="473075" cy="1260180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997440" y="1209829"/>
            <a:ext cx="4290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u="sng" dirty="0">
                <a:latin typeface="Arial" panose="020B0604020202020204" pitchFamily="34" charset="0"/>
                <a:cs typeface="Arial" panose="020B0604020202020204" pitchFamily="34" charset="0"/>
              </a:rPr>
              <a:t>Anspruchsberechtigte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„Erweiterte Medikationsberatung bei oraler Antitumortherapie“ vor 2–6 Monaten durchgeführt</a:t>
            </a:r>
          </a:p>
          <a:p>
            <a:r>
              <a:rPr lang="de-DE" sz="900" u="sng" dirty="0">
                <a:latin typeface="Arial" panose="020B0604020202020204" pitchFamily="34" charset="0"/>
                <a:cs typeface="Arial" panose="020B0604020202020204" pitchFamily="34" charset="0"/>
              </a:rPr>
              <a:t>Vorbereitung Patientengespräch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Terminerinnerung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Ggf. in der Apotheke vorhandene Daten sichten (Kundendatei + </a:t>
            </a:r>
            <a:r>
              <a:rPr lang="de-DE" sz="900" u="sng" dirty="0">
                <a:latin typeface="Arial" panose="020B0604020202020204" pitchFamily="34" charset="0"/>
                <a:cs typeface="Arial" panose="020B0604020202020204" pitchFamily="34" charset="0"/>
              </a:rPr>
              <a:t>Dokumentation Teilleistung 1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Arbeitsmaterialien bereitlegen (</a:t>
            </a:r>
            <a:r>
              <a:rPr lang="de-DE" sz="9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9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Arbeitshilfe Teilleistung 2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Flussdiagramm: Prozess 77"/>
          <p:cNvSpPr>
            <a:spLocks noChangeArrowheads="1"/>
          </p:cNvSpPr>
          <p:nvPr/>
        </p:nvSpPr>
        <p:spPr bwMode="auto">
          <a:xfrm>
            <a:off x="647725" y="1604437"/>
            <a:ext cx="1808701" cy="572818"/>
          </a:xfrm>
          <a:prstGeom prst="flowChart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Ansprache der Versicherten</a:t>
            </a:r>
          </a:p>
        </p:txBody>
      </p:sp>
      <p:sp>
        <p:nvSpPr>
          <p:cNvPr id="71" name="Freeform 24"/>
          <p:cNvSpPr>
            <a:spLocks noChangeArrowheads="1"/>
          </p:cNvSpPr>
          <p:nvPr/>
        </p:nvSpPr>
        <p:spPr bwMode="auto">
          <a:xfrm>
            <a:off x="2929534" y="3892810"/>
            <a:ext cx="467217" cy="470633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2929534" y="3943461"/>
            <a:ext cx="425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Quittierung des Erhalts der Teilleistung 2 (</a:t>
            </a:r>
            <a:r>
              <a:rPr lang="de-DE" sz="9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Vereinbarung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Dokumentation in der Apotheke gemäß QMS</a:t>
            </a:r>
          </a:p>
        </p:txBody>
      </p:sp>
      <p:sp>
        <p:nvSpPr>
          <p:cNvPr id="58" name="Flussdiagramm: Prozess 77"/>
          <p:cNvSpPr>
            <a:spLocks noChangeArrowheads="1"/>
          </p:cNvSpPr>
          <p:nvPr/>
        </p:nvSpPr>
        <p:spPr bwMode="auto">
          <a:xfrm>
            <a:off x="639195" y="4848309"/>
            <a:ext cx="1808700" cy="652131"/>
          </a:xfrm>
          <a:prstGeom prst="flowChart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Abrechnung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922025" y="4918141"/>
            <a:ext cx="4306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Sonderkennzeichen „Erneute auf die ambulante orale Antitumortherapie zugeschnittene Beratung in Form eines semistrukturierten Gesprächs“ (Sonder-PZN 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17716837)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4"/>
          <p:cNvSpPr>
            <a:spLocks noChangeArrowheads="1"/>
          </p:cNvSpPr>
          <p:nvPr/>
        </p:nvSpPr>
        <p:spPr bwMode="auto">
          <a:xfrm>
            <a:off x="2929534" y="4851813"/>
            <a:ext cx="461963" cy="652130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6" name="Flussdiagramm: Alternativer Prozess 43"/>
          <p:cNvSpPr>
            <a:spLocks noChangeArrowheads="1"/>
          </p:cNvSpPr>
          <p:nvPr/>
        </p:nvSpPr>
        <p:spPr bwMode="auto">
          <a:xfrm>
            <a:off x="639195" y="6084994"/>
            <a:ext cx="1808700" cy="578350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Ende Teilleistung 2</a:t>
            </a:r>
          </a:p>
        </p:txBody>
      </p:sp>
      <p:cxnSp>
        <p:nvCxnSpPr>
          <p:cNvPr id="16" name="Gerade Verbindung mit Pfeil 15"/>
          <p:cNvCxnSpPr>
            <a:stCxn id="6" idx="2"/>
            <a:endCxn id="48" idx="0"/>
          </p:cNvCxnSpPr>
          <p:nvPr/>
        </p:nvCxnSpPr>
        <p:spPr>
          <a:xfrm flipH="1">
            <a:off x="1552076" y="1382323"/>
            <a:ext cx="2755" cy="22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48" idx="2"/>
            <a:endCxn id="78" idx="0"/>
          </p:cNvCxnSpPr>
          <p:nvPr/>
        </p:nvCxnSpPr>
        <p:spPr>
          <a:xfrm>
            <a:off x="1552076" y="2177255"/>
            <a:ext cx="2255" cy="38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58" idx="2"/>
            <a:endCxn id="36" idx="0"/>
          </p:cNvCxnSpPr>
          <p:nvPr/>
        </p:nvCxnSpPr>
        <p:spPr>
          <a:xfrm>
            <a:off x="1543545" y="5500440"/>
            <a:ext cx="0" cy="58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Flussdiagramm: Prozess 77"/>
          <p:cNvSpPr>
            <a:spLocks noChangeArrowheads="1"/>
          </p:cNvSpPr>
          <p:nvPr/>
        </p:nvSpPr>
        <p:spPr bwMode="auto">
          <a:xfrm>
            <a:off x="649981" y="2564871"/>
            <a:ext cx="1808700" cy="652131"/>
          </a:xfrm>
          <a:prstGeom prst="flowChart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Semistrukturiertes Gespräch mit der versicherten Person</a:t>
            </a:r>
          </a:p>
        </p:txBody>
      </p:sp>
      <p:sp>
        <p:nvSpPr>
          <p:cNvPr id="80" name="Flussdiagramm: Prozess 79"/>
          <p:cNvSpPr>
            <a:spLocks noChangeArrowheads="1"/>
          </p:cNvSpPr>
          <p:nvPr/>
        </p:nvSpPr>
        <p:spPr bwMode="auto">
          <a:xfrm>
            <a:off x="642471" y="3805059"/>
            <a:ext cx="1808700" cy="652131"/>
          </a:xfrm>
          <a:prstGeom prst="flowChart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2922025" y="2503111"/>
            <a:ext cx="43532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Inhalte/Besonderheiten Beratungsgespräch wiederholen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Ermittlung von Handhabungs- und Anwendungsproblemen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Erfassung von Nebenwirkungen, sonstigen Bedenken oder Sorgen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Ggf. Förderung der Adhärenz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Ggf. erneute Patientenschulung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Ggf. Aushändigung und Erläuterung von Informationsmaterialien zur oralen Antitumortherapie</a:t>
            </a:r>
          </a:p>
        </p:txBody>
      </p:sp>
      <p:sp>
        <p:nvSpPr>
          <p:cNvPr id="84" name="Freeform 24"/>
          <p:cNvSpPr>
            <a:spLocks noChangeArrowheads="1"/>
          </p:cNvSpPr>
          <p:nvPr/>
        </p:nvSpPr>
        <p:spPr bwMode="auto">
          <a:xfrm>
            <a:off x="2932172" y="2503111"/>
            <a:ext cx="461963" cy="1073315"/>
          </a:xfrm>
          <a:custGeom>
            <a:avLst/>
            <a:gdLst>
              <a:gd name="T0" fmla="*/ 2147483646 w 689"/>
              <a:gd name="T1" fmla="*/ 0 h 3228"/>
              <a:gd name="T2" fmla="*/ 0 w 689"/>
              <a:gd name="T3" fmla="*/ 0 h 3228"/>
              <a:gd name="T4" fmla="*/ 0 w 689"/>
              <a:gd name="T5" fmla="*/ 2147483646 h 3228"/>
              <a:gd name="T6" fmla="*/ 2147483646 w 689"/>
              <a:gd name="T7" fmla="*/ 2147483646 h 3228"/>
              <a:gd name="T8" fmla="*/ 0 60000 65536"/>
              <a:gd name="T9" fmla="*/ 0 60000 65536"/>
              <a:gd name="T10" fmla="*/ 0 60000 65536"/>
              <a:gd name="T11" fmla="*/ 0 60000 65536"/>
              <a:gd name="T12" fmla="*/ 0 w 689"/>
              <a:gd name="T13" fmla="*/ 0 h 3228"/>
              <a:gd name="T14" fmla="*/ 689 w 689"/>
              <a:gd name="T15" fmla="*/ 3228 h 3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9" h="3228">
                <a:moveTo>
                  <a:pt x="688" y="0"/>
                </a:moveTo>
                <a:lnTo>
                  <a:pt x="0" y="0"/>
                </a:lnTo>
                <a:lnTo>
                  <a:pt x="0" y="3227"/>
                </a:lnTo>
                <a:lnTo>
                  <a:pt x="688" y="3227"/>
                </a:lnTo>
              </a:path>
            </a:pathLst>
          </a:cu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22" name="Gerader Verbinder 121"/>
          <p:cNvCxnSpPr>
            <a:stCxn id="78" idx="3"/>
          </p:cNvCxnSpPr>
          <p:nvPr/>
        </p:nvCxnSpPr>
        <p:spPr>
          <a:xfrm flipV="1">
            <a:off x="2458681" y="2890936"/>
            <a:ext cx="47085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Gerader Verbinder 125"/>
          <p:cNvCxnSpPr/>
          <p:nvPr/>
        </p:nvCxnSpPr>
        <p:spPr>
          <a:xfrm flipV="1">
            <a:off x="2455253" y="4128127"/>
            <a:ext cx="478363" cy="2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Gerader Verbinder 127"/>
          <p:cNvCxnSpPr/>
          <p:nvPr/>
        </p:nvCxnSpPr>
        <p:spPr>
          <a:xfrm flipV="1">
            <a:off x="2446328" y="5176119"/>
            <a:ext cx="48320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Gerade Verbindung mit Pfeil 130"/>
          <p:cNvCxnSpPr>
            <a:stCxn id="80" idx="2"/>
            <a:endCxn id="58" idx="0"/>
          </p:cNvCxnSpPr>
          <p:nvPr/>
        </p:nvCxnSpPr>
        <p:spPr>
          <a:xfrm flipH="1">
            <a:off x="1543545" y="4457190"/>
            <a:ext cx="3276" cy="39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Gerade Verbindung mit Pfeil 132"/>
          <p:cNvCxnSpPr>
            <a:stCxn id="78" idx="2"/>
            <a:endCxn id="80" idx="0"/>
          </p:cNvCxnSpPr>
          <p:nvPr/>
        </p:nvCxnSpPr>
        <p:spPr>
          <a:xfrm flipH="1">
            <a:off x="1546821" y="3217002"/>
            <a:ext cx="7510" cy="588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 flipV="1">
            <a:off x="2457293" y="1890866"/>
            <a:ext cx="474281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Grafik 1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80268690-EDCA-7B20-B290-84C95030F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4" y="111002"/>
            <a:ext cx="1220812" cy="5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K_Master_2017-06-07">
  <a:themeElements>
    <a:clrScheme name="BLAK">
      <a:dk1>
        <a:srgbClr val="595959"/>
      </a:dk1>
      <a:lt1>
        <a:sysClr val="window" lastClr="FFFFFF"/>
      </a:lt1>
      <a:dk2>
        <a:srgbClr val="000000"/>
      </a:dk2>
      <a:lt2>
        <a:srgbClr val="D8D8D8"/>
      </a:lt2>
      <a:accent1>
        <a:srgbClr val="009FE3"/>
      </a:accent1>
      <a:accent2>
        <a:srgbClr val="ABE1FA"/>
      </a:accent2>
      <a:accent3>
        <a:srgbClr val="E30613"/>
      </a:accent3>
      <a:accent4>
        <a:srgbClr val="FFADAD"/>
      </a:accent4>
      <a:accent5>
        <a:srgbClr val="808080"/>
      </a:accent5>
      <a:accent6>
        <a:srgbClr val="009FE3"/>
      </a:accent6>
      <a:hlink>
        <a:srgbClr val="009FE3"/>
      </a:hlink>
      <a:folHlink>
        <a:srgbClr val="009FE3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</Words>
  <Application>Microsoft Office PowerPoint</Application>
  <PresentationFormat>Benutzerdefiniert</PresentationFormat>
  <Paragraphs>69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Wingdings</vt:lpstr>
      <vt:lpstr>Office</vt:lpstr>
      <vt:lpstr>1_BLAK_Master_2017-06-07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Brüggemann, Britt</dc:creator>
  <cp:lastModifiedBy>Klintworth, Dirk</cp:lastModifiedBy>
  <cp:revision>369</cp:revision>
  <dcterms:created xsi:type="dcterms:W3CDTF">2020-10-23T10:52:47Z</dcterms:created>
  <dcterms:modified xsi:type="dcterms:W3CDTF">2023-12-06T08:57:22Z</dcterms:modified>
</cp:coreProperties>
</file>