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7" r:id="rId2"/>
    <p:sldId id="259" r:id="rId3"/>
    <p:sldId id="258" r:id="rId4"/>
  </p:sldIdLst>
  <p:sldSz cx="10080625" cy="7559675"/>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843">
          <p15:clr>
            <a:srgbClr val="A4A3A4"/>
          </p15:clr>
        </p15:guide>
        <p15:guide id="2" pos="392">
          <p15:clr>
            <a:srgbClr val="A4A3A4"/>
          </p15:clr>
        </p15:guide>
      </p15:sldGuideLst>
    </p:ext>
    <p:ext uri="{2D200454-40CA-4A62-9FC3-DE9A4176ACB9}">
      <p15:notesGuideLst xmlns:p15="http://schemas.microsoft.com/office/powerpoint/2012/main">
        <p15:guide id="1" orient="horz" pos="2674">
          <p15:clr>
            <a:srgbClr val="A4A3A4"/>
          </p15:clr>
        </p15:guide>
        <p15:guide id="2" pos="19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63" autoAdjust="0"/>
    <p:restoredTop sz="97503" autoAdjust="0"/>
  </p:normalViewPr>
  <p:slideViewPr>
    <p:cSldViewPr>
      <p:cViewPr varScale="1">
        <p:scale>
          <a:sx n="122" d="100"/>
          <a:sy n="122" d="100"/>
        </p:scale>
        <p:origin x="2136" y="82"/>
      </p:cViewPr>
      <p:guideLst>
        <p:guide orient="horz" pos="3843"/>
        <p:guide pos="392"/>
      </p:guideLst>
    </p:cSldViewPr>
  </p:slideViewPr>
  <p:outlineViewPr>
    <p:cViewPr>
      <p:scale>
        <a:sx n="100" d="100"/>
        <a:sy n="100"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674"/>
        <p:guide pos="19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83786" tIns="41893" rIns="83786" bIns="41893" numCol="1" anchor="t" anchorCtr="0" compatLnSpc="1">
            <a:prstTxWarp prst="textNoShape">
              <a:avLst/>
            </a:prstTxWarp>
          </a:bodyPr>
          <a:lstStyle>
            <a:lvl1pPr>
              <a:defRPr sz="1100"/>
            </a:lvl1pPr>
          </a:lstStyle>
          <a:p>
            <a:pPr>
              <a:defRPr/>
            </a:pPr>
            <a:endParaRPr lang="de-DE"/>
          </a:p>
        </p:txBody>
      </p:sp>
      <p:sp>
        <p:nvSpPr>
          <p:cNvPr id="8195" name="Rectangle 3"/>
          <p:cNvSpPr>
            <a:spLocks noGrp="1" noChangeArrowheads="1"/>
          </p:cNvSpPr>
          <p:nvPr>
            <p:ph type="dt" sz="quarter" idx="1"/>
          </p:nvPr>
        </p:nvSpPr>
        <p:spPr bwMode="auto">
          <a:xfrm>
            <a:off x="3836988" y="0"/>
            <a:ext cx="2946400" cy="495300"/>
          </a:xfrm>
          <a:prstGeom prst="rect">
            <a:avLst/>
          </a:prstGeom>
          <a:noFill/>
          <a:ln w="9525">
            <a:noFill/>
            <a:miter lim="800000"/>
            <a:headEnd/>
            <a:tailEnd/>
          </a:ln>
          <a:effectLst/>
        </p:spPr>
        <p:txBody>
          <a:bodyPr vert="horz" wrap="square" lIns="83786" tIns="41893" rIns="83786" bIns="41893" numCol="1" anchor="t" anchorCtr="0" compatLnSpc="1">
            <a:prstTxWarp prst="textNoShape">
              <a:avLst/>
            </a:prstTxWarp>
          </a:bodyPr>
          <a:lstStyle>
            <a:lvl1pPr algn="r">
              <a:defRPr sz="1100"/>
            </a:lvl1pPr>
          </a:lstStyle>
          <a:p>
            <a:pPr>
              <a:defRPr/>
            </a:pPr>
            <a:endParaRPr lang="de-DE"/>
          </a:p>
        </p:txBody>
      </p:sp>
      <p:sp>
        <p:nvSpPr>
          <p:cNvPr id="8196" name="Rectangle 4"/>
          <p:cNvSpPr>
            <a:spLocks noGrp="1" noChangeArrowheads="1"/>
          </p:cNvSpPr>
          <p:nvPr>
            <p:ph type="ftr" sz="quarter" idx="2"/>
          </p:nvPr>
        </p:nvSpPr>
        <p:spPr bwMode="auto">
          <a:xfrm>
            <a:off x="0" y="9409113"/>
            <a:ext cx="2946400" cy="495300"/>
          </a:xfrm>
          <a:prstGeom prst="rect">
            <a:avLst/>
          </a:prstGeom>
          <a:noFill/>
          <a:ln w="9525">
            <a:noFill/>
            <a:miter lim="800000"/>
            <a:headEnd/>
            <a:tailEnd/>
          </a:ln>
          <a:effectLst/>
        </p:spPr>
        <p:txBody>
          <a:bodyPr vert="horz" wrap="square" lIns="83786" tIns="41893" rIns="83786" bIns="41893" numCol="1" anchor="b" anchorCtr="0" compatLnSpc="1">
            <a:prstTxWarp prst="textNoShape">
              <a:avLst/>
            </a:prstTxWarp>
          </a:bodyPr>
          <a:lstStyle>
            <a:lvl1pPr>
              <a:defRPr sz="1100"/>
            </a:lvl1pPr>
          </a:lstStyle>
          <a:p>
            <a:pPr>
              <a:defRPr/>
            </a:pPr>
            <a:endParaRPr lang="de-DE"/>
          </a:p>
        </p:txBody>
      </p:sp>
      <p:sp>
        <p:nvSpPr>
          <p:cNvPr id="8197" name="Rectangle 5"/>
          <p:cNvSpPr>
            <a:spLocks noGrp="1" noChangeArrowheads="1"/>
          </p:cNvSpPr>
          <p:nvPr>
            <p:ph type="sldNum" sz="quarter" idx="3"/>
          </p:nvPr>
        </p:nvSpPr>
        <p:spPr bwMode="auto">
          <a:xfrm>
            <a:off x="3836988" y="9409113"/>
            <a:ext cx="2946400" cy="495300"/>
          </a:xfrm>
          <a:prstGeom prst="rect">
            <a:avLst/>
          </a:prstGeom>
          <a:noFill/>
          <a:ln w="9525">
            <a:noFill/>
            <a:miter lim="800000"/>
            <a:headEnd/>
            <a:tailEnd/>
          </a:ln>
          <a:effectLst/>
        </p:spPr>
        <p:txBody>
          <a:bodyPr vert="horz" wrap="square" lIns="83786" tIns="41893" rIns="83786" bIns="41893" numCol="1" anchor="b" anchorCtr="0" compatLnSpc="1">
            <a:prstTxWarp prst="textNoShape">
              <a:avLst/>
            </a:prstTxWarp>
          </a:bodyPr>
          <a:lstStyle>
            <a:lvl1pPr algn="r">
              <a:defRPr sz="1100"/>
            </a:lvl1pPr>
          </a:lstStyle>
          <a:p>
            <a:pPr>
              <a:defRPr/>
            </a:pPr>
            <a:fld id="{700FF6B5-9C4E-447D-932C-2A775832AB89}"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Rot="1" noChangeAspect="1" noChangeArrowheads="1"/>
          </p:cNvSpPr>
          <p:nvPr>
            <p:ph type="sldImg"/>
          </p:nvPr>
        </p:nvSpPr>
        <p:spPr bwMode="auto">
          <a:xfrm>
            <a:off x="1108075" y="952500"/>
            <a:ext cx="4579938" cy="3435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sp>
      <p:sp>
        <p:nvSpPr>
          <p:cNvPr id="2" name="Rectangle 2"/>
          <p:cNvSpPr txBox="1">
            <a:spLocks noGrp="1" noChangeArrowheads="1"/>
          </p:cNvSpPr>
          <p:nvPr>
            <p:ph type="body" idx="1"/>
          </p:nvPr>
        </p:nvSpPr>
        <p:spPr bwMode="auto">
          <a:xfrm>
            <a:off x="1052513" y="4722813"/>
            <a:ext cx="4697412" cy="3811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632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4587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730" y="2348857"/>
            <a:ext cx="8569166" cy="1620270"/>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511459" y="4283419"/>
            <a:ext cx="7057708" cy="1932182"/>
          </a:xfrm>
          <a:prstGeom prst="rect">
            <a:avLst/>
          </a:prstGeom>
        </p:spPr>
        <p:txBody>
          <a:bodyPr/>
          <a:lstStyle>
            <a:lvl1pPr marL="0" indent="0" algn="ctr">
              <a:buNone/>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96795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03820" y="302387"/>
            <a:ext cx="9072986" cy="126074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503820" y="1764321"/>
            <a:ext cx="9072986" cy="498819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9000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9618" y="302387"/>
            <a:ext cx="2267187" cy="6450129"/>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03820" y="302387"/>
            <a:ext cx="6602577" cy="6450129"/>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269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3820" y="302387"/>
            <a:ext cx="9072986" cy="126074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503820" y="1764321"/>
            <a:ext cx="9072986" cy="498819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1612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5950" y="4857240"/>
            <a:ext cx="8569166" cy="1502411"/>
          </a:xfrm>
          <a:prstGeom prst="rect">
            <a:avLst/>
          </a:prstGeom>
        </p:spPr>
        <p:txBody>
          <a:bodyPr anchor="t"/>
          <a:lstStyle>
            <a:lvl1pPr algn="l">
              <a:defRPr sz="5334" b="1" cap="all"/>
            </a:lvl1pPr>
          </a:lstStyle>
          <a:p>
            <a:r>
              <a:rPr lang="de-DE"/>
              <a:t>Titelmasterformat durch Klicken bearbeiten</a:t>
            </a:r>
          </a:p>
        </p:txBody>
      </p:sp>
      <p:sp>
        <p:nvSpPr>
          <p:cNvPr id="3" name="Textplatzhalter 2"/>
          <p:cNvSpPr>
            <a:spLocks noGrp="1"/>
          </p:cNvSpPr>
          <p:nvPr>
            <p:ph type="body" idx="1"/>
          </p:nvPr>
        </p:nvSpPr>
        <p:spPr>
          <a:xfrm>
            <a:off x="795950" y="3203636"/>
            <a:ext cx="8569166" cy="1653604"/>
          </a:xfrm>
          <a:prstGeom prst="rect">
            <a:avLst/>
          </a:prstGeom>
        </p:spPr>
        <p:txBody>
          <a:bodyPr anchor="b"/>
          <a:lstStyle>
            <a:lvl1pPr marL="0" indent="0">
              <a:buNone/>
              <a:defRPr sz="2667"/>
            </a:lvl1pPr>
            <a:lvl2pPr marL="609676" indent="0">
              <a:buNone/>
              <a:defRPr sz="2400"/>
            </a:lvl2pPr>
            <a:lvl3pPr marL="1219352" indent="0">
              <a:buNone/>
              <a:defRPr sz="2134"/>
            </a:lvl3pPr>
            <a:lvl4pPr marL="1829029" indent="0">
              <a:buNone/>
              <a:defRPr sz="1867"/>
            </a:lvl4pPr>
            <a:lvl5pPr marL="2438705" indent="0">
              <a:buNone/>
              <a:defRPr sz="1867"/>
            </a:lvl5pPr>
            <a:lvl6pPr marL="3048381" indent="0">
              <a:buNone/>
              <a:defRPr sz="1867"/>
            </a:lvl6pPr>
            <a:lvl7pPr marL="3658057" indent="0">
              <a:buNone/>
              <a:defRPr sz="1867"/>
            </a:lvl7pPr>
            <a:lvl8pPr marL="4267733" indent="0">
              <a:buNone/>
              <a:defRPr sz="1867"/>
            </a:lvl8pPr>
            <a:lvl9pPr marL="4877410" indent="0">
              <a:buNone/>
              <a:defRPr sz="1867"/>
            </a:lvl9pPr>
          </a:lstStyle>
          <a:p>
            <a:pPr lvl="0"/>
            <a:r>
              <a:rPr lang="de-DE"/>
              <a:t>Textmasterformate durch Klicken bearbeiten</a:t>
            </a:r>
          </a:p>
        </p:txBody>
      </p:sp>
    </p:spTree>
    <p:extLst>
      <p:ext uri="{BB962C8B-B14F-4D97-AF65-F5344CB8AC3E}">
        <p14:creationId xmlns:p14="http://schemas.microsoft.com/office/powerpoint/2010/main" val="154430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03820" y="302387"/>
            <a:ext cx="9072986" cy="126074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503820" y="1764321"/>
            <a:ext cx="4434883" cy="4988195"/>
          </a:xfrm>
          <a:prstGeom prst="rect">
            <a:avLst/>
          </a:prstGeom>
        </p:spPr>
        <p:txBody>
          <a:bodyPr/>
          <a:lstStyle>
            <a:lvl1pPr>
              <a:defRPr sz="3734"/>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41924" y="1764321"/>
            <a:ext cx="4434882" cy="4988195"/>
          </a:xfrm>
          <a:prstGeom prst="rect">
            <a:avLst/>
          </a:prstGeom>
        </p:spPr>
        <p:txBody>
          <a:bodyPr/>
          <a:lstStyle>
            <a:lvl1pPr>
              <a:defRPr sz="3734"/>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319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3820" y="302387"/>
            <a:ext cx="9072986" cy="126074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503820" y="1691701"/>
            <a:ext cx="4453934" cy="705966"/>
          </a:xfrm>
          <a:prstGeom prst="rect">
            <a:avLst/>
          </a:prstGeo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de-DE"/>
              <a:t>Textmasterformate durch Klicken bearbeiten</a:t>
            </a:r>
          </a:p>
        </p:txBody>
      </p:sp>
      <p:sp>
        <p:nvSpPr>
          <p:cNvPr id="4" name="Inhaltsplatzhalter 3"/>
          <p:cNvSpPr>
            <a:spLocks noGrp="1"/>
          </p:cNvSpPr>
          <p:nvPr>
            <p:ph sz="half" idx="2"/>
          </p:nvPr>
        </p:nvSpPr>
        <p:spPr>
          <a:xfrm>
            <a:off x="503820" y="2397667"/>
            <a:ext cx="4453934" cy="4354849"/>
          </a:xfrm>
          <a:prstGeom prst="rect">
            <a:avLst/>
          </a:prstGeom>
        </p:spPr>
        <p:txBody>
          <a:bodyPr/>
          <a:lstStyle>
            <a:lvl1pPr>
              <a:defRPr sz="3200"/>
            </a:lvl1pPr>
            <a:lvl2pPr>
              <a:defRPr sz="2667"/>
            </a:lvl2pPr>
            <a:lvl3pPr>
              <a:defRPr sz="2400"/>
            </a:lvl3pPr>
            <a:lvl4pPr>
              <a:defRPr sz="2134"/>
            </a:lvl4pPr>
            <a:lvl5pPr>
              <a:defRPr sz="2134"/>
            </a:lvl5pPr>
            <a:lvl6pPr>
              <a:defRPr sz="2134"/>
            </a:lvl6pPr>
            <a:lvl7pPr>
              <a:defRPr sz="2134"/>
            </a:lvl7pPr>
            <a:lvl8pPr>
              <a:defRPr sz="2134"/>
            </a:lvl8pPr>
            <a:lvl9pPr>
              <a:defRPr sz="2134"/>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120756" y="1691701"/>
            <a:ext cx="4456050" cy="705966"/>
          </a:xfrm>
          <a:prstGeom prst="rect">
            <a:avLst/>
          </a:prstGeo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de-DE"/>
              <a:t>Textmasterformate durch Klicken bearbeiten</a:t>
            </a:r>
          </a:p>
        </p:txBody>
      </p:sp>
      <p:sp>
        <p:nvSpPr>
          <p:cNvPr id="6" name="Inhaltsplatzhalter 5"/>
          <p:cNvSpPr>
            <a:spLocks noGrp="1"/>
          </p:cNvSpPr>
          <p:nvPr>
            <p:ph sz="quarter" idx="4"/>
          </p:nvPr>
        </p:nvSpPr>
        <p:spPr>
          <a:xfrm>
            <a:off x="5120756" y="2397667"/>
            <a:ext cx="4456050" cy="4354849"/>
          </a:xfrm>
          <a:prstGeom prst="rect">
            <a:avLst/>
          </a:prstGeom>
        </p:spPr>
        <p:txBody>
          <a:bodyPr/>
          <a:lstStyle>
            <a:lvl1pPr>
              <a:defRPr sz="3200"/>
            </a:lvl1pPr>
            <a:lvl2pPr>
              <a:defRPr sz="2667"/>
            </a:lvl2pPr>
            <a:lvl3pPr>
              <a:defRPr sz="2400"/>
            </a:lvl3pPr>
            <a:lvl4pPr>
              <a:defRPr sz="2134"/>
            </a:lvl4pPr>
            <a:lvl5pPr>
              <a:defRPr sz="2134"/>
            </a:lvl5pPr>
            <a:lvl6pPr>
              <a:defRPr sz="2134"/>
            </a:lvl6pPr>
            <a:lvl7pPr>
              <a:defRPr sz="2134"/>
            </a:lvl7pPr>
            <a:lvl8pPr>
              <a:defRPr sz="2134"/>
            </a:lvl8pPr>
            <a:lvl9pPr>
              <a:defRPr sz="2134"/>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95673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03820" y="302387"/>
            <a:ext cx="9072986" cy="126074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93298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4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03820" y="301197"/>
            <a:ext cx="3317166" cy="1280978"/>
          </a:xfrm>
          <a:prstGeom prst="rect">
            <a:avLst/>
          </a:prstGeom>
        </p:spPr>
        <p:txBody>
          <a:bodyPr anchor="b"/>
          <a:lstStyle>
            <a:lvl1pPr algn="l">
              <a:defRPr sz="2667" b="1"/>
            </a:lvl1pPr>
          </a:lstStyle>
          <a:p>
            <a:r>
              <a:rPr lang="de-DE"/>
              <a:t>Titelmasterformat durch Klicken bearbeiten</a:t>
            </a:r>
          </a:p>
        </p:txBody>
      </p:sp>
      <p:sp>
        <p:nvSpPr>
          <p:cNvPr id="3" name="Inhaltsplatzhalter 2"/>
          <p:cNvSpPr>
            <a:spLocks noGrp="1"/>
          </p:cNvSpPr>
          <p:nvPr>
            <p:ph idx="1"/>
          </p:nvPr>
        </p:nvSpPr>
        <p:spPr>
          <a:xfrm>
            <a:off x="3941648" y="301197"/>
            <a:ext cx="5635158" cy="6451319"/>
          </a:xfrm>
          <a:prstGeom prst="rect">
            <a:avLst/>
          </a:prstGeom>
        </p:spPr>
        <p:txBody>
          <a:bodyPr/>
          <a:lstStyle>
            <a:lvl1pPr>
              <a:defRPr sz="4267"/>
            </a:lvl1pPr>
            <a:lvl2pPr>
              <a:defRPr sz="3734"/>
            </a:lvl2pPr>
            <a:lvl3pPr>
              <a:defRPr sz="3200"/>
            </a:lvl3pPr>
            <a:lvl4pPr>
              <a:defRPr sz="2667"/>
            </a:lvl4pPr>
            <a:lvl5pPr>
              <a:defRPr sz="2667"/>
            </a:lvl5pPr>
            <a:lvl6pPr>
              <a:defRPr sz="2667"/>
            </a:lvl6pPr>
            <a:lvl7pPr>
              <a:defRPr sz="2667"/>
            </a:lvl7pPr>
            <a:lvl8pPr>
              <a:defRPr sz="2667"/>
            </a:lvl8pPr>
            <a:lvl9pPr>
              <a:defRPr sz="2667"/>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503820" y="1582175"/>
            <a:ext cx="3317166" cy="5170341"/>
          </a:xfrm>
          <a:prstGeom prst="rect">
            <a:avLst/>
          </a:prstGeom>
        </p:spPr>
        <p:txBody>
          <a:bodyPr/>
          <a:lstStyle>
            <a:lvl1pPr marL="0" indent="0">
              <a:buNone/>
              <a:defRPr sz="1867"/>
            </a:lvl1pPr>
            <a:lvl2pPr marL="609676" indent="0">
              <a:buNone/>
              <a:defRPr sz="1600"/>
            </a:lvl2pPr>
            <a:lvl3pPr marL="1219352" indent="0">
              <a:buNone/>
              <a:defRPr sz="1334"/>
            </a:lvl3pPr>
            <a:lvl4pPr marL="1829029" indent="0">
              <a:buNone/>
              <a:defRPr sz="1200"/>
            </a:lvl4pPr>
            <a:lvl5pPr marL="2438705"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de-DE"/>
              <a:t>Textmasterformate durch Klicken bearbeiten</a:t>
            </a:r>
          </a:p>
        </p:txBody>
      </p:sp>
    </p:spTree>
    <p:extLst>
      <p:ext uri="{BB962C8B-B14F-4D97-AF65-F5344CB8AC3E}">
        <p14:creationId xmlns:p14="http://schemas.microsoft.com/office/powerpoint/2010/main" val="366772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75058" y="5291773"/>
            <a:ext cx="6050069" cy="625012"/>
          </a:xfrm>
          <a:prstGeom prst="rect">
            <a:avLst/>
          </a:prstGeom>
        </p:spPr>
        <p:txBody>
          <a:bodyPr anchor="b"/>
          <a:lstStyle>
            <a:lvl1pPr algn="l">
              <a:defRPr sz="2667" b="1"/>
            </a:lvl1pPr>
          </a:lstStyle>
          <a:p>
            <a:r>
              <a:rPr lang="de-DE"/>
              <a:t>Titelmasterformat durch Klicken bearbeiten</a:t>
            </a:r>
          </a:p>
        </p:txBody>
      </p:sp>
      <p:sp>
        <p:nvSpPr>
          <p:cNvPr id="3" name="Bildplatzhalter 2"/>
          <p:cNvSpPr>
            <a:spLocks noGrp="1"/>
          </p:cNvSpPr>
          <p:nvPr>
            <p:ph type="pic" idx="1"/>
          </p:nvPr>
        </p:nvSpPr>
        <p:spPr>
          <a:xfrm>
            <a:off x="1975058" y="675014"/>
            <a:ext cx="6050069" cy="4535805"/>
          </a:xfrm>
          <a:prstGeom prst="rect">
            <a:avLst/>
          </a:prstGeom>
        </p:spPr>
        <p:txBody>
          <a:bodyPr/>
          <a:lstStyle>
            <a:lvl1pPr marL="0" indent="0">
              <a:buNone/>
              <a:defRPr sz="4267"/>
            </a:lvl1pPr>
            <a:lvl2pPr marL="609676" indent="0">
              <a:buNone/>
              <a:defRPr sz="3734"/>
            </a:lvl2pPr>
            <a:lvl3pPr marL="1219352" indent="0">
              <a:buNone/>
              <a:defRPr sz="3200"/>
            </a:lvl3pPr>
            <a:lvl4pPr marL="1829029" indent="0">
              <a:buNone/>
              <a:defRPr sz="2667"/>
            </a:lvl4pPr>
            <a:lvl5pPr marL="2438705" indent="0">
              <a:buNone/>
              <a:defRPr sz="2667"/>
            </a:lvl5pPr>
            <a:lvl6pPr marL="3048381" indent="0">
              <a:buNone/>
              <a:defRPr sz="2667"/>
            </a:lvl6pPr>
            <a:lvl7pPr marL="3658057" indent="0">
              <a:buNone/>
              <a:defRPr sz="2667"/>
            </a:lvl7pPr>
            <a:lvl8pPr marL="4267733" indent="0">
              <a:buNone/>
              <a:defRPr sz="2667"/>
            </a:lvl8pPr>
            <a:lvl9pPr marL="4877410" indent="0">
              <a:buNone/>
              <a:defRPr sz="2667"/>
            </a:lvl9pPr>
          </a:lstStyle>
          <a:p>
            <a:pPr lvl="0"/>
            <a:endParaRPr lang="de-DE" noProof="0"/>
          </a:p>
        </p:txBody>
      </p:sp>
      <p:sp>
        <p:nvSpPr>
          <p:cNvPr id="4" name="Textplatzhalter 3"/>
          <p:cNvSpPr>
            <a:spLocks noGrp="1"/>
          </p:cNvSpPr>
          <p:nvPr>
            <p:ph type="body" sz="half" idx="2"/>
          </p:nvPr>
        </p:nvSpPr>
        <p:spPr>
          <a:xfrm>
            <a:off x="1975058" y="5916785"/>
            <a:ext cx="6050069" cy="886923"/>
          </a:xfrm>
          <a:prstGeom prst="rect">
            <a:avLst/>
          </a:prstGeom>
        </p:spPr>
        <p:txBody>
          <a:bodyPr/>
          <a:lstStyle>
            <a:lvl1pPr marL="0" indent="0">
              <a:buNone/>
              <a:defRPr sz="1867"/>
            </a:lvl1pPr>
            <a:lvl2pPr marL="609676" indent="0">
              <a:buNone/>
              <a:defRPr sz="1600"/>
            </a:lvl2pPr>
            <a:lvl3pPr marL="1219352" indent="0">
              <a:buNone/>
              <a:defRPr sz="1334"/>
            </a:lvl3pPr>
            <a:lvl4pPr marL="1829029" indent="0">
              <a:buNone/>
              <a:defRPr sz="1200"/>
            </a:lvl4pPr>
            <a:lvl5pPr marL="2438705"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de-DE"/>
              <a:t>Textmasterformate durch Klicken bearbeiten</a:t>
            </a:r>
          </a:p>
        </p:txBody>
      </p:sp>
    </p:spTree>
    <p:extLst>
      <p:ext uri="{BB962C8B-B14F-4D97-AF65-F5344CB8AC3E}">
        <p14:creationId xmlns:p14="http://schemas.microsoft.com/office/powerpoint/2010/main" val="169277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98488" rtl="0" eaLnBrk="0" fontAlgn="base" hangingPunct="0">
        <a:spcBef>
          <a:spcPct val="0"/>
        </a:spcBef>
        <a:spcAft>
          <a:spcPct val="0"/>
        </a:spcAft>
        <a:buClr>
          <a:srgbClr val="000000"/>
        </a:buClr>
        <a:buSzPct val="45000"/>
        <a:buFont typeface="StarBats" charset="0"/>
        <a:defRPr sz="5800">
          <a:solidFill>
            <a:srgbClr val="000000"/>
          </a:solidFill>
          <a:latin typeface="+mj-lt"/>
          <a:ea typeface="+mj-ea"/>
          <a:cs typeface="+mj-cs"/>
        </a:defRPr>
      </a:lvl1pPr>
      <a:lvl2pPr algn="ctr" defTabSz="598488" rtl="0" eaLnBrk="0" fontAlgn="base" hangingPunct="0">
        <a:spcBef>
          <a:spcPct val="0"/>
        </a:spcBef>
        <a:spcAft>
          <a:spcPct val="0"/>
        </a:spcAft>
        <a:buClr>
          <a:srgbClr val="000000"/>
        </a:buClr>
        <a:buSzPct val="45000"/>
        <a:buFont typeface="StarBats" charset="0"/>
        <a:defRPr sz="5800">
          <a:solidFill>
            <a:srgbClr val="000000"/>
          </a:solidFill>
          <a:latin typeface="Times New Roman" pitchFamily="18" charset="0"/>
        </a:defRPr>
      </a:lvl2pPr>
      <a:lvl3pPr algn="ctr" defTabSz="598488" rtl="0" eaLnBrk="0" fontAlgn="base" hangingPunct="0">
        <a:spcBef>
          <a:spcPct val="0"/>
        </a:spcBef>
        <a:spcAft>
          <a:spcPct val="0"/>
        </a:spcAft>
        <a:buClr>
          <a:srgbClr val="000000"/>
        </a:buClr>
        <a:buSzPct val="45000"/>
        <a:buFont typeface="StarBats" charset="0"/>
        <a:defRPr sz="5800">
          <a:solidFill>
            <a:srgbClr val="000000"/>
          </a:solidFill>
          <a:latin typeface="Times New Roman" pitchFamily="18" charset="0"/>
        </a:defRPr>
      </a:lvl3pPr>
      <a:lvl4pPr algn="ctr" defTabSz="598488" rtl="0" eaLnBrk="0" fontAlgn="base" hangingPunct="0">
        <a:spcBef>
          <a:spcPct val="0"/>
        </a:spcBef>
        <a:spcAft>
          <a:spcPct val="0"/>
        </a:spcAft>
        <a:buClr>
          <a:srgbClr val="000000"/>
        </a:buClr>
        <a:buSzPct val="45000"/>
        <a:buFont typeface="StarBats" charset="0"/>
        <a:defRPr sz="5800">
          <a:solidFill>
            <a:srgbClr val="000000"/>
          </a:solidFill>
          <a:latin typeface="Times New Roman" pitchFamily="18" charset="0"/>
        </a:defRPr>
      </a:lvl4pPr>
      <a:lvl5pPr algn="ctr" defTabSz="598488" rtl="0" eaLnBrk="0" fontAlgn="base" hangingPunct="0">
        <a:spcBef>
          <a:spcPct val="0"/>
        </a:spcBef>
        <a:spcAft>
          <a:spcPct val="0"/>
        </a:spcAft>
        <a:buClr>
          <a:srgbClr val="000000"/>
        </a:buClr>
        <a:buSzPct val="45000"/>
        <a:buFont typeface="StarBats" charset="0"/>
        <a:defRPr sz="5800">
          <a:solidFill>
            <a:srgbClr val="000000"/>
          </a:solidFill>
          <a:latin typeface="Times New Roman" pitchFamily="18" charset="0"/>
        </a:defRPr>
      </a:lvl5pPr>
      <a:lvl6pPr marL="2529734" algn="l" defTabSz="599092" rtl="0" eaLnBrk="0" fontAlgn="base" hangingPunct="0">
        <a:spcBef>
          <a:spcPct val="0"/>
        </a:spcBef>
        <a:spcAft>
          <a:spcPct val="0"/>
        </a:spcAft>
        <a:buClr>
          <a:srgbClr val="000000"/>
        </a:buClr>
        <a:buSzPct val="45000"/>
        <a:buFont typeface="StarBats" charset="0"/>
        <a:defRPr sz="5867">
          <a:solidFill>
            <a:srgbClr val="000000"/>
          </a:solidFill>
          <a:latin typeface="Times New Roman" pitchFamily="18" charset="0"/>
        </a:defRPr>
      </a:lvl6pPr>
      <a:lvl7pPr marL="3139410" algn="l" defTabSz="599092" rtl="0" eaLnBrk="0" fontAlgn="base" hangingPunct="0">
        <a:spcBef>
          <a:spcPct val="0"/>
        </a:spcBef>
        <a:spcAft>
          <a:spcPct val="0"/>
        </a:spcAft>
        <a:buClr>
          <a:srgbClr val="000000"/>
        </a:buClr>
        <a:buSzPct val="45000"/>
        <a:buFont typeface="StarBats" charset="0"/>
        <a:defRPr sz="5867">
          <a:solidFill>
            <a:srgbClr val="000000"/>
          </a:solidFill>
          <a:latin typeface="Times New Roman" pitchFamily="18" charset="0"/>
        </a:defRPr>
      </a:lvl7pPr>
      <a:lvl8pPr marL="3749086" algn="l" defTabSz="599092" rtl="0" eaLnBrk="0" fontAlgn="base" hangingPunct="0">
        <a:spcBef>
          <a:spcPct val="0"/>
        </a:spcBef>
        <a:spcAft>
          <a:spcPct val="0"/>
        </a:spcAft>
        <a:buClr>
          <a:srgbClr val="000000"/>
        </a:buClr>
        <a:buSzPct val="45000"/>
        <a:buFont typeface="StarBats" charset="0"/>
        <a:defRPr sz="5867">
          <a:solidFill>
            <a:srgbClr val="000000"/>
          </a:solidFill>
          <a:latin typeface="Times New Roman" pitchFamily="18" charset="0"/>
        </a:defRPr>
      </a:lvl8pPr>
      <a:lvl9pPr marL="4358762" algn="l" defTabSz="599092" rtl="0" eaLnBrk="0" fontAlgn="base" hangingPunct="0">
        <a:spcBef>
          <a:spcPct val="0"/>
        </a:spcBef>
        <a:spcAft>
          <a:spcPct val="0"/>
        </a:spcAft>
        <a:buClr>
          <a:srgbClr val="000000"/>
        </a:buClr>
        <a:buSzPct val="45000"/>
        <a:buFont typeface="StarBats" charset="0"/>
        <a:defRPr sz="5867">
          <a:solidFill>
            <a:srgbClr val="000000"/>
          </a:solidFill>
          <a:latin typeface="Times New Roman" pitchFamily="18" charset="0"/>
        </a:defRPr>
      </a:lvl9pPr>
    </p:titleStyle>
    <p:bodyStyle>
      <a:lvl1pPr marL="574675" indent="-431800" algn="l" defTabSz="598488" rtl="0" eaLnBrk="0" fontAlgn="base" hangingPunct="0">
        <a:spcBef>
          <a:spcPct val="0"/>
        </a:spcBef>
        <a:spcAft>
          <a:spcPts val="1888"/>
        </a:spcAft>
        <a:buClr>
          <a:srgbClr val="000000"/>
        </a:buClr>
        <a:buSzPct val="45000"/>
        <a:buFont typeface="StarBats" charset="0"/>
        <a:buChar char="&quot;"/>
        <a:defRPr sz="4200">
          <a:solidFill>
            <a:srgbClr val="000000"/>
          </a:solidFill>
          <a:latin typeface="+mn-lt"/>
          <a:ea typeface="+mn-ea"/>
          <a:cs typeface="+mn-cs"/>
        </a:defRPr>
      </a:lvl1pPr>
      <a:lvl2pPr marL="1150938" indent="-382588" algn="l" defTabSz="598488" rtl="0" eaLnBrk="0" fontAlgn="base" hangingPunct="0">
        <a:spcBef>
          <a:spcPct val="0"/>
        </a:spcBef>
        <a:spcAft>
          <a:spcPts val="1500"/>
        </a:spcAft>
        <a:buClr>
          <a:srgbClr val="000000"/>
        </a:buClr>
        <a:buSzPct val="75000"/>
        <a:buFont typeface="StarBats" charset="0"/>
        <a:buChar char=""/>
        <a:defRPr sz="3700">
          <a:solidFill>
            <a:srgbClr val="000000"/>
          </a:solidFill>
          <a:latin typeface="+mn-lt"/>
        </a:defRPr>
      </a:lvl2pPr>
      <a:lvl3pPr marL="1727200" indent="-287338" algn="l" defTabSz="598488" rtl="0" eaLnBrk="0" fontAlgn="base" hangingPunct="0">
        <a:spcBef>
          <a:spcPct val="0"/>
        </a:spcBef>
        <a:spcAft>
          <a:spcPts val="1138"/>
        </a:spcAft>
        <a:buClr>
          <a:srgbClr val="000000"/>
        </a:buClr>
        <a:buSzPct val="45000"/>
        <a:buFont typeface="StarBats" charset="0"/>
        <a:buChar char="&quot;"/>
        <a:defRPr sz="3200">
          <a:solidFill>
            <a:srgbClr val="000000"/>
          </a:solidFill>
          <a:latin typeface="+mn-lt"/>
        </a:defRPr>
      </a:lvl3pPr>
      <a:lvl4pPr marL="2301875" indent="-287338" algn="l" defTabSz="598488" rtl="0" eaLnBrk="0" fontAlgn="base" hangingPunct="0">
        <a:spcBef>
          <a:spcPct val="0"/>
        </a:spcBef>
        <a:spcAft>
          <a:spcPts val="750"/>
        </a:spcAft>
        <a:buClr>
          <a:srgbClr val="000000"/>
        </a:buClr>
        <a:buSzPct val="75000"/>
        <a:buFont typeface="StarBats" charset="0"/>
        <a:buChar char=""/>
        <a:defRPr sz="2600">
          <a:solidFill>
            <a:srgbClr val="000000"/>
          </a:solidFill>
          <a:latin typeface="+mn-lt"/>
        </a:defRPr>
      </a:lvl4pPr>
      <a:lvl5pPr marL="2878138" indent="-287338" algn="l" defTabSz="598488" rtl="0" eaLnBrk="0" fontAlgn="base" hangingPunct="0">
        <a:spcBef>
          <a:spcPct val="0"/>
        </a:spcBef>
        <a:spcAft>
          <a:spcPts val="363"/>
        </a:spcAft>
        <a:buClr>
          <a:srgbClr val="000000"/>
        </a:buClr>
        <a:buSzPct val="45000"/>
        <a:buFont typeface="StarBats" charset="0"/>
        <a:buChar char="&quot;"/>
        <a:defRPr sz="2600">
          <a:solidFill>
            <a:srgbClr val="000000"/>
          </a:solidFill>
          <a:latin typeface="+mn-lt"/>
        </a:defRPr>
      </a:lvl5pPr>
      <a:lvl6pPr marL="3488703" indent="-287903" algn="l" defTabSz="599092" rtl="0" eaLnBrk="0" fontAlgn="base" hangingPunct="0">
        <a:spcBef>
          <a:spcPct val="0"/>
        </a:spcBef>
        <a:spcAft>
          <a:spcPts val="367"/>
        </a:spcAft>
        <a:buClr>
          <a:srgbClr val="000000"/>
        </a:buClr>
        <a:buSzPct val="45000"/>
        <a:buFont typeface="StarBats" charset="0"/>
        <a:buChar char="&quot;"/>
        <a:defRPr sz="2667">
          <a:solidFill>
            <a:srgbClr val="000000"/>
          </a:solidFill>
          <a:latin typeface="+mn-lt"/>
        </a:defRPr>
      </a:lvl6pPr>
      <a:lvl7pPr marL="4098379" indent="-287903" algn="l" defTabSz="599092" rtl="0" eaLnBrk="0" fontAlgn="base" hangingPunct="0">
        <a:spcBef>
          <a:spcPct val="0"/>
        </a:spcBef>
        <a:spcAft>
          <a:spcPts val="367"/>
        </a:spcAft>
        <a:buClr>
          <a:srgbClr val="000000"/>
        </a:buClr>
        <a:buSzPct val="45000"/>
        <a:buFont typeface="StarBats" charset="0"/>
        <a:buChar char="&quot;"/>
        <a:defRPr sz="2667">
          <a:solidFill>
            <a:srgbClr val="000000"/>
          </a:solidFill>
          <a:latin typeface="+mn-lt"/>
        </a:defRPr>
      </a:lvl7pPr>
      <a:lvl8pPr marL="4708055" indent="-287903" algn="l" defTabSz="599092" rtl="0" eaLnBrk="0" fontAlgn="base" hangingPunct="0">
        <a:spcBef>
          <a:spcPct val="0"/>
        </a:spcBef>
        <a:spcAft>
          <a:spcPts val="367"/>
        </a:spcAft>
        <a:buClr>
          <a:srgbClr val="000000"/>
        </a:buClr>
        <a:buSzPct val="45000"/>
        <a:buFont typeface="StarBats" charset="0"/>
        <a:buChar char="&quot;"/>
        <a:defRPr sz="2667">
          <a:solidFill>
            <a:srgbClr val="000000"/>
          </a:solidFill>
          <a:latin typeface="+mn-lt"/>
        </a:defRPr>
      </a:lvl8pPr>
      <a:lvl9pPr marL="5317731" indent="-287903" algn="l" defTabSz="599092" rtl="0" eaLnBrk="0" fontAlgn="base" hangingPunct="0">
        <a:spcBef>
          <a:spcPct val="0"/>
        </a:spcBef>
        <a:spcAft>
          <a:spcPts val="367"/>
        </a:spcAft>
        <a:buClr>
          <a:srgbClr val="000000"/>
        </a:buClr>
        <a:buSzPct val="45000"/>
        <a:buFont typeface="StarBats" charset="0"/>
        <a:buChar char="&quot;"/>
        <a:defRPr sz="2667">
          <a:solidFill>
            <a:srgbClr val="000000"/>
          </a:solidFill>
          <a:latin typeface="+mn-lt"/>
        </a:defRPr>
      </a:lvl9pPr>
    </p:bodyStyle>
    <p:otherStyle>
      <a:defPPr>
        <a:defRPr lang="de-D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Line 45"/>
          <p:cNvSpPr>
            <a:spLocks noChangeShapeType="1"/>
          </p:cNvSpPr>
          <p:nvPr/>
        </p:nvSpPr>
        <p:spPr bwMode="auto">
          <a:xfrm>
            <a:off x="5410200" y="54578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75" name="Line 47"/>
          <p:cNvSpPr>
            <a:spLocks noChangeShapeType="1"/>
          </p:cNvSpPr>
          <p:nvPr/>
        </p:nvSpPr>
        <p:spPr bwMode="auto">
          <a:xfrm>
            <a:off x="5410200" y="54578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77" name="Freeform 7"/>
          <p:cNvSpPr>
            <a:spLocks noChangeArrowheads="1"/>
          </p:cNvSpPr>
          <p:nvPr/>
        </p:nvSpPr>
        <p:spPr bwMode="auto">
          <a:xfrm>
            <a:off x="1204167" y="1868851"/>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Art der Verordnung?</a:t>
            </a:r>
          </a:p>
        </p:txBody>
      </p:sp>
      <p:sp>
        <p:nvSpPr>
          <p:cNvPr id="3078" name="Text Box 8"/>
          <p:cNvSpPr txBox="1">
            <a:spLocks noChangeArrowheads="1"/>
          </p:cNvSpPr>
          <p:nvPr/>
        </p:nvSpPr>
        <p:spPr bwMode="auto">
          <a:xfrm>
            <a:off x="1209999" y="3254475"/>
            <a:ext cx="2624655" cy="64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200" dirty="0">
                <a:latin typeface="Arial" panose="020B0604020202020204" pitchFamily="34" charset="0"/>
              </a:rPr>
              <a:t>„S-Verordnung“</a:t>
            </a:r>
            <a:br>
              <a:rPr lang="de-DE" altLang="de-DE" sz="1200" dirty="0">
                <a:latin typeface="Arial" panose="020B0604020202020204" pitchFamily="34" charset="0"/>
              </a:rPr>
            </a:br>
            <a:r>
              <a:rPr lang="de-DE" altLang="de-DE" sz="1200" dirty="0">
                <a:latin typeface="Arial" panose="020B0604020202020204" pitchFamily="34" charset="0"/>
              </a:rPr>
              <a:t>Substitutionsmittel zum Sichtbezug</a:t>
            </a:r>
          </a:p>
        </p:txBody>
      </p:sp>
      <p:sp>
        <p:nvSpPr>
          <p:cNvPr id="3080" name="Text Box 53"/>
          <p:cNvSpPr txBox="1">
            <a:spLocks noChangeArrowheads="1"/>
          </p:cNvSpPr>
          <p:nvPr/>
        </p:nvSpPr>
        <p:spPr bwMode="auto">
          <a:xfrm>
            <a:off x="3282498" y="7318486"/>
            <a:ext cx="485775" cy="203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3084" name="Text Box 37"/>
          <p:cNvSpPr txBox="1">
            <a:spLocks noChangeArrowheads="1"/>
          </p:cNvSpPr>
          <p:nvPr/>
        </p:nvSpPr>
        <p:spPr bwMode="auto">
          <a:xfrm>
            <a:off x="5220000" y="788281"/>
            <a:ext cx="4752860" cy="17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de-DE" sz="700" b="1" dirty="0">
                <a:latin typeface="Arial" panose="020B0604020202020204" pitchFamily="34" charset="0"/>
                <a:cs typeface="Arial" panose="020B0604020202020204" pitchFamily="34" charset="0"/>
              </a:rPr>
              <a:t>Verschreibungsfähige Betäubungsmittel zur Substitution:</a:t>
            </a:r>
            <a:endParaRPr lang="de-DE" altLang="de-DE" sz="700" dirty="0">
              <a:latin typeface="Arial" panose="020B0604020202020204" pitchFamily="34" charset="0"/>
              <a:cs typeface="Arial" panose="020B0604020202020204" pitchFamily="34" charset="0"/>
            </a:endParaRPr>
          </a:p>
          <a:p>
            <a:r>
              <a:rPr lang="de-DE" altLang="de-DE" sz="700" dirty="0">
                <a:latin typeface="Arial" panose="020B0604020202020204" pitchFamily="34" charset="0"/>
                <a:cs typeface="Arial" panose="020B0604020202020204" pitchFamily="34" charset="0"/>
              </a:rPr>
              <a:t>- Zur Substitution zugelassene Fertigarzneimittel</a:t>
            </a:r>
          </a:p>
          <a:p>
            <a:r>
              <a:rPr lang="de-DE" altLang="de-DE" sz="700" dirty="0">
                <a:latin typeface="Arial" panose="020B0604020202020204" pitchFamily="34" charset="0"/>
                <a:cs typeface="Arial" panose="020B0604020202020204" pitchFamily="34" charset="0"/>
              </a:rPr>
              <a:t>- Zubereitungen von </a:t>
            </a:r>
            <a:r>
              <a:rPr lang="de-DE" altLang="de-DE" sz="700" dirty="0" err="1">
                <a:latin typeface="Arial" panose="020B0604020202020204" pitchFamily="34" charset="0"/>
                <a:cs typeface="Arial" panose="020B0604020202020204" pitchFamily="34" charset="0"/>
              </a:rPr>
              <a:t>Levomethadon</a:t>
            </a:r>
            <a:r>
              <a:rPr lang="de-DE" altLang="de-DE" sz="700" dirty="0">
                <a:latin typeface="Arial" panose="020B0604020202020204" pitchFamily="34" charset="0"/>
                <a:cs typeface="Arial" panose="020B0604020202020204" pitchFamily="34" charset="0"/>
              </a:rPr>
              <a:t>, Methadon oder </a:t>
            </a:r>
            <a:r>
              <a:rPr lang="de-DE" altLang="de-DE" sz="700" dirty="0" err="1">
                <a:latin typeface="Arial" panose="020B0604020202020204" pitchFamily="34" charset="0"/>
                <a:cs typeface="Arial" panose="020B0604020202020204" pitchFamily="34" charset="0"/>
              </a:rPr>
              <a:t>Buprenorphin</a:t>
            </a:r>
            <a:endParaRPr lang="de-DE" altLang="de-DE" sz="700" dirty="0">
              <a:latin typeface="Arial" panose="020B0604020202020204" pitchFamily="34" charset="0"/>
              <a:cs typeface="Arial" panose="020B0604020202020204" pitchFamily="34" charset="0"/>
            </a:endParaRPr>
          </a:p>
          <a:p>
            <a:r>
              <a:rPr lang="de-DE" altLang="de-DE" sz="700" dirty="0">
                <a:latin typeface="Arial" panose="020B0604020202020204" pitchFamily="34" charset="0"/>
                <a:cs typeface="Arial" panose="020B0604020202020204" pitchFamily="34" charset="0"/>
              </a:rPr>
              <a:t>- Codein, </a:t>
            </a:r>
            <a:r>
              <a:rPr lang="de-DE" altLang="de-DE" sz="700" dirty="0" err="1">
                <a:latin typeface="Arial" panose="020B0604020202020204" pitchFamily="34" charset="0"/>
                <a:cs typeface="Arial" panose="020B0604020202020204" pitchFamily="34" charset="0"/>
              </a:rPr>
              <a:t>Dihydrocodein</a:t>
            </a:r>
            <a:r>
              <a:rPr lang="de-DE" altLang="de-DE" sz="700" dirty="0">
                <a:latin typeface="Arial" panose="020B0604020202020204" pitchFamily="34" charset="0"/>
                <a:cs typeface="Arial" panose="020B0604020202020204" pitchFamily="34" charset="0"/>
              </a:rPr>
              <a:t> in begründeten Ausnahmefällen</a:t>
            </a:r>
          </a:p>
          <a:p>
            <a:endParaRPr lang="de-DE" altLang="de-DE" sz="900" dirty="0">
              <a:latin typeface="Arial" panose="020B0604020202020204" pitchFamily="34" charset="0"/>
              <a:cs typeface="Arial" panose="020B0604020202020204" pitchFamily="34" charset="0"/>
            </a:endParaRPr>
          </a:p>
          <a:p>
            <a:r>
              <a:rPr lang="de-DE" altLang="de-DE" sz="700" b="1" dirty="0">
                <a:latin typeface="Arial" panose="020B0604020202020204" pitchFamily="34" charset="0"/>
                <a:cs typeface="Arial" panose="020B0604020202020204" pitchFamily="34" charset="0"/>
              </a:rPr>
              <a:t>Möglichkeiten der Substitution</a:t>
            </a:r>
            <a:endParaRPr lang="de-DE" altLang="de-DE" sz="700" dirty="0">
              <a:latin typeface="Arial" panose="020B0604020202020204" pitchFamily="34" charset="0"/>
              <a:cs typeface="Arial" panose="020B0604020202020204" pitchFamily="34" charset="0"/>
            </a:endParaRPr>
          </a:p>
          <a:p>
            <a:r>
              <a:rPr lang="de-DE" altLang="de-DE" sz="700" dirty="0">
                <a:latin typeface="Arial" panose="020B0604020202020204" pitchFamily="34" charset="0"/>
                <a:cs typeface="Arial" panose="020B0604020202020204" pitchFamily="34" charset="0"/>
              </a:rPr>
              <a:t>1. Sichtbezug (Kennzeichnung der Verordnung mit S)</a:t>
            </a:r>
          </a:p>
          <a:p>
            <a:r>
              <a:rPr lang="de-DE" altLang="de-DE" sz="700" dirty="0">
                <a:latin typeface="Arial" panose="020B0604020202020204" pitchFamily="34" charset="0"/>
                <a:cs typeface="Arial" panose="020B0604020202020204" pitchFamily="34" charset="0"/>
              </a:rPr>
              <a:t>       - Beim Arzt</a:t>
            </a:r>
          </a:p>
          <a:p>
            <a:r>
              <a:rPr lang="de-DE" altLang="de-DE" sz="700" dirty="0">
                <a:latin typeface="Arial" panose="020B0604020202020204" pitchFamily="34" charset="0"/>
                <a:cs typeface="Arial" panose="020B0604020202020204" pitchFamily="34" charset="0"/>
              </a:rPr>
              <a:t>       - In der Apotheke – Ausnahme: eine invasive Anwendung ist in der Apotheke nicht erlaubt</a:t>
            </a:r>
          </a:p>
          <a:p>
            <a:r>
              <a:rPr lang="de-DE" altLang="de-DE" sz="700" dirty="0">
                <a:latin typeface="Arial" panose="020B0604020202020204" pitchFamily="34" charset="0"/>
                <a:cs typeface="Arial" panose="020B0604020202020204" pitchFamily="34" charset="0"/>
              </a:rPr>
              <a:t>       - In einer anderen Einrichtung, z. B. Heim, Hospiz, bei Hausbesuchen durch Pflegedienste und SAPV-Teams</a:t>
            </a:r>
          </a:p>
          <a:p>
            <a:r>
              <a:rPr lang="de-DE" altLang="de-DE" sz="700" dirty="0">
                <a:latin typeface="Arial" panose="020B0604020202020204" pitchFamily="34" charset="0"/>
                <a:cs typeface="Arial" panose="020B0604020202020204" pitchFamily="34" charset="0"/>
              </a:rPr>
              <a:t>2. Take-Home (Kennzeichnung der Verordnung mit „ST“)</a:t>
            </a:r>
          </a:p>
          <a:p>
            <a:r>
              <a:rPr lang="de-DE" altLang="de-DE" sz="700" dirty="0">
                <a:latin typeface="Arial" panose="020B0604020202020204" pitchFamily="34" charset="0"/>
                <a:cs typeface="Arial" panose="020B0604020202020204" pitchFamily="34" charset="0"/>
              </a:rPr>
              <a:t>       - Verordnung für den Bedarf bis zu 7 Tagen, in Einzelfällen bis zu 30 Tagen</a:t>
            </a:r>
          </a:p>
          <a:p>
            <a:r>
              <a:rPr lang="de-DE" altLang="de-DE" sz="700" dirty="0">
                <a:latin typeface="Arial" panose="020B0604020202020204" pitchFamily="34" charset="0"/>
                <a:cs typeface="Arial" panose="020B0604020202020204" pitchFamily="34" charset="0"/>
              </a:rPr>
              <a:t>       - Eigenverantwortliche Einnahme des Patienten</a:t>
            </a:r>
          </a:p>
          <a:p>
            <a:r>
              <a:rPr lang="de-DE" altLang="de-DE" sz="700" dirty="0">
                <a:latin typeface="Arial" panose="020B0604020202020204" pitchFamily="34" charset="0"/>
                <a:cs typeface="Arial" panose="020B0604020202020204" pitchFamily="34" charset="0"/>
              </a:rPr>
              <a:t>       - Abgabe von Teilmengen möglich</a:t>
            </a:r>
          </a:p>
          <a:p>
            <a:r>
              <a:rPr lang="de-DE" altLang="de-DE" sz="700" dirty="0">
                <a:latin typeface="Arial" panose="020B0604020202020204" pitchFamily="34" charset="0"/>
                <a:cs typeface="Arial" panose="020B0604020202020204" pitchFamily="34" charset="0"/>
              </a:rPr>
              <a:t>       - Sichtbezug an einzelnen Tagen möglich</a:t>
            </a:r>
          </a:p>
        </p:txBody>
      </p:sp>
      <p:cxnSp>
        <p:nvCxnSpPr>
          <p:cNvPr id="3085" name="Gerade Verbindung 100"/>
          <p:cNvCxnSpPr>
            <a:cxnSpLocks noChangeShapeType="1"/>
            <a:endCxn id="3084" idx="1"/>
          </p:cNvCxnSpPr>
          <p:nvPr/>
        </p:nvCxnSpPr>
        <p:spPr bwMode="auto">
          <a:xfrm>
            <a:off x="5220000" y="1269694"/>
            <a:ext cx="0" cy="38805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86" name="Text Box 53"/>
          <p:cNvSpPr txBox="1">
            <a:spLocks noChangeArrowheads="1"/>
          </p:cNvSpPr>
          <p:nvPr/>
        </p:nvSpPr>
        <p:spPr bwMode="auto">
          <a:xfrm>
            <a:off x="8209147" y="6118584"/>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3087" name="Freeform 24"/>
          <p:cNvSpPr>
            <a:spLocks noChangeArrowheads="1"/>
          </p:cNvSpPr>
          <p:nvPr/>
        </p:nvSpPr>
        <p:spPr bwMode="auto">
          <a:xfrm>
            <a:off x="5220000" y="792162"/>
            <a:ext cx="900000" cy="170653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088" name="Freeform 68"/>
          <p:cNvSpPr>
            <a:spLocks noChangeArrowheads="1"/>
          </p:cNvSpPr>
          <p:nvPr/>
        </p:nvSpPr>
        <p:spPr bwMode="auto">
          <a:xfrm>
            <a:off x="540000" y="1053425"/>
            <a:ext cx="3960000" cy="468000"/>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Ärztliche Verordnung über ein Substitutionsmittel</a:t>
            </a:r>
          </a:p>
        </p:txBody>
      </p:sp>
      <p:cxnSp>
        <p:nvCxnSpPr>
          <p:cNvPr id="3089" name="Gerade Verbindung mit Pfeil 78"/>
          <p:cNvCxnSpPr>
            <a:cxnSpLocks noChangeShapeType="1"/>
          </p:cNvCxnSpPr>
          <p:nvPr/>
        </p:nvCxnSpPr>
        <p:spPr bwMode="auto">
          <a:xfrm flipH="1">
            <a:off x="2526082" y="1528242"/>
            <a:ext cx="610" cy="34338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 name="Textfeld 29"/>
          <p:cNvSpPr txBox="1"/>
          <p:nvPr/>
        </p:nvSpPr>
        <p:spPr>
          <a:xfrm>
            <a:off x="540000" y="139700"/>
            <a:ext cx="9000000" cy="540000"/>
          </a:xfrm>
          <a:prstGeom prst="rect">
            <a:avLst/>
          </a:prstGeom>
          <a:solidFill>
            <a:schemeClr val="bg1">
              <a:lumMod val="85000"/>
            </a:schemeClr>
          </a:solidFill>
          <a:ln>
            <a:solidFill>
              <a:schemeClr val="tx1"/>
            </a:solidFill>
          </a:ln>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de-DE" sz="1867" b="1" dirty="0">
                <a:latin typeface="Arial" pitchFamily="34" charset="0"/>
                <a:cs typeface="Arial" pitchFamily="34" charset="0"/>
              </a:rPr>
              <a:t>Herstellung und Abgabe der Betäubungsmittel zur </a:t>
            </a:r>
            <a:r>
              <a:rPr lang="de-DE" sz="1867" b="1" dirty="0" err="1">
                <a:latin typeface="Arial" pitchFamily="34" charset="0"/>
                <a:cs typeface="Arial" pitchFamily="34" charset="0"/>
              </a:rPr>
              <a:t>Opioidsubstitution</a:t>
            </a:r>
            <a:endParaRPr lang="de-DE" sz="1867" b="1" dirty="0">
              <a:latin typeface="Arial" pitchFamily="34" charset="0"/>
              <a:cs typeface="Arial" pitchFamily="34" charset="0"/>
            </a:endParaRPr>
          </a:p>
          <a:p>
            <a:pPr algn="ctr">
              <a:defRPr/>
            </a:pPr>
            <a:r>
              <a:rPr lang="de-DE" sz="1067" dirty="0">
                <a:latin typeface="Arial" pitchFamily="34" charset="0"/>
                <a:cs typeface="Arial" pitchFamily="34" charset="0"/>
              </a:rPr>
              <a:t>Stand: 10.05.2022</a:t>
            </a:r>
          </a:p>
        </p:txBody>
      </p:sp>
      <p:sp>
        <p:nvSpPr>
          <p:cNvPr id="3096" name="Text Box 53"/>
          <p:cNvSpPr txBox="1">
            <a:spLocks noChangeArrowheads="1"/>
          </p:cNvSpPr>
          <p:nvPr/>
        </p:nvSpPr>
        <p:spPr bwMode="auto">
          <a:xfrm>
            <a:off x="4049563" y="5013882"/>
            <a:ext cx="584200" cy="203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3098" name="Text Box 8"/>
          <p:cNvSpPr txBox="1">
            <a:spLocks noChangeArrowheads="1"/>
          </p:cNvSpPr>
          <p:nvPr/>
        </p:nvSpPr>
        <p:spPr bwMode="auto">
          <a:xfrm>
            <a:off x="7020000" y="3239999"/>
            <a:ext cx="2520000" cy="64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200" dirty="0">
                <a:latin typeface="Arial" panose="020B0604020202020204" pitchFamily="34" charset="0"/>
              </a:rPr>
              <a:t>„ST-Verordnung“</a:t>
            </a:r>
            <a:br>
              <a:rPr lang="de-DE" altLang="de-DE" sz="1200" dirty="0">
                <a:latin typeface="Arial" panose="020B0604020202020204" pitchFamily="34" charset="0"/>
              </a:rPr>
            </a:br>
            <a:r>
              <a:rPr lang="de-DE" altLang="de-DE" sz="1200" dirty="0">
                <a:latin typeface="Arial" panose="020B0604020202020204" pitchFamily="34" charset="0"/>
              </a:rPr>
              <a:t>Substitutionsmittel für Take-Home</a:t>
            </a:r>
          </a:p>
        </p:txBody>
      </p:sp>
      <p:sp>
        <p:nvSpPr>
          <p:cNvPr id="3100" name="Ellipse 14"/>
          <p:cNvSpPr>
            <a:spLocks noChangeArrowheads="1"/>
          </p:cNvSpPr>
          <p:nvPr/>
        </p:nvSpPr>
        <p:spPr bwMode="auto">
          <a:xfrm>
            <a:off x="6063435" y="6902645"/>
            <a:ext cx="473075" cy="441325"/>
          </a:xfrm>
          <a:prstGeom prst="ellipse">
            <a:avLst/>
          </a:prstGeom>
          <a:solidFill>
            <a:schemeClr val="bg1"/>
          </a:solidFill>
          <a:ln w="9525" algn="ctr">
            <a:solidFill>
              <a:schemeClr val="tx1"/>
            </a:solidFill>
            <a:round/>
            <a:headEnd/>
            <a:tailEnd/>
          </a:ln>
        </p:spPr>
        <p:txBody>
          <a:bodyPr anchor="ctr" anchorCtr="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200" dirty="0">
                <a:latin typeface="Arial" panose="020B0604020202020204" pitchFamily="34" charset="0"/>
                <a:cs typeface="Arial" panose="020B0604020202020204" pitchFamily="34" charset="0"/>
              </a:rPr>
              <a:t>A</a:t>
            </a:r>
          </a:p>
        </p:txBody>
      </p:sp>
      <p:sp>
        <p:nvSpPr>
          <p:cNvPr id="3104" name="Freeform 7"/>
          <p:cNvSpPr>
            <a:spLocks noChangeArrowheads="1"/>
          </p:cNvSpPr>
          <p:nvPr/>
        </p:nvSpPr>
        <p:spPr bwMode="auto">
          <a:xfrm>
            <a:off x="1437526" y="4741598"/>
            <a:ext cx="2160000" cy="9000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p>
            <a:pPr algn="ctr"/>
            <a:r>
              <a:rPr lang="de-DE" altLang="de-DE" sz="1000" dirty="0">
                <a:latin typeface="Arial" panose="020B0604020202020204" pitchFamily="34" charset="0"/>
              </a:rPr>
              <a:t>Soll der</a:t>
            </a:r>
          </a:p>
          <a:p>
            <a:pPr algn="ctr"/>
            <a:r>
              <a:rPr lang="de-DE" altLang="de-DE" sz="1000" dirty="0">
                <a:latin typeface="Arial" panose="020B0604020202020204" pitchFamily="34" charset="0"/>
              </a:rPr>
              <a:t>Sichtbezug in der Apotheke stattfinden?</a:t>
            </a:r>
          </a:p>
        </p:txBody>
      </p:sp>
      <p:cxnSp>
        <p:nvCxnSpPr>
          <p:cNvPr id="3105" name="Gerade Verbindung mit Pfeil 78"/>
          <p:cNvCxnSpPr>
            <a:cxnSpLocks noChangeShapeType="1"/>
            <a:endCxn id="3078" idx="0"/>
          </p:cNvCxnSpPr>
          <p:nvPr/>
        </p:nvCxnSpPr>
        <p:spPr bwMode="auto">
          <a:xfrm flipH="1">
            <a:off x="2522327" y="2697526"/>
            <a:ext cx="4365" cy="556949"/>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09" name="Text Box 53"/>
          <p:cNvSpPr txBox="1">
            <a:spLocks noChangeArrowheads="1"/>
          </p:cNvSpPr>
          <p:nvPr/>
        </p:nvSpPr>
        <p:spPr bwMode="auto">
          <a:xfrm>
            <a:off x="4652953" y="4335887"/>
            <a:ext cx="681037" cy="2016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3110" name="Text Box 8"/>
          <p:cNvSpPr txBox="1">
            <a:spLocks noChangeArrowheads="1"/>
          </p:cNvSpPr>
          <p:nvPr/>
        </p:nvSpPr>
        <p:spPr bwMode="auto">
          <a:xfrm>
            <a:off x="3554793" y="6883786"/>
            <a:ext cx="11985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000" dirty="0">
                <a:latin typeface="Arial" panose="020B0604020202020204" pitchFamily="34" charset="0"/>
              </a:rPr>
              <a:t>Rücksprache </a:t>
            </a:r>
            <a:br>
              <a:rPr lang="de-DE" altLang="de-DE" sz="1000" dirty="0">
                <a:latin typeface="Arial" panose="020B0604020202020204" pitchFamily="34" charset="0"/>
              </a:rPr>
            </a:br>
            <a:r>
              <a:rPr lang="de-DE" altLang="de-DE" sz="1000" dirty="0">
                <a:latin typeface="Arial" panose="020B0604020202020204" pitchFamily="34" charset="0"/>
              </a:rPr>
              <a:t>mit dem Arzt</a:t>
            </a:r>
          </a:p>
        </p:txBody>
      </p:sp>
      <p:sp>
        <p:nvSpPr>
          <p:cNvPr id="3119" name="Text Box 53"/>
          <p:cNvSpPr txBox="1">
            <a:spLocks noChangeArrowheads="1"/>
          </p:cNvSpPr>
          <p:nvPr/>
        </p:nvSpPr>
        <p:spPr bwMode="auto">
          <a:xfrm>
            <a:off x="4228132" y="6479095"/>
            <a:ext cx="485775" cy="203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3120" name="Text Box 53"/>
          <p:cNvSpPr txBox="1">
            <a:spLocks noChangeArrowheads="1"/>
          </p:cNvSpPr>
          <p:nvPr/>
        </p:nvSpPr>
        <p:spPr bwMode="auto">
          <a:xfrm>
            <a:off x="3495207" y="6461309"/>
            <a:ext cx="487363" cy="203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106" name="Freeform 7"/>
          <p:cNvSpPr>
            <a:spLocks noChangeArrowheads="1"/>
          </p:cNvSpPr>
          <p:nvPr/>
        </p:nvSpPr>
        <p:spPr bwMode="auto">
          <a:xfrm>
            <a:off x="7195430" y="4112169"/>
            <a:ext cx="2160000" cy="9000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000" dirty="0">
                <a:latin typeface="Arial" panose="020B0604020202020204" pitchFamily="34" charset="0"/>
              </a:rPr>
              <a:t>Ist für bestimmte Einnahmezeitpunkte Sichtbezug vorgesehen?</a:t>
            </a:r>
          </a:p>
        </p:txBody>
      </p:sp>
      <p:cxnSp>
        <p:nvCxnSpPr>
          <p:cNvPr id="139" name="Gewinkelter Verbinder 138"/>
          <p:cNvCxnSpPr/>
          <p:nvPr/>
        </p:nvCxnSpPr>
        <p:spPr bwMode="auto">
          <a:xfrm>
            <a:off x="2529206" y="3074220"/>
            <a:ext cx="5750794" cy="162538"/>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98" name="Gerade Verbindung mit Pfeil 97"/>
          <p:cNvCxnSpPr>
            <a:cxnSpLocks/>
          </p:cNvCxnSpPr>
          <p:nvPr/>
        </p:nvCxnSpPr>
        <p:spPr bwMode="auto">
          <a:xfrm flipH="1" flipV="1">
            <a:off x="2517526" y="4522013"/>
            <a:ext cx="4698483" cy="401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6" name="Freeform 7"/>
          <p:cNvSpPr>
            <a:spLocks noChangeArrowheads="1"/>
          </p:cNvSpPr>
          <p:nvPr/>
        </p:nvSpPr>
        <p:spPr bwMode="auto">
          <a:xfrm>
            <a:off x="1444509" y="5893675"/>
            <a:ext cx="2160000" cy="9000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p>
            <a:pPr algn="ctr"/>
            <a:r>
              <a:rPr lang="de-DE" altLang="de-DE" sz="1000" dirty="0">
                <a:latin typeface="Arial" panose="020B0604020202020204" pitchFamily="34" charset="0"/>
              </a:rPr>
              <a:t>Vertrag mit </a:t>
            </a:r>
            <a:br>
              <a:rPr lang="de-DE" altLang="de-DE" sz="1000" dirty="0">
                <a:latin typeface="Arial" panose="020B0604020202020204" pitchFamily="34" charset="0"/>
              </a:rPr>
            </a:br>
            <a:r>
              <a:rPr lang="de-DE" altLang="de-DE" sz="1000" dirty="0">
                <a:latin typeface="Arial" panose="020B0604020202020204" pitchFamily="34" charset="0"/>
              </a:rPr>
              <a:t>dem Arzt liegt vor?</a:t>
            </a:r>
          </a:p>
        </p:txBody>
      </p:sp>
      <p:sp>
        <p:nvSpPr>
          <p:cNvPr id="147" name="Freeform 7"/>
          <p:cNvSpPr>
            <a:spLocks noChangeArrowheads="1"/>
          </p:cNvSpPr>
          <p:nvPr/>
        </p:nvSpPr>
        <p:spPr bwMode="auto">
          <a:xfrm>
            <a:off x="4590000" y="5887677"/>
            <a:ext cx="2160000" cy="900000"/>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p>
            <a:pPr algn="ctr"/>
            <a:r>
              <a:rPr lang="de-DE" altLang="de-DE" sz="1000" dirty="0">
                <a:latin typeface="Arial" panose="020B0604020202020204" pitchFamily="34" charset="0"/>
              </a:rPr>
              <a:t>Abgabe/Lieferung</a:t>
            </a:r>
          </a:p>
          <a:p>
            <a:pPr algn="ctr"/>
            <a:r>
              <a:rPr lang="de-DE" altLang="de-DE" sz="1000" dirty="0">
                <a:latin typeface="Arial" panose="020B0604020202020204" pitchFamily="34" charset="0"/>
              </a:rPr>
              <a:t>an Arztpraxis/Einrichtung </a:t>
            </a:r>
            <a:br>
              <a:rPr lang="de-DE" altLang="de-DE" sz="1000" dirty="0">
                <a:latin typeface="Arial" panose="020B0604020202020204" pitchFamily="34" charset="0"/>
              </a:rPr>
            </a:br>
            <a:r>
              <a:rPr lang="de-DE" altLang="de-DE" sz="1000" dirty="0">
                <a:latin typeface="Arial" panose="020B0604020202020204" pitchFamily="34" charset="0"/>
              </a:rPr>
              <a:t>geklärt?</a:t>
            </a:r>
          </a:p>
        </p:txBody>
      </p:sp>
      <p:cxnSp>
        <p:nvCxnSpPr>
          <p:cNvPr id="1024" name="Gewinkelter Verbinder 1023"/>
          <p:cNvCxnSpPr>
            <a:endCxn id="3100" idx="4"/>
          </p:cNvCxnSpPr>
          <p:nvPr/>
        </p:nvCxnSpPr>
        <p:spPr bwMode="auto">
          <a:xfrm>
            <a:off x="2519785" y="6823712"/>
            <a:ext cx="3780188" cy="520258"/>
          </a:xfrm>
          <a:prstGeom prst="bentConnector4">
            <a:avLst>
              <a:gd name="adj1" fmla="val 256"/>
              <a:gd name="adj2" fmla="val 125632"/>
            </a:avLst>
          </a:prstGeom>
          <a:solidFill>
            <a:srgbClr val="00B8FF"/>
          </a:solidFill>
          <a:ln w="9525" cap="flat" cmpd="sng" algn="ctr">
            <a:solidFill>
              <a:schemeClr val="tx1"/>
            </a:solidFill>
            <a:prstDash val="solid"/>
            <a:round/>
            <a:headEnd type="none" w="med" len="med"/>
            <a:tailEnd type="triangle"/>
          </a:ln>
          <a:effectLst/>
        </p:spPr>
      </p:cxnSp>
      <p:cxnSp>
        <p:nvCxnSpPr>
          <p:cNvPr id="1032" name="Gewinkelter Verbinder 1031"/>
          <p:cNvCxnSpPr>
            <a:cxnSpLocks/>
            <a:endCxn id="3100" idx="6"/>
          </p:cNvCxnSpPr>
          <p:nvPr/>
        </p:nvCxnSpPr>
        <p:spPr bwMode="auto">
          <a:xfrm rot="5400000">
            <a:off x="6360691" y="5187989"/>
            <a:ext cx="2111139" cy="1759499"/>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037" name="Gerade Verbindung mit Pfeil 1036"/>
          <p:cNvCxnSpPr>
            <a:cxnSpLocks/>
          </p:cNvCxnSpPr>
          <p:nvPr/>
        </p:nvCxnSpPr>
        <p:spPr bwMode="auto">
          <a:xfrm>
            <a:off x="2546119" y="5653443"/>
            <a:ext cx="0" cy="2206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0" name="Text Box 53"/>
          <p:cNvSpPr txBox="1">
            <a:spLocks noChangeArrowheads="1"/>
          </p:cNvSpPr>
          <p:nvPr/>
        </p:nvSpPr>
        <p:spPr bwMode="auto">
          <a:xfrm>
            <a:off x="2392769" y="5671635"/>
            <a:ext cx="584200" cy="203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cxnSp>
        <p:nvCxnSpPr>
          <p:cNvPr id="6" name="Gerader Verbinder 5"/>
          <p:cNvCxnSpPr/>
          <p:nvPr/>
        </p:nvCxnSpPr>
        <p:spPr bwMode="auto">
          <a:xfrm>
            <a:off x="4485910" y="1269694"/>
            <a:ext cx="73409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Gerade Verbindung mit Pfeil 8">
            <a:extLst>
              <a:ext uri="{FF2B5EF4-FFF2-40B4-BE49-F238E27FC236}">
                <a16:creationId xmlns:a16="http://schemas.microsoft.com/office/drawing/2014/main" id="{63155C79-EDCF-F516-17AC-290F81D5E03F}"/>
              </a:ext>
            </a:extLst>
          </p:cNvPr>
          <p:cNvCxnSpPr>
            <a:cxnSpLocks/>
            <a:stCxn id="3078" idx="2"/>
          </p:cNvCxnSpPr>
          <p:nvPr/>
        </p:nvCxnSpPr>
        <p:spPr bwMode="auto">
          <a:xfrm flipH="1">
            <a:off x="2519785" y="3902475"/>
            <a:ext cx="2542" cy="8279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Gerade Verbindung mit Pfeil 16">
            <a:extLst>
              <a:ext uri="{FF2B5EF4-FFF2-40B4-BE49-F238E27FC236}">
                <a16:creationId xmlns:a16="http://schemas.microsoft.com/office/drawing/2014/main" id="{7373D450-9300-D2AC-E94F-12BB13315E52}"/>
              </a:ext>
            </a:extLst>
          </p:cNvPr>
          <p:cNvCxnSpPr>
            <a:stCxn id="3098" idx="2"/>
          </p:cNvCxnSpPr>
          <p:nvPr/>
        </p:nvCxnSpPr>
        <p:spPr bwMode="auto">
          <a:xfrm>
            <a:off x="8280000" y="3887999"/>
            <a:ext cx="0" cy="2241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Verbinder: gewinkelt 19">
            <a:extLst>
              <a:ext uri="{FF2B5EF4-FFF2-40B4-BE49-F238E27FC236}">
                <a16:creationId xmlns:a16="http://schemas.microsoft.com/office/drawing/2014/main" id="{0D1020C9-4C01-464F-B15D-3C7B5C8814E7}"/>
              </a:ext>
            </a:extLst>
          </p:cNvPr>
          <p:cNvCxnSpPr/>
          <p:nvPr/>
        </p:nvCxnSpPr>
        <p:spPr bwMode="auto">
          <a:xfrm rot="5400000">
            <a:off x="4217456" y="6530101"/>
            <a:ext cx="564968" cy="180121"/>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22" name="Verbinder: gewinkelt 21">
            <a:extLst>
              <a:ext uri="{FF2B5EF4-FFF2-40B4-BE49-F238E27FC236}">
                <a16:creationId xmlns:a16="http://schemas.microsoft.com/office/drawing/2014/main" id="{7CA4E938-43CC-7CC8-F0C8-EB4831E74CCE}"/>
              </a:ext>
            </a:extLst>
          </p:cNvPr>
          <p:cNvCxnSpPr/>
          <p:nvPr/>
        </p:nvCxnSpPr>
        <p:spPr bwMode="auto">
          <a:xfrm rot="16200000" flipH="1">
            <a:off x="3475429" y="6471031"/>
            <a:ext cx="534852" cy="290658"/>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25" name="Verbinder: gewinkelt 24">
            <a:extLst>
              <a:ext uri="{FF2B5EF4-FFF2-40B4-BE49-F238E27FC236}">
                <a16:creationId xmlns:a16="http://schemas.microsoft.com/office/drawing/2014/main" id="{6555DA51-2840-6CBA-379A-44C5D58A03BB}"/>
              </a:ext>
            </a:extLst>
          </p:cNvPr>
          <p:cNvCxnSpPr>
            <a:cxnSpLocks/>
          </p:cNvCxnSpPr>
          <p:nvPr/>
        </p:nvCxnSpPr>
        <p:spPr bwMode="auto">
          <a:xfrm>
            <a:off x="3597526" y="5191598"/>
            <a:ext cx="2072474" cy="702077"/>
          </a:xfrm>
          <a:prstGeom prst="bentConnector3">
            <a:avLst>
              <a:gd name="adj1" fmla="val 100177"/>
            </a:avLst>
          </a:prstGeom>
          <a:solidFill>
            <a:srgbClr val="00B8FF"/>
          </a:solidFill>
          <a:ln w="9525" cap="flat" cmpd="sng" algn="ctr">
            <a:solidFill>
              <a:schemeClr val="tx1"/>
            </a:solidFill>
            <a:prstDash val="solid"/>
            <a:round/>
            <a:headEnd type="none" w="med" len="med"/>
            <a:tailEnd type="triangle"/>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14"/>
          <p:cNvSpPr>
            <a:spLocks noChangeArrowheads="1"/>
          </p:cNvSpPr>
          <p:nvPr/>
        </p:nvSpPr>
        <p:spPr bwMode="auto">
          <a:xfrm>
            <a:off x="1620000" y="179437"/>
            <a:ext cx="473075" cy="441325"/>
          </a:xfrm>
          <a:prstGeom prst="ellipse">
            <a:avLst/>
          </a:prstGeom>
          <a:solidFill>
            <a:schemeClr val="bg1"/>
          </a:solidFill>
          <a:ln w="9525" algn="ctr">
            <a:solidFill>
              <a:schemeClr val="tx1"/>
            </a:solidFill>
            <a:round/>
            <a:headEnd/>
            <a:tailEnd/>
          </a:ln>
        </p:spPr>
        <p:txBody>
          <a:bodyPr anchor="ctr" anchorCtr="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200" dirty="0">
                <a:latin typeface="Arial" panose="020B0604020202020204" pitchFamily="34" charset="0"/>
                <a:cs typeface="Arial" panose="020B0604020202020204" pitchFamily="34" charset="0"/>
              </a:rPr>
              <a:t>A</a:t>
            </a:r>
          </a:p>
        </p:txBody>
      </p:sp>
      <p:sp>
        <p:nvSpPr>
          <p:cNvPr id="5" name="Text Box 8"/>
          <p:cNvSpPr txBox="1">
            <a:spLocks noChangeArrowheads="1"/>
          </p:cNvSpPr>
          <p:nvPr/>
        </p:nvSpPr>
        <p:spPr bwMode="auto">
          <a:xfrm>
            <a:off x="596537" y="863585"/>
            <a:ext cx="2520000" cy="64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200" dirty="0">
                <a:latin typeface="Arial" panose="020B0604020202020204" pitchFamily="34" charset="0"/>
              </a:rPr>
              <a:t>Prüfung der Verordnung</a:t>
            </a:r>
          </a:p>
        </p:txBody>
      </p:sp>
      <p:sp>
        <p:nvSpPr>
          <p:cNvPr id="6" name="Freeform 7"/>
          <p:cNvSpPr>
            <a:spLocks noChangeArrowheads="1"/>
          </p:cNvSpPr>
          <p:nvPr/>
        </p:nvSpPr>
        <p:spPr bwMode="auto">
          <a:xfrm>
            <a:off x="541293" y="1979637"/>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Bedenken/Unklarheiten?</a:t>
            </a:r>
          </a:p>
        </p:txBody>
      </p:sp>
      <p:sp>
        <p:nvSpPr>
          <p:cNvPr id="7" name="Text Box 8"/>
          <p:cNvSpPr txBox="1">
            <a:spLocks noChangeArrowheads="1"/>
          </p:cNvSpPr>
          <p:nvPr/>
        </p:nvSpPr>
        <p:spPr bwMode="auto">
          <a:xfrm>
            <a:off x="3348124" y="1583593"/>
            <a:ext cx="11985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000" dirty="0">
                <a:latin typeface="Arial" panose="020B0604020202020204" pitchFamily="34" charset="0"/>
              </a:rPr>
              <a:t>Rücksprache </a:t>
            </a:r>
            <a:br>
              <a:rPr lang="de-DE" altLang="de-DE" sz="1000" dirty="0">
                <a:latin typeface="Arial" panose="020B0604020202020204" pitchFamily="34" charset="0"/>
              </a:rPr>
            </a:br>
            <a:r>
              <a:rPr lang="de-DE" altLang="de-DE" sz="1000" dirty="0">
                <a:latin typeface="Arial" panose="020B0604020202020204" pitchFamily="34" charset="0"/>
              </a:rPr>
              <a:t>mit dem Arzt</a:t>
            </a:r>
          </a:p>
        </p:txBody>
      </p:sp>
      <p:sp>
        <p:nvSpPr>
          <p:cNvPr id="8" name="Freeform 7"/>
          <p:cNvSpPr>
            <a:spLocks noChangeArrowheads="1"/>
          </p:cNvSpPr>
          <p:nvPr/>
        </p:nvSpPr>
        <p:spPr bwMode="auto">
          <a:xfrm>
            <a:off x="539812" y="3059541"/>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Ist ein Rezepturarznei-</a:t>
            </a:r>
          </a:p>
          <a:p>
            <a:pPr algn="ctr"/>
            <a:r>
              <a:rPr lang="de-DE" altLang="de-DE" sz="1200" dirty="0">
                <a:latin typeface="Arial" panose="020B0604020202020204" pitchFamily="34" charset="0"/>
              </a:rPr>
              <a:t>mittel herzustellen?</a:t>
            </a:r>
          </a:p>
        </p:txBody>
      </p:sp>
      <p:sp>
        <p:nvSpPr>
          <p:cNvPr id="9" name="Freeform 7"/>
          <p:cNvSpPr>
            <a:spLocks noChangeArrowheads="1"/>
          </p:cNvSpPr>
          <p:nvPr/>
        </p:nvSpPr>
        <p:spPr bwMode="auto">
          <a:xfrm>
            <a:off x="540000" y="4139294"/>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Ist die Rezeptur-</a:t>
            </a:r>
          </a:p>
          <a:p>
            <a:pPr algn="ctr"/>
            <a:r>
              <a:rPr lang="de-DE" altLang="de-DE" sz="1200" dirty="0" err="1">
                <a:latin typeface="Arial" panose="020B0604020202020204" pitchFamily="34" charset="0"/>
              </a:rPr>
              <a:t>verordnung</a:t>
            </a:r>
            <a:r>
              <a:rPr lang="de-DE" altLang="de-DE" sz="1200" dirty="0">
                <a:latin typeface="Arial" panose="020B0604020202020204" pitchFamily="34" charset="0"/>
              </a:rPr>
              <a:t> plausibel?</a:t>
            </a:r>
          </a:p>
        </p:txBody>
      </p:sp>
      <p:sp>
        <p:nvSpPr>
          <p:cNvPr id="10" name="Text Box 8"/>
          <p:cNvSpPr txBox="1">
            <a:spLocks noChangeArrowheads="1"/>
          </p:cNvSpPr>
          <p:nvPr/>
        </p:nvSpPr>
        <p:spPr bwMode="auto">
          <a:xfrm>
            <a:off x="595056" y="5220000"/>
            <a:ext cx="252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200" dirty="0">
                <a:latin typeface="Arial" panose="020B0604020202020204" pitchFamily="34" charset="0"/>
              </a:rPr>
              <a:t>Herstellung des Rezepturarzneimittels</a:t>
            </a:r>
          </a:p>
        </p:txBody>
      </p:sp>
      <p:sp>
        <p:nvSpPr>
          <p:cNvPr id="11" name="Text Box 8"/>
          <p:cNvSpPr txBox="1">
            <a:spLocks noChangeArrowheads="1"/>
          </p:cNvSpPr>
          <p:nvPr/>
        </p:nvSpPr>
        <p:spPr bwMode="auto">
          <a:xfrm>
            <a:off x="595056" y="6480000"/>
            <a:ext cx="252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200" dirty="0">
                <a:latin typeface="Arial" panose="020B0604020202020204" pitchFamily="34" charset="0"/>
              </a:rPr>
              <a:t>Dokumentation der Herstellung</a:t>
            </a:r>
          </a:p>
        </p:txBody>
      </p:sp>
      <p:cxnSp>
        <p:nvCxnSpPr>
          <p:cNvPr id="12" name="Gerade Verbindung mit Pfeil 11"/>
          <p:cNvCxnSpPr>
            <a:stCxn id="4" idx="4"/>
            <a:endCxn id="5" idx="0"/>
          </p:cNvCxnSpPr>
          <p:nvPr/>
        </p:nvCxnSpPr>
        <p:spPr bwMode="auto">
          <a:xfrm flipH="1">
            <a:off x="1856537" y="620762"/>
            <a:ext cx="1" cy="2428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Gerade Verbindung mit Pfeil 13"/>
          <p:cNvCxnSpPr>
            <a:stCxn id="5" idx="2"/>
          </p:cNvCxnSpPr>
          <p:nvPr/>
        </p:nvCxnSpPr>
        <p:spPr bwMode="auto">
          <a:xfrm flipH="1">
            <a:off x="1855056" y="1511585"/>
            <a:ext cx="1481" cy="468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Gerade Verbindung mit Pfeil 17"/>
          <p:cNvCxnSpPr/>
          <p:nvPr/>
        </p:nvCxnSpPr>
        <p:spPr bwMode="auto">
          <a:xfrm rot="10800000">
            <a:off x="1872124" y="1783648"/>
            <a:ext cx="1476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Gewinkelter Verbinder 19"/>
          <p:cNvCxnSpPr>
            <a:endCxn id="7" idx="2"/>
          </p:cNvCxnSpPr>
          <p:nvPr/>
        </p:nvCxnSpPr>
        <p:spPr bwMode="auto">
          <a:xfrm flipV="1">
            <a:off x="3170300" y="1983703"/>
            <a:ext cx="777106" cy="40014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23" name="Gerade Verbindung mit Pfeil 22"/>
          <p:cNvCxnSpPr/>
          <p:nvPr/>
        </p:nvCxnSpPr>
        <p:spPr bwMode="auto">
          <a:xfrm>
            <a:off x="1864531" y="2808312"/>
            <a:ext cx="0" cy="2512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7" name="Gerade Verbindung mit Pfeil 26"/>
          <p:cNvCxnSpPr/>
          <p:nvPr/>
        </p:nvCxnSpPr>
        <p:spPr bwMode="auto">
          <a:xfrm>
            <a:off x="1862435" y="3888648"/>
            <a:ext cx="0" cy="2512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Ellipse 14"/>
          <p:cNvSpPr>
            <a:spLocks noChangeArrowheads="1"/>
          </p:cNvSpPr>
          <p:nvPr/>
        </p:nvSpPr>
        <p:spPr bwMode="auto">
          <a:xfrm>
            <a:off x="1619932" y="7020000"/>
            <a:ext cx="473075" cy="441325"/>
          </a:xfrm>
          <a:prstGeom prst="ellipse">
            <a:avLst/>
          </a:prstGeom>
          <a:solidFill>
            <a:schemeClr val="bg1"/>
          </a:solidFill>
          <a:ln w="9525" algn="ctr">
            <a:solidFill>
              <a:schemeClr val="tx1"/>
            </a:solidFill>
            <a:round/>
            <a:headEnd/>
            <a:tailEnd/>
          </a:ln>
        </p:spPr>
        <p:txBody>
          <a:bodyPr anchor="ctr" anchorCtr="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200" dirty="0">
                <a:latin typeface="Arial" panose="020B0604020202020204" pitchFamily="34" charset="0"/>
                <a:cs typeface="Arial" panose="020B0604020202020204" pitchFamily="34" charset="0"/>
              </a:rPr>
              <a:t>B</a:t>
            </a:r>
          </a:p>
        </p:txBody>
      </p:sp>
      <p:cxnSp>
        <p:nvCxnSpPr>
          <p:cNvPr id="29" name="Gerade Verbindung mit Pfeil 28"/>
          <p:cNvCxnSpPr>
            <a:stCxn id="11" idx="2"/>
            <a:endCxn id="28" idx="0"/>
          </p:cNvCxnSpPr>
          <p:nvPr/>
        </p:nvCxnSpPr>
        <p:spPr bwMode="auto">
          <a:xfrm>
            <a:off x="1855056" y="6840000"/>
            <a:ext cx="1414" cy="180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Gerade Verbindung mit Pfeil 30"/>
          <p:cNvCxnSpPr>
            <a:stCxn id="10" idx="2"/>
            <a:endCxn id="11" idx="0"/>
          </p:cNvCxnSpPr>
          <p:nvPr/>
        </p:nvCxnSpPr>
        <p:spPr bwMode="auto">
          <a:xfrm>
            <a:off x="1855056" y="5580000"/>
            <a:ext cx="0" cy="900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124" name="Gewinkelter Verbinder 5123"/>
          <p:cNvCxnSpPr/>
          <p:nvPr/>
        </p:nvCxnSpPr>
        <p:spPr bwMode="auto">
          <a:xfrm rot="16200000" flipH="1">
            <a:off x="-956575" y="4671298"/>
            <a:ext cx="3784863" cy="1368152"/>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5127" name="Gerader Verbinder 5126"/>
          <p:cNvCxnSpPr/>
          <p:nvPr/>
        </p:nvCxnSpPr>
        <p:spPr bwMode="auto">
          <a:xfrm flipV="1">
            <a:off x="251780" y="3459612"/>
            <a:ext cx="288032"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29" name="Gerade Verbindung mit Pfeil 5128"/>
          <p:cNvCxnSpPr>
            <a:endCxn id="10" idx="0"/>
          </p:cNvCxnSpPr>
          <p:nvPr/>
        </p:nvCxnSpPr>
        <p:spPr bwMode="auto">
          <a:xfrm>
            <a:off x="1855056" y="4967969"/>
            <a:ext cx="0" cy="2520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 Box 8"/>
          <p:cNvSpPr txBox="1">
            <a:spLocks noChangeArrowheads="1"/>
          </p:cNvSpPr>
          <p:nvPr/>
        </p:nvSpPr>
        <p:spPr bwMode="auto">
          <a:xfrm>
            <a:off x="3348124" y="4351835"/>
            <a:ext cx="11985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1000" dirty="0">
                <a:latin typeface="Arial" panose="020B0604020202020204" pitchFamily="34" charset="0"/>
              </a:rPr>
              <a:t>Rücksprache </a:t>
            </a:r>
            <a:br>
              <a:rPr lang="de-DE" altLang="de-DE" sz="1000" dirty="0">
                <a:latin typeface="Arial" panose="020B0604020202020204" pitchFamily="34" charset="0"/>
              </a:rPr>
            </a:br>
            <a:r>
              <a:rPr lang="de-DE" altLang="de-DE" sz="1000" dirty="0">
                <a:latin typeface="Arial" panose="020B0604020202020204" pitchFamily="34" charset="0"/>
              </a:rPr>
              <a:t>mit dem Arzt</a:t>
            </a:r>
          </a:p>
        </p:txBody>
      </p:sp>
      <p:cxnSp>
        <p:nvCxnSpPr>
          <p:cNvPr id="5131" name="Gerade Verbindung mit Pfeil 5130"/>
          <p:cNvCxnSpPr>
            <a:endCxn id="42" idx="1"/>
          </p:cNvCxnSpPr>
          <p:nvPr/>
        </p:nvCxnSpPr>
        <p:spPr bwMode="auto">
          <a:xfrm>
            <a:off x="3170300" y="4551890"/>
            <a:ext cx="1778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Freeform 7"/>
          <p:cNvSpPr>
            <a:spLocks noChangeArrowheads="1"/>
          </p:cNvSpPr>
          <p:nvPr/>
        </p:nvSpPr>
        <p:spPr bwMode="auto">
          <a:xfrm>
            <a:off x="4752000" y="4140000"/>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Bedenken/Unklarheiten</a:t>
            </a:r>
          </a:p>
          <a:p>
            <a:pPr algn="ctr"/>
            <a:r>
              <a:rPr lang="de-DE" altLang="de-DE" sz="1200" dirty="0">
                <a:latin typeface="Arial" panose="020B0604020202020204" pitchFamily="34" charset="0"/>
              </a:rPr>
              <a:t>Beseitigt?</a:t>
            </a:r>
          </a:p>
        </p:txBody>
      </p:sp>
      <p:cxnSp>
        <p:nvCxnSpPr>
          <p:cNvPr id="5133" name="Gerade Verbindung mit Pfeil 5132"/>
          <p:cNvCxnSpPr>
            <a:stCxn id="42" idx="3"/>
          </p:cNvCxnSpPr>
          <p:nvPr/>
        </p:nvCxnSpPr>
        <p:spPr bwMode="auto">
          <a:xfrm>
            <a:off x="4546687" y="4551890"/>
            <a:ext cx="20531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35" name="Flussdiagramm: Grenzstelle 5134"/>
          <p:cNvSpPr/>
          <p:nvPr/>
        </p:nvSpPr>
        <p:spPr bwMode="auto">
          <a:xfrm>
            <a:off x="7740000" y="4320000"/>
            <a:ext cx="2088232" cy="468000"/>
          </a:xfrm>
          <a:prstGeom prst="flowChartTerminator">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Rezept</a:t>
            </a:r>
            <a:r>
              <a:rPr kumimoji="0" lang="de-DE" sz="1200" b="0" i="0" u="none" strike="noStrike" cap="none" normalizeH="0" dirty="0">
                <a:ln>
                  <a:noFill/>
                </a:ln>
                <a:solidFill>
                  <a:schemeClr val="tx1"/>
                </a:solidFill>
                <a:effectLst/>
                <a:latin typeface="Arial" panose="020B0604020202020204" pitchFamily="34" charset="0"/>
                <a:cs typeface="Arial" panose="020B0604020202020204" pitchFamily="34" charset="0"/>
              </a:rPr>
              <a:t> zurück zum Arzt</a:t>
            </a:r>
            <a:endPar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137" name="Gerade Verbindung mit Pfeil 5136"/>
          <p:cNvCxnSpPr>
            <a:endCxn id="5135" idx="1"/>
          </p:cNvCxnSpPr>
          <p:nvPr/>
        </p:nvCxnSpPr>
        <p:spPr bwMode="auto">
          <a:xfrm>
            <a:off x="7382488" y="4551890"/>
            <a:ext cx="357512" cy="21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Freeform 68"/>
          <p:cNvSpPr>
            <a:spLocks noChangeArrowheads="1"/>
          </p:cNvSpPr>
          <p:nvPr/>
        </p:nvSpPr>
        <p:spPr bwMode="auto">
          <a:xfrm>
            <a:off x="1979972" y="5940129"/>
            <a:ext cx="3960000" cy="468000"/>
          </a:xfrm>
          <a:custGeom>
            <a:avLst/>
            <a:gdLst>
              <a:gd name="T0" fmla="*/ 2147483646 w 2282"/>
              <a:gd name="T1" fmla="*/ 2147483646 h 743"/>
              <a:gd name="T2" fmla="*/ 2147483646 w 2282"/>
              <a:gd name="T3" fmla="*/ 2147483646 h 743"/>
              <a:gd name="T4" fmla="*/ 2147483646 w 2282"/>
              <a:gd name="T5" fmla="*/ 2147483646 h 743"/>
              <a:gd name="T6" fmla="*/ 2147483646 w 2282"/>
              <a:gd name="T7" fmla="*/ 2147483646 h 743"/>
              <a:gd name="T8" fmla="*/ 2147483646 w 2282"/>
              <a:gd name="T9" fmla="*/ 2147483646 h 743"/>
              <a:gd name="T10" fmla="*/ 2147483646 w 2282"/>
              <a:gd name="T11" fmla="*/ 2147483646 h 743"/>
              <a:gd name="T12" fmla="*/ 2147483646 w 2282"/>
              <a:gd name="T13" fmla="*/ 2147483646 h 743"/>
              <a:gd name="T14" fmla="*/ 2147483646 w 2282"/>
              <a:gd name="T15" fmla="*/ 2147483646 h 743"/>
              <a:gd name="T16" fmla="*/ 2147483646 w 2282"/>
              <a:gd name="T17" fmla="*/ 2147483646 h 743"/>
              <a:gd name="T18" fmla="*/ 2147483646 w 2282"/>
              <a:gd name="T19" fmla="*/ 2147483646 h 743"/>
              <a:gd name="T20" fmla="*/ 2147483646 w 2282"/>
              <a:gd name="T21" fmla="*/ 0 h 743"/>
              <a:gd name="T22" fmla="*/ 2147483646 w 2282"/>
              <a:gd name="T23" fmla="*/ 0 h 743"/>
              <a:gd name="T24" fmla="*/ 2147483646 w 2282"/>
              <a:gd name="T25" fmla="*/ 2147483646 h 743"/>
              <a:gd name="T26" fmla="*/ 2147483646 w 2282"/>
              <a:gd name="T27" fmla="*/ 2147483646 h 743"/>
              <a:gd name="T28" fmla="*/ 2147483646 w 2282"/>
              <a:gd name="T29" fmla="*/ 2147483646 h 743"/>
              <a:gd name="T30" fmla="*/ 0 w 2282"/>
              <a:gd name="T31" fmla="*/ 2147483646 h 743"/>
              <a:gd name="T32" fmla="*/ 0 w 2282"/>
              <a:gd name="T33" fmla="*/ 2147483646 h 743"/>
              <a:gd name="T34" fmla="*/ 2147483646 w 2282"/>
              <a:gd name="T35" fmla="*/ 2147483646 h 743"/>
              <a:gd name="T36" fmla="*/ 2147483646 w 2282"/>
              <a:gd name="T37" fmla="*/ 2147483646 h 743"/>
              <a:gd name="T38" fmla="*/ 2147483646 w 2282"/>
              <a:gd name="T39" fmla="*/ 2147483646 h 743"/>
              <a:gd name="T40" fmla="*/ 2147483646 w 2282"/>
              <a:gd name="T41" fmla="*/ 2147483646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82"/>
              <a:gd name="T64" fmla="*/ 0 h 743"/>
              <a:gd name="T65" fmla="*/ 2282 w 2282"/>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82" h="743">
                <a:moveTo>
                  <a:pt x="134" y="742"/>
                </a:moveTo>
                <a:lnTo>
                  <a:pt x="2148" y="742"/>
                </a:lnTo>
                <a:lnTo>
                  <a:pt x="2192" y="714"/>
                </a:lnTo>
                <a:lnTo>
                  <a:pt x="2237" y="655"/>
                </a:lnTo>
                <a:lnTo>
                  <a:pt x="2270" y="542"/>
                </a:lnTo>
                <a:lnTo>
                  <a:pt x="2281" y="429"/>
                </a:lnTo>
                <a:lnTo>
                  <a:pt x="2281" y="313"/>
                </a:lnTo>
                <a:lnTo>
                  <a:pt x="2270" y="172"/>
                </a:lnTo>
                <a:lnTo>
                  <a:pt x="2237" y="85"/>
                </a:lnTo>
                <a:lnTo>
                  <a:pt x="2192" y="28"/>
                </a:lnTo>
                <a:lnTo>
                  <a:pt x="2148" y="0"/>
                </a:lnTo>
                <a:lnTo>
                  <a:pt x="134" y="0"/>
                </a:lnTo>
                <a:lnTo>
                  <a:pt x="89" y="28"/>
                </a:lnTo>
                <a:lnTo>
                  <a:pt x="44" y="85"/>
                </a:lnTo>
                <a:lnTo>
                  <a:pt x="11" y="172"/>
                </a:lnTo>
                <a:lnTo>
                  <a:pt x="0" y="313"/>
                </a:lnTo>
                <a:lnTo>
                  <a:pt x="0" y="429"/>
                </a:lnTo>
                <a:lnTo>
                  <a:pt x="11" y="542"/>
                </a:lnTo>
                <a:lnTo>
                  <a:pt x="44" y="655"/>
                </a:lnTo>
                <a:lnTo>
                  <a:pt x="89" y="714"/>
                </a:lnTo>
                <a:lnTo>
                  <a:pt x="134" y="74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000" b="1" dirty="0">
                <a:latin typeface="Arial" panose="020B0604020202020204" pitchFamily="34" charset="0"/>
              </a:rPr>
              <a:t>Verweis auf Leitlinien zur Qualitätssicherung</a:t>
            </a:r>
          </a:p>
          <a:p>
            <a:pPr algn="ctr"/>
            <a:r>
              <a:rPr lang="de-DE" altLang="de-DE" sz="1000" dirty="0">
                <a:latin typeface="Arial" panose="020B0604020202020204" pitchFamily="34" charset="0"/>
              </a:rPr>
              <a:t>- Herstellung und Prüfung der nicht zur parenteralen Anwendung bestimmten Rezeptur- und Defekturarzneimittel</a:t>
            </a:r>
          </a:p>
        </p:txBody>
      </p:sp>
      <p:sp>
        <p:nvSpPr>
          <p:cNvPr id="33" name="Freeform 24"/>
          <p:cNvSpPr>
            <a:spLocks noChangeArrowheads="1"/>
          </p:cNvSpPr>
          <p:nvPr/>
        </p:nvSpPr>
        <p:spPr bwMode="auto">
          <a:xfrm>
            <a:off x="5187016" y="179437"/>
            <a:ext cx="900000" cy="1824372"/>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 name="Rechteck 1"/>
          <p:cNvSpPr/>
          <p:nvPr/>
        </p:nvSpPr>
        <p:spPr>
          <a:xfrm>
            <a:off x="5220000" y="180000"/>
            <a:ext cx="4389655" cy="1815882"/>
          </a:xfrm>
          <a:prstGeom prst="rect">
            <a:avLst/>
          </a:prstGeom>
        </p:spPr>
        <p:txBody>
          <a:bodyPr wrap="square">
            <a:spAutoFit/>
          </a:bodyPr>
          <a:lstStyle/>
          <a:p>
            <a:r>
              <a:rPr lang="de-DE" sz="700" b="1" dirty="0">
                <a:solidFill>
                  <a:srgbClr val="000000"/>
                </a:solidFill>
                <a:latin typeface="Arial" panose="020B0604020202020204" pitchFamily="34" charset="0"/>
              </a:rPr>
              <a:t>Angaben auf der Verordnung</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Betäubungsmittelrezept, Teil I und II im Original</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Name, Vorname, Anschrift des Patienten oder „Praxisbedarf“ (sozialrechtliche Vorschriften beachten)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Name des verschreibenden Arztes, Berufsbezeichnung, Anschrift, Tel.</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Ausstellungsdatum (nicht älter als 7 Tage bei Vorlage)</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Bezeichnung des </a:t>
            </a:r>
            <a:r>
              <a:rPr lang="de-DE" sz="700" dirty="0" err="1">
                <a:solidFill>
                  <a:srgbClr val="000000"/>
                </a:solidFill>
                <a:latin typeface="Arial" panose="020B0604020202020204" pitchFamily="34" charset="0"/>
              </a:rPr>
              <a:t>BtM</a:t>
            </a:r>
            <a:r>
              <a:rPr lang="de-DE" sz="700" dirty="0">
                <a:solidFill>
                  <a:srgbClr val="000000"/>
                </a:solidFill>
                <a:latin typeface="Arial" panose="020B0604020202020204" pitchFamily="34" charset="0"/>
              </a:rPr>
              <a:t>, soweit dadurch eine der nachstehenden Angaben nicht eindeutig bestimmt ist, jeweils zusätzlich Bezeichnung und Gewichtsmenge je Packungseinheit, bei abgeteilten Zubereitungen je abgeteilter Form, Darreichungsform, bei Rezepturverordnung ggf. weitere Bestandteile nach Art und Menge</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Menge des verschriebenen </a:t>
            </a:r>
            <a:r>
              <a:rPr lang="de-DE" sz="700" dirty="0" err="1">
                <a:solidFill>
                  <a:srgbClr val="000000"/>
                </a:solidFill>
                <a:latin typeface="Arial" panose="020B0604020202020204" pitchFamily="34" charset="0"/>
              </a:rPr>
              <a:t>BtM</a:t>
            </a:r>
            <a:r>
              <a:rPr lang="de-DE" sz="700" dirty="0">
                <a:solidFill>
                  <a:srgbClr val="000000"/>
                </a:solidFill>
                <a:latin typeface="Arial" panose="020B0604020202020204" pitchFamily="34" charset="0"/>
              </a:rPr>
              <a:t> in g oder ml, Stückzahl der abgeteilten Form</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Kennzeichnung mit dem Buchstaben „S“ sowie ggf. nachfolgend „T“</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Gebrauchsanweisung mit Einzel-und Tagesgaben oder, wenn vorliegend, der Hinweis darauf</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Reichdauer des Substitutionsmittels in Tagen bei ST-Verordnungen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Ggf. Vorgaben zur Abgabe des Substitutionsmittels oder Hinweis auf schriftliche Vorgaben bei ST-Verordnungen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Eigenhändige Unterschrift des Arztes, im Vertretungsfall zusätzlich „i. V.“</a:t>
            </a:r>
            <a:endParaRPr lang="de-DE" sz="700" dirty="0"/>
          </a:p>
        </p:txBody>
      </p:sp>
      <p:cxnSp>
        <p:nvCxnSpPr>
          <p:cNvPr id="13" name="Gerader Verbinder 12"/>
          <p:cNvCxnSpPr>
            <a:stCxn id="2" idx="1"/>
            <a:endCxn id="5" idx="3"/>
          </p:cNvCxnSpPr>
          <p:nvPr/>
        </p:nvCxnSpPr>
        <p:spPr bwMode="auto">
          <a:xfrm flipH="1">
            <a:off x="3116537" y="1087941"/>
            <a:ext cx="2103463" cy="996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Text Box 53"/>
          <p:cNvSpPr txBox="1">
            <a:spLocks noChangeArrowheads="1"/>
          </p:cNvSpPr>
          <p:nvPr/>
        </p:nvSpPr>
        <p:spPr bwMode="auto">
          <a:xfrm>
            <a:off x="3181416" y="2390093"/>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41" name="Text Box 53"/>
          <p:cNvSpPr txBox="1">
            <a:spLocks noChangeArrowheads="1"/>
          </p:cNvSpPr>
          <p:nvPr/>
        </p:nvSpPr>
        <p:spPr bwMode="auto">
          <a:xfrm>
            <a:off x="1736290" y="2837807"/>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43" name="Text Box 53"/>
          <p:cNvSpPr txBox="1">
            <a:spLocks noChangeArrowheads="1"/>
          </p:cNvSpPr>
          <p:nvPr/>
        </p:nvSpPr>
        <p:spPr bwMode="auto">
          <a:xfrm>
            <a:off x="1639452" y="3907266"/>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44" name="Text Box 53"/>
          <p:cNvSpPr txBox="1">
            <a:spLocks noChangeArrowheads="1"/>
          </p:cNvSpPr>
          <p:nvPr/>
        </p:nvSpPr>
        <p:spPr bwMode="auto">
          <a:xfrm>
            <a:off x="1654664" y="4988511"/>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46" name="Text Box 53"/>
          <p:cNvSpPr txBox="1">
            <a:spLocks noChangeArrowheads="1"/>
          </p:cNvSpPr>
          <p:nvPr/>
        </p:nvSpPr>
        <p:spPr bwMode="auto">
          <a:xfrm>
            <a:off x="2971987" y="4351835"/>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47" name="Text Box 53"/>
          <p:cNvSpPr txBox="1">
            <a:spLocks noChangeArrowheads="1"/>
          </p:cNvSpPr>
          <p:nvPr/>
        </p:nvSpPr>
        <p:spPr bwMode="auto">
          <a:xfrm>
            <a:off x="7272269" y="4351835"/>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48" name="Text Box 53"/>
          <p:cNvSpPr txBox="1">
            <a:spLocks noChangeArrowheads="1"/>
          </p:cNvSpPr>
          <p:nvPr/>
        </p:nvSpPr>
        <p:spPr bwMode="auto">
          <a:xfrm>
            <a:off x="177579" y="6073323"/>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49" name="Rechteck 48"/>
          <p:cNvSpPr/>
          <p:nvPr/>
        </p:nvSpPr>
        <p:spPr>
          <a:xfrm>
            <a:off x="5219999" y="2984190"/>
            <a:ext cx="4389655" cy="954107"/>
          </a:xfrm>
          <a:prstGeom prst="rect">
            <a:avLst/>
          </a:prstGeom>
        </p:spPr>
        <p:txBody>
          <a:bodyPr wrap="square">
            <a:spAutoFit/>
          </a:bodyPr>
          <a:lstStyle/>
          <a:p>
            <a:r>
              <a:rPr lang="de-DE" sz="700" b="1" dirty="0">
                <a:solidFill>
                  <a:srgbClr val="000000"/>
                </a:solidFill>
                <a:latin typeface="Arial" panose="020B0604020202020204" pitchFamily="34" charset="0"/>
              </a:rPr>
              <a:t>Bedenken/Unklarheiten, z. B.</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Verschreibungen, die bei Vorlage vor mehr als 7 Tagen ausgestellt sind, dürfen nicht beliefert werden (Tag der Ausstellung zählt nicht mit)</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Notfallverschreibungen sind für die Substitution nicht zulässig</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Das Substitutionsmittel und die verschriebene Darreichungsform dürfen nicht zur intravenösen Anwendung bestimmt sein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Der Zusatz eines Stoffes zur Erschwerung der intravenösen Anwendung flüssiger Substitutionsmittel ist nicht vorgeschrieben, aber empfehlenswert</a:t>
            </a:r>
            <a:endParaRPr lang="de-DE" sz="700" dirty="0"/>
          </a:p>
        </p:txBody>
      </p:sp>
      <p:sp>
        <p:nvSpPr>
          <p:cNvPr id="50" name="Freeform 24"/>
          <p:cNvSpPr>
            <a:spLocks noChangeArrowheads="1"/>
          </p:cNvSpPr>
          <p:nvPr/>
        </p:nvSpPr>
        <p:spPr bwMode="auto">
          <a:xfrm>
            <a:off x="5220332" y="2969746"/>
            <a:ext cx="900000" cy="968551"/>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 name="Freeform 24"/>
          <p:cNvSpPr>
            <a:spLocks noChangeArrowheads="1"/>
          </p:cNvSpPr>
          <p:nvPr/>
        </p:nvSpPr>
        <p:spPr bwMode="auto">
          <a:xfrm>
            <a:off x="5220332" y="2375681"/>
            <a:ext cx="900000" cy="428366"/>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2" name="Rechteck 51"/>
          <p:cNvSpPr/>
          <p:nvPr/>
        </p:nvSpPr>
        <p:spPr>
          <a:xfrm>
            <a:off x="5220332" y="2390125"/>
            <a:ext cx="4389655" cy="415498"/>
          </a:xfrm>
          <a:prstGeom prst="rect">
            <a:avLst/>
          </a:prstGeom>
        </p:spPr>
        <p:txBody>
          <a:bodyPr wrap="square">
            <a:spAutoFit/>
          </a:bodyPr>
          <a:lstStyle/>
          <a:p>
            <a:r>
              <a:rPr lang="de-DE" sz="700" b="1" dirty="0">
                <a:solidFill>
                  <a:srgbClr val="000000"/>
                </a:solidFill>
                <a:latin typeface="Arial" panose="020B0604020202020204" pitchFamily="34" charset="0"/>
              </a:rPr>
              <a:t>Rücksprache mit dem Arzt</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Nach Rücksprache mit dem Arzt kann der Apotheker Korrekturen auf dem </a:t>
            </a:r>
            <a:r>
              <a:rPr lang="de-DE" sz="700" dirty="0" err="1">
                <a:solidFill>
                  <a:srgbClr val="000000"/>
                </a:solidFill>
                <a:latin typeface="Arial" panose="020B0604020202020204" pitchFamily="34" charset="0"/>
              </a:rPr>
              <a:t>BtM</a:t>
            </a:r>
            <a:r>
              <a:rPr lang="de-DE" sz="700" dirty="0">
                <a:solidFill>
                  <a:srgbClr val="000000"/>
                </a:solidFill>
                <a:latin typeface="Arial" panose="020B0604020202020204" pitchFamily="34" charset="0"/>
              </a:rPr>
              <a:t> Rezept Teil I und II vornehmen (der Arzt hat die Änderungen auf Teil III zu vermerken)</a:t>
            </a:r>
            <a:endParaRPr lang="de-DE" sz="700" dirty="0"/>
          </a:p>
        </p:txBody>
      </p:sp>
      <p:cxnSp>
        <p:nvCxnSpPr>
          <p:cNvPr id="22" name="Gerader Verbinder 21"/>
          <p:cNvCxnSpPr>
            <a:stCxn id="7" idx="3"/>
            <a:endCxn id="52" idx="1"/>
          </p:cNvCxnSpPr>
          <p:nvPr/>
        </p:nvCxnSpPr>
        <p:spPr bwMode="auto">
          <a:xfrm>
            <a:off x="4546687" y="1783648"/>
            <a:ext cx="673645" cy="81422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Rechteck 52"/>
          <p:cNvSpPr/>
          <p:nvPr/>
        </p:nvSpPr>
        <p:spPr>
          <a:xfrm>
            <a:off x="5220332" y="5021683"/>
            <a:ext cx="4389655" cy="846386"/>
          </a:xfrm>
          <a:prstGeom prst="rect">
            <a:avLst/>
          </a:prstGeom>
        </p:spPr>
        <p:txBody>
          <a:bodyPr wrap="square">
            <a:spAutoFit/>
          </a:bodyPr>
          <a:lstStyle/>
          <a:p>
            <a:r>
              <a:rPr lang="de-DE" sz="700" b="1" dirty="0">
                <a:solidFill>
                  <a:srgbClr val="000000"/>
                </a:solidFill>
                <a:latin typeface="Arial" panose="020B0604020202020204" pitchFamily="34" charset="0"/>
              </a:rPr>
              <a:t>Herstellung und Prüfung der Substitutionsmittel in der Apotheke</a:t>
            </a:r>
          </a:p>
          <a:p>
            <a:r>
              <a:rPr lang="de-DE" sz="700" i="1" dirty="0">
                <a:solidFill>
                  <a:srgbClr val="000000"/>
                </a:solidFill>
                <a:latin typeface="Arial" panose="020B0604020202020204" pitchFamily="34" charset="0"/>
              </a:rPr>
              <a:t>Standardisiertes Rezepturarzneimittel</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NRF 29.1. Methadonhydrochlorid-Lösung 5/10 mg/ml</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NRF 29.4. </a:t>
            </a:r>
            <a:r>
              <a:rPr lang="de-DE" sz="700" dirty="0" err="1">
                <a:solidFill>
                  <a:srgbClr val="000000"/>
                </a:solidFill>
                <a:latin typeface="Arial" panose="020B0604020202020204" pitchFamily="34" charset="0"/>
              </a:rPr>
              <a:t>Levomethadonhydrochlorid</a:t>
            </a:r>
            <a:r>
              <a:rPr lang="de-DE" sz="700" dirty="0">
                <a:solidFill>
                  <a:srgbClr val="000000"/>
                </a:solidFill>
                <a:latin typeface="Arial" panose="020B0604020202020204" pitchFamily="34" charset="0"/>
              </a:rPr>
              <a:t>-Lösung 2,5 mg/ml</a:t>
            </a:r>
          </a:p>
          <a:p>
            <a:r>
              <a:rPr lang="de-DE" sz="700" i="1" dirty="0">
                <a:solidFill>
                  <a:srgbClr val="000000"/>
                </a:solidFill>
                <a:latin typeface="Arial" panose="020B0604020202020204" pitchFamily="34" charset="0"/>
              </a:rPr>
              <a:t>Nichtstandardisiertes Rezepturarzneimittel</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Individuelle Rezepturverordnung</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Zusatz eines Stoffes zu einem Fertigarzneimittel zur Erschwerung der intravenösen Anwendung</a:t>
            </a:r>
            <a:endParaRPr lang="de-DE" sz="700" dirty="0"/>
          </a:p>
        </p:txBody>
      </p:sp>
      <p:sp>
        <p:nvSpPr>
          <p:cNvPr id="54" name="Rechteck 53"/>
          <p:cNvSpPr/>
          <p:nvPr/>
        </p:nvSpPr>
        <p:spPr>
          <a:xfrm>
            <a:off x="5220332" y="6496687"/>
            <a:ext cx="4389655" cy="415498"/>
          </a:xfrm>
          <a:prstGeom prst="rect">
            <a:avLst/>
          </a:prstGeom>
        </p:spPr>
        <p:txBody>
          <a:bodyPr wrap="square">
            <a:spAutoFit/>
          </a:bodyPr>
          <a:lstStyle/>
          <a:p>
            <a:r>
              <a:rPr lang="de-DE" sz="700" b="1" dirty="0">
                <a:solidFill>
                  <a:srgbClr val="000000"/>
                </a:solidFill>
                <a:latin typeface="Arial" panose="020B0604020202020204" pitchFamily="34" charset="0"/>
              </a:rPr>
              <a:t>Dokumentation der Herstellung</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Dokumentation der für die Herstellung benötigten Menge an Betäubungsmittel nach </a:t>
            </a:r>
            <a:r>
              <a:rPr lang="de-DE" sz="700" dirty="0" err="1">
                <a:solidFill>
                  <a:srgbClr val="000000"/>
                </a:solidFill>
                <a:latin typeface="Arial" panose="020B0604020202020204" pitchFamily="34" charset="0"/>
              </a:rPr>
              <a:t>BtMVV</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Dokumentation der Herstellung des Rezepturarzneimittels nach ApBetrO </a:t>
            </a:r>
            <a:endParaRPr lang="de-DE" sz="700" dirty="0"/>
          </a:p>
        </p:txBody>
      </p:sp>
      <p:sp>
        <p:nvSpPr>
          <p:cNvPr id="55" name="Freeform 24"/>
          <p:cNvSpPr>
            <a:spLocks noChangeArrowheads="1"/>
          </p:cNvSpPr>
          <p:nvPr/>
        </p:nvSpPr>
        <p:spPr bwMode="auto">
          <a:xfrm>
            <a:off x="5220332" y="5039977"/>
            <a:ext cx="900000" cy="828092"/>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6" name="Freeform 24"/>
          <p:cNvSpPr>
            <a:spLocks noChangeArrowheads="1"/>
          </p:cNvSpPr>
          <p:nvPr/>
        </p:nvSpPr>
        <p:spPr bwMode="auto">
          <a:xfrm>
            <a:off x="5220332" y="6480137"/>
            <a:ext cx="900000" cy="428366"/>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25" name="Gerader Verbinder 24"/>
          <p:cNvCxnSpPr/>
          <p:nvPr/>
        </p:nvCxnSpPr>
        <p:spPr bwMode="auto">
          <a:xfrm>
            <a:off x="2520032" y="5580000"/>
            <a:ext cx="0" cy="3601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Gerader Verbinder 29"/>
          <p:cNvCxnSpPr>
            <a:stCxn id="10" idx="3"/>
          </p:cNvCxnSpPr>
          <p:nvPr/>
        </p:nvCxnSpPr>
        <p:spPr bwMode="auto">
          <a:xfrm>
            <a:off x="3115056" y="5400000"/>
            <a:ext cx="2104943" cy="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Gewinkelter Verbinder 38"/>
          <p:cNvCxnSpPr/>
          <p:nvPr/>
        </p:nvCxnSpPr>
        <p:spPr bwMode="auto">
          <a:xfrm rot="10800000" flipV="1">
            <a:off x="2520032" y="4971310"/>
            <a:ext cx="3559634" cy="244253"/>
          </a:xfrm>
          <a:prstGeom prst="bentConnector3">
            <a:avLst>
              <a:gd name="adj1" fmla="val 100038"/>
            </a:avLst>
          </a:prstGeom>
          <a:solidFill>
            <a:srgbClr val="00B8FF"/>
          </a:solidFill>
          <a:ln w="9525" cap="flat" cmpd="sng" algn="ctr">
            <a:solidFill>
              <a:schemeClr val="tx1"/>
            </a:solidFill>
            <a:prstDash val="solid"/>
            <a:round/>
            <a:headEnd type="none" w="med" len="med"/>
            <a:tailEnd type="triangle"/>
          </a:ln>
          <a:effectLst/>
        </p:spPr>
      </p:cxnSp>
      <p:cxnSp>
        <p:nvCxnSpPr>
          <p:cNvPr id="63" name="Gerader Verbinder 62"/>
          <p:cNvCxnSpPr>
            <a:stCxn id="11" idx="3"/>
          </p:cNvCxnSpPr>
          <p:nvPr/>
        </p:nvCxnSpPr>
        <p:spPr bwMode="auto">
          <a:xfrm>
            <a:off x="3115056" y="6660000"/>
            <a:ext cx="2104943" cy="15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1" name="Text Box 53"/>
          <p:cNvSpPr txBox="1">
            <a:spLocks noChangeArrowheads="1"/>
          </p:cNvSpPr>
          <p:nvPr/>
        </p:nvSpPr>
        <p:spPr bwMode="auto">
          <a:xfrm>
            <a:off x="3600152" y="4994448"/>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Ellipse 14"/>
          <p:cNvSpPr>
            <a:spLocks noChangeArrowheads="1"/>
          </p:cNvSpPr>
          <p:nvPr/>
        </p:nvSpPr>
        <p:spPr bwMode="auto">
          <a:xfrm>
            <a:off x="3780172" y="180000"/>
            <a:ext cx="473075" cy="441325"/>
          </a:xfrm>
          <a:prstGeom prst="ellipse">
            <a:avLst/>
          </a:prstGeom>
          <a:solidFill>
            <a:schemeClr val="bg1"/>
          </a:solidFill>
          <a:ln w="9525" algn="ctr">
            <a:solidFill>
              <a:schemeClr val="tx1"/>
            </a:solidFill>
            <a:round/>
            <a:headEnd/>
            <a:tailEnd/>
          </a:ln>
        </p:spPr>
        <p:txBody>
          <a:bodyPr anchor="ctr" anchorCtr="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200" dirty="0">
                <a:latin typeface="Arial" panose="020B0604020202020204" pitchFamily="34" charset="0"/>
                <a:cs typeface="Arial" panose="020B0604020202020204" pitchFamily="34" charset="0"/>
              </a:rPr>
              <a:t>B</a:t>
            </a:r>
          </a:p>
        </p:txBody>
      </p:sp>
      <p:sp>
        <p:nvSpPr>
          <p:cNvPr id="50" name="Freeform 7"/>
          <p:cNvSpPr>
            <a:spLocks noChangeArrowheads="1"/>
          </p:cNvSpPr>
          <p:nvPr/>
        </p:nvSpPr>
        <p:spPr bwMode="auto">
          <a:xfrm>
            <a:off x="2701253" y="791505"/>
            <a:ext cx="2630488" cy="828675"/>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altLang="de-DE" sz="1200" dirty="0">
                <a:latin typeface="Arial" panose="020B0604020202020204" pitchFamily="34" charset="0"/>
              </a:rPr>
              <a:t>Sind Einzeldosen</a:t>
            </a:r>
          </a:p>
          <a:p>
            <a:pPr algn="ctr"/>
            <a:r>
              <a:rPr lang="de-DE" altLang="de-DE" sz="1200" dirty="0">
                <a:latin typeface="Arial" panose="020B0604020202020204" pitchFamily="34" charset="0"/>
              </a:rPr>
              <a:t>bereitzustellen?</a:t>
            </a:r>
          </a:p>
        </p:txBody>
      </p:sp>
      <p:sp>
        <p:nvSpPr>
          <p:cNvPr id="51" name="Text Box 8"/>
          <p:cNvSpPr txBox="1">
            <a:spLocks noChangeArrowheads="1"/>
          </p:cNvSpPr>
          <p:nvPr/>
        </p:nvSpPr>
        <p:spPr bwMode="auto">
          <a:xfrm>
            <a:off x="5724668" y="816293"/>
            <a:ext cx="1979940" cy="79267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solidFill>
                  <a:srgbClr val="000000"/>
                </a:solidFill>
                <a:latin typeface="Arial" panose="020B0604020202020204" pitchFamily="34" charset="0"/>
              </a:rPr>
              <a:t>Abgabe/Lieferung des Substitutionsmittels an die Arztpraxis oder andere zulässige Einrichtung</a:t>
            </a:r>
            <a:endParaRPr lang="de-DE" altLang="de-DE" sz="1200" dirty="0">
              <a:latin typeface="Arial" panose="020B0604020202020204" pitchFamily="34" charset="0"/>
            </a:endParaRPr>
          </a:p>
        </p:txBody>
      </p:sp>
      <p:sp>
        <p:nvSpPr>
          <p:cNvPr id="52" name="Flussdiagramm: Grenzstelle 51"/>
          <p:cNvSpPr/>
          <p:nvPr/>
        </p:nvSpPr>
        <p:spPr bwMode="auto">
          <a:xfrm>
            <a:off x="8128964" y="971841"/>
            <a:ext cx="1483856" cy="468000"/>
          </a:xfrm>
          <a:prstGeom prst="flowChartTerminator">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Dokumentation der Abgabe</a:t>
            </a:r>
          </a:p>
        </p:txBody>
      </p:sp>
      <p:sp>
        <p:nvSpPr>
          <p:cNvPr id="53" name="Text Box 8"/>
          <p:cNvSpPr txBox="1">
            <a:spLocks noChangeArrowheads="1"/>
          </p:cNvSpPr>
          <p:nvPr/>
        </p:nvSpPr>
        <p:spPr bwMode="auto">
          <a:xfrm>
            <a:off x="2775578" y="1887495"/>
            <a:ext cx="2481837" cy="3246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solidFill>
                  <a:srgbClr val="000000"/>
                </a:solidFill>
                <a:latin typeface="Arial" panose="020B0604020202020204" pitchFamily="34" charset="0"/>
              </a:rPr>
              <a:t>Bereitstellung der Einzeldosen für</a:t>
            </a:r>
            <a:endParaRPr lang="de-DE" altLang="de-DE" sz="1200" dirty="0">
              <a:latin typeface="Arial" panose="020B0604020202020204" pitchFamily="34" charset="0"/>
            </a:endParaRPr>
          </a:p>
        </p:txBody>
      </p:sp>
      <p:sp>
        <p:nvSpPr>
          <p:cNvPr id="54" name="Freeform 24"/>
          <p:cNvSpPr>
            <a:spLocks noChangeArrowheads="1"/>
          </p:cNvSpPr>
          <p:nvPr/>
        </p:nvSpPr>
        <p:spPr bwMode="auto">
          <a:xfrm rot="10800000">
            <a:off x="1660226" y="1079536"/>
            <a:ext cx="900000" cy="1169551"/>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5" name="Text Box 8"/>
          <p:cNvSpPr txBox="1">
            <a:spLocks noChangeArrowheads="1"/>
          </p:cNvSpPr>
          <p:nvPr/>
        </p:nvSpPr>
        <p:spPr bwMode="auto">
          <a:xfrm>
            <a:off x="179772" y="2520000"/>
            <a:ext cx="2448000" cy="39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solidFill>
                  <a:srgbClr val="000000"/>
                </a:solidFill>
                <a:latin typeface="Arial" panose="020B0604020202020204" pitchFamily="34" charset="0"/>
              </a:rPr>
              <a:t>Abgabe der Einzeldosen (ggf. Teilmengen) an den Patienten</a:t>
            </a:r>
            <a:endParaRPr lang="de-DE" altLang="de-DE" sz="1200" dirty="0">
              <a:latin typeface="Arial" panose="020B0604020202020204" pitchFamily="34" charset="0"/>
            </a:endParaRPr>
          </a:p>
        </p:txBody>
      </p:sp>
      <p:sp>
        <p:nvSpPr>
          <p:cNvPr id="56" name="Text Box 8"/>
          <p:cNvSpPr txBox="1">
            <a:spLocks noChangeArrowheads="1"/>
          </p:cNvSpPr>
          <p:nvPr/>
        </p:nvSpPr>
        <p:spPr bwMode="auto">
          <a:xfrm>
            <a:off x="2936376" y="2518429"/>
            <a:ext cx="2160240" cy="7335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solidFill>
                  <a:srgbClr val="000000"/>
                </a:solidFill>
                <a:latin typeface="Arial" panose="020B0604020202020204" pitchFamily="34" charset="0"/>
              </a:rPr>
              <a:t>Abgabe/Lieferung der Einzeldosen an die Arztpraxis oder andere zulässige Einrichtungen</a:t>
            </a:r>
            <a:endParaRPr lang="de-DE" altLang="de-DE" sz="1200" dirty="0">
              <a:latin typeface="Arial" panose="020B0604020202020204" pitchFamily="34" charset="0"/>
            </a:endParaRPr>
          </a:p>
        </p:txBody>
      </p:sp>
      <p:sp>
        <p:nvSpPr>
          <p:cNvPr id="57" name="Text Box 8"/>
          <p:cNvSpPr txBox="1">
            <a:spLocks noChangeArrowheads="1"/>
          </p:cNvSpPr>
          <p:nvPr/>
        </p:nvSpPr>
        <p:spPr bwMode="auto">
          <a:xfrm>
            <a:off x="5454344" y="2520000"/>
            <a:ext cx="2124024" cy="5580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latin typeface="Arial" panose="020B0604020202020204" pitchFamily="34" charset="0"/>
              </a:rPr>
              <a:t>Verabreichung (ggf. einer Teilmenge) im Sichtbezug in der Apotheke</a:t>
            </a:r>
            <a:endParaRPr lang="de-DE" altLang="de-DE" sz="1200" dirty="0">
              <a:latin typeface="Arial" panose="020B0604020202020204" pitchFamily="34" charset="0"/>
            </a:endParaRPr>
          </a:p>
        </p:txBody>
      </p:sp>
      <p:sp>
        <p:nvSpPr>
          <p:cNvPr id="58" name="Freeform 7"/>
          <p:cNvSpPr>
            <a:spLocks noChangeArrowheads="1"/>
          </p:cNvSpPr>
          <p:nvPr/>
        </p:nvSpPr>
        <p:spPr bwMode="auto">
          <a:xfrm>
            <a:off x="1529958" y="3482831"/>
            <a:ext cx="2250001" cy="1269114"/>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sz="1200" dirty="0">
                <a:solidFill>
                  <a:srgbClr val="000000"/>
                </a:solidFill>
                <a:latin typeface="Arial" panose="020B0604020202020204" pitchFamily="34" charset="0"/>
              </a:rPr>
              <a:t>Lässt der</a:t>
            </a:r>
          </a:p>
          <a:p>
            <a:pPr algn="ctr"/>
            <a:r>
              <a:rPr lang="de-DE" sz="1200" dirty="0">
                <a:solidFill>
                  <a:srgbClr val="000000"/>
                </a:solidFill>
                <a:latin typeface="Arial" panose="020B0604020202020204" pitchFamily="34" charset="0"/>
              </a:rPr>
              <a:t>Allgemeinzustand des Patienten die Gabe des Substitutions-</a:t>
            </a:r>
          </a:p>
          <a:p>
            <a:pPr algn="ctr"/>
            <a:r>
              <a:rPr lang="de-DE" sz="1200" dirty="0">
                <a:solidFill>
                  <a:srgbClr val="000000"/>
                </a:solidFill>
                <a:latin typeface="Arial" panose="020B0604020202020204" pitchFamily="34" charset="0"/>
              </a:rPr>
              <a:t>mittels zu?</a:t>
            </a:r>
            <a:endParaRPr lang="de-DE" altLang="de-DE" sz="1200" dirty="0">
              <a:latin typeface="Arial" panose="020B0604020202020204" pitchFamily="34" charset="0"/>
            </a:endParaRPr>
          </a:p>
        </p:txBody>
      </p:sp>
      <p:sp>
        <p:nvSpPr>
          <p:cNvPr id="59" name="Flussdiagramm: Grenzstelle 58"/>
          <p:cNvSpPr/>
          <p:nvPr/>
        </p:nvSpPr>
        <p:spPr bwMode="auto">
          <a:xfrm>
            <a:off x="184376" y="4752053"/>
            <a:ext cx="1795584" cy="972000"/>
          </a:xfrm>
          <a:prstGeom prst="flowChartTerminator">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de-DE" sz="1200" dirty="0">
                <a:solidFill>
                  <a:srgbClr val="000000"/>
                </a:solidFill>
                <a:latin typeface="Arial" panose="020B0604020202020204" pitchFamily="34" charset="0"/>
              </a:rPr>
              <a:t>Abgabe verweigern und auf dem Rezept dokumentieren Patient an Arzt verweisen</a:t>
            </a:r>
          </a:p>
        </p:txBody>
      </p:sp>
      <p:sp>
        <p:nvSpPr>
          <p:cNvPr id="60" name="Text Box 8"/>
          <p:cNvSpPr txBox="1">
            <a:spLocks noChangeArrowheads="1"/>
          </p:cNvSpPr>
          <p:nvPr/>
        </p:nvSpPr>
        <p:spPr bwMode="auto">
          <a:xfrm>
            <a:off x="2070072" y="5328053"/>
            <a:ext cx="2160000" cy="39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solidFill>
                  <a:srgbClr val="000000"/>
                </a:solidFill>
                <a:latin typeface="Arial" panose="020B0604020202020204" pitchFamily="34" charset="0"/>
              </a:rPr>
              <a:t>Abgabe der entsprechenden Menge an den Patienten</a:t>
            </a:r>
            <a:endParaRPr lang="de-DE" altLang="de-DE" sz="1200" dirty="0">
              <a:latin typeface="Arial" panose="020B0604020202020204" pitchFamily="34" charset="0"/>
            </a:endParaRPr>
          </a:p>
        </p:txBody>
      </p:sp>
      <p:sp>
        <p:nvSpPr>
          <p:cNvPr id="61" name="Flussdiagramm: Grenzstelle 60"/>
          <p:cNvSpPr/>
          <p:nvPr/>
        </p:nvSpPr>
        <p:spPr bwMode="auto">
          <a:xfrm>
            <a:off x="3779960" y="6688003"/>
            <a:ext cx="1483856" cy="468000"/>
          </a:xfrm>
          <a:prstGeom prst="flowChartTerminator">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Dokumentation der Abgabe</a:t>
            </a:r>
          </a:p>
        </p:txBody>
      </p:sp>
      <p:sp>
        <p:nvSpPr>
          <p:cNvPr id="62" name="Freeform 7"/>
          <p:cNvSpPr>
            <a:spLocks noChangeArrowheads="1"/>
          </p:cNvSpPr>
          <p:nvPr/>
        </p:nvSpPr>
        <p:spPr bwMode="auto">
          <a:xfrm>
            <a:off x="5562250" y="3412921"/>
            <a:ext cx="1908212" cy="994448"/>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sz="1200" dirty="0">
                <a:latin typeface="Arial" panose="020B0604020202020204" pitchFamily="34" charset="0"/>
              </a:rPr>
              <a:t>Liegt</a:t>
            </a:r>
          </a:p>
          <a:p>
            <a:pPr algn="ctr"/>
            <a:r>
              <a:rPr lang="de-DE" sz="1200" dirty="0">
                <a:latin typeface="Arial" panose="020B0604020202020204" pitchFamily="34" charset="0"/>
              </a:rPr>
              <a:t>eine schriftliche Erklärung zur </a:t>
            </a:r>
            <a:r>
              <a:rPr lang="de-DE" sz="1200" dirty="0" err="1">
                <a:latin typeface="Arial" panose="020B0604020202020204" pitchFamily="34" charset="0"/>
              </a:rPr>
              <a:t>Schwei-gepflichtentbindung</a:t>
            </a:r>
            <a:endParaRPr lang="de-DE" sz="1200" dirty="0">
              <a:latin typeface="Arial" panose="020B0604020202020204" pitchFamily="34" charset="0"/>
            </a:endParaRPr>
          </a:p>
          <a:p>
            <a:pPr algn="ctr"/>
            <a:r>
              <a:rPr lang="de-DE" sz="1200" dirty="0">
                <a:latin typeface="Arial" panose="020B0604020202020204" pitchFamily="34" charset="0"/>
              </a:rPr>
              <a:t>vor?</a:t>
            </a:r>
            <a:endParaRPr lang="de-DE" altLang="de-DE" sz="1200" dirty="0">
              <a:latin typeface="Arial" panose="020B0604020202020204" pitchFamily="34" charset="0"/>
            </a:endParaRPr>
          </a:p>
        </p:txBody>
      </p:sp>
      <p:sp>
        <p:nvSpPr>
          <p:cNvPr id="63" name="Freeform 7"/>
          <p:cNvSpPr>
            <a:spLocks noChangeArrowheads="1"/>
          </p:cNvSpPr>
          <p:nvPr/>
        </p:nvSpPr>
        <p:spPr bwMode="auto">
          <a:xfrm>
            <a:off x="5562250" y="4679354"/>
            <a:ext cx="1908212" cy="1152711"/>
          </a:xfrm>
          <a:custGeom>
            <a:avLst/>
            <a:gdLst>
              <a:gd name="T0" fmla="*/ 0 w 1437"/>
              <a:gd name="T1" fmla="*/ 2147483646 h 857"/>
              <a:gd name="T2" fmla="*/ 2147483646 w 1437"/>
              <a:gd name="T3" fmla="*/ 0 h 857"/>
              <a:gd name="T4" fmla="*/ 2147483646 w 1437"/>
              <a:gd name="T5" fmla="*/ 2147483646 h 857"/>
              <a:gd name="T6" fmla="*/ 2147483646 w 1437"/>
              <a:gd name="T7" fmla="*/ 2147483646 h 857"/>
              <a:gd name="T8" fmla="*/ 0 w 1437"/>
              <a:gd name="T9" fmla="*/ 2147483646 h 857"/>
              <a:gd name="T10" fmla="*/ 0 60000 65536"/>
              <a:gd name="T11" fmla="*/ 0 60000 65536"/>
              <a:gd name="T12" fmla="*/ 0 60000 65536"/>
              <a:gd name="T13" fmla="*/ 0 60000 65536"/>
              <a:gd name="T14" fmla="*/ 0 60000 65536"/>
              <a:gd name="T15" fmla="*/ 0 w 1437"/>
              <a:gd name="T16" fmla="*/ 0 h 857"/>
              <a:gd name="T17" fmla="*/ 1437 w 1437"/>
              <a:gd name="T18" fmla="*/ 857 h 857"/>
            </a:gdLst>
            <a:ahLst/>
            <a:cxnLst>
              <a:cxn ang="T10">
                <a:pos x="T0" y="T1"/>
              </a:cxn>
              <a:cxn ang="T11">
                <a:pos x="T2" y="T3"/>
              </a:cxn>
              <a:cxn ang="T12">
                <a:pos x="T4" y="T5"/>
              </a:cxn>
              <a:cxn ang="T13">
                <a:pos x="T6" y="T7"/>
              </a:cxn>
              <a:cxn ang="T14">
                <a:pos x="T8" y="T9"/>
              </a:cxn>
            </a:cxnLst>
            <a:rect l="T15" t="T16" r="T17" b="T18"/>
            <a:pathLst>
              <a:path w="1437" h="857">
                <a:moveTo>
                  <a:pt x="0" y="422"/>
                </a:moveTo>
                <a:lnTo>
                  <a:pt x="723" y="0"/>
                </a:lnTo>
                <a:lnTo>
                  <a:pt x="1436" y="422"/>
                </a:lnTo>
                <a:lnTo>
                  <a:pt x="723" y="856"/>
                </a:lnTo>
                <a:lnTo>
                  <a:pt x="0" y="4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0"/>
          <a:lstStyle/>
          <a:p>
            <a:pPr algn="ctr"/>
            <a:r>
              <a:rPr lang="de-DE" sz="1200" dirty="0">
                <a:latin typeface="Arial" panose="020B0604020202020204" pitchFamily="34" charset="0"/>
              </a:rPr>
              <a:t>Lässt der Allgemeinzustand des Patienten die Gabe des Substitutionsmittels</a:t>
            </a:r>
          </a:p>
          <a:p>
            <a:pPr algn="ctr"/>
            <a:r>
              <a:rPr lang="de-DE" sz="1200" dirty="0">
                <a:latin typeface="Arial" panose="020B0604020202020204" pitchFamily="34" charset="0"/>
              </a:rPr>
              <a:t> zu?</a:t>
            </a:r>
            <a:endParaRPr lang="de-DE" altLang="de-DE" sz="1200" dirty="0">
              <a:latin typeface="Arial" panose="020B0604020202020204" pitchFamily="34" charset="0"/>
            </a:endParaRPr>
          </a:p>
        </p:txBody>
      </p:sp>
      <p:sp>
        <p:nvSpPr>
          <p:cNvPr id="64" name="Text Box 8"/>
          <p:cNvSpPr txBox="1">
            <a:spLocks noChangeArrowheads="1"/>
          </p:cNvSpPr>
          <p:nvPr/>
        </p:nvSpPr>
        <p:spPr bwMode="auto">
          <a:xfrm>
            <a:off x="5436356" y="6023153"/>
            <a:ext cx="2160000" cy="331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1200" dirty="0">
                <a:latin typeface="Arial" panose="020B0604020202020204" pitchFamily="34" charset="0"/>
              </a:rPr>
              <a:t>Einnahme des Substitutionsmittels</a:t>
            </a:r>
            <a:endParaRPr lang="de-DE" altLang="de-DE" sz="1200" dirty="0">
              <a:latin typeface="Arial" panose="020B0604020202020204" pitchFamily="34" charset="0"/>
            </a:endParaRPr>
          </a:p>
        </p:txBody>
      </p:sp>
      <p:sp>
        <p:nvSpPr>
          <p:cNvPr id="65" name="Flussdiagramm: Grenzstelle 64"/>
          <p:cNvSpPr/>
          <p:nvPr/>
        </p:nvSpPr>
        <p:spPr bwMode="auto">
          <a:xfrm>
            <a:off x="5454344" y="6921331"/>
            <a:ext cx="2124024" cy="476062"/>
          </a:xfrm>
          <a:prstGeom prst="flowChartTerminator">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Dokumentation der Abgabe</a:t>
            </a:r>
          </a:p>
        </p:txBody>
      </p:sp>
      <p:sp>
        <p:nvSpPr>
          <p:cNvPr id="66" name="Flussdiagramm: Grenzstelle 65"/>
          <p:cNvSpPr/>
          <p:nvPr/>
        </p:nvSpPr>
        <p:spPr bwMode="auto">
          <a:xfrm>
            <a:off x="7845517" y="3612950"/>
            <a:ext cx="2159827" cy="593631"/>
          </a:xfrm>
          <a:prstGeom prst="flowChartTerminator">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Abgabe verweigern, Patient an Arzt verweisen</a:t>
            </a:r>
          </a:p>
        </p:txBody>
      </p:sp>
      <p:cxnSp>
        <p:nvCxnSpPr>
          <p:cNvPr id="3" name="Gerade Verbindung mit Pfeil 2"/>
          <p:cNvCxnSpPr>
            <a:stCxn id="49" idx="4"/>
          </p:cNvCxnSpPr>
          <p:nvPr/>
        </p:nvCxnSpPr>
        <p:spPr bwMode="auto">
          <a:xfrm>
            <a:off x="4016710" y="621325"/>
            <a:ext cx="0" cy="18818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 name="Gerade Verbindung mit Pfeil 6"/>
          <p:cNvCxnSpPr>
            <a:endCxn id="53" idx="0"/>
          </p:cNvCxnSpPr>
          <p:nvPr/>
        </p:nvCxnSpPr>
        <p:spPr bwMode="auto">
          <a:xfrm flipH="1">
            <a:off x="4016497" y="1620180"/>
            <a:ext cx="213" cy="26731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Gerade Verbindung mit Pfeil 8"/>
          <p:cNvCxnSpPr>
            <a:endCxn id="51" idx="1"/>
          </p:cNvCxnSpPr>
          <p:nvPr/>
        </p:nvCxnSpPr>
        <p:spPr bwMode="auto">
          <a:xfrm>
            <a:off x="5331741" y="1194336"/>
            <a:ext cx="39292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 Box 53"/>
          <p:cNvSpPr txBox="1">
            <a:spLocks noChangeArrowheads="1"/>
          </p:cNvSpPr>
          <p:nvPr/>
        </p:nvSpPr>
        <p:spPr bwMode="auto">
          <a:xfrm>
            <a:off x="3840851" y="1653031"/>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77" name="Text Box 53"/>
          <p:cNvSpPr txBox="1">
            <a:spLocks noChangeArrowheads="1"/>
          </p:cNvSpPr>
          <p:nvPr/>
        </p:nvSpPr>
        <p:spPr bwMode="auto">
          <a:xfrm>
            <a:off x="5245206" y="1011016"/>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78" name="Rechteck 77"/>
          <p:cNvSpPr/>
          <p:nvPr/>
        </p:nvSpPr>
        <p:spPr>
          <a:xfrm>
            <a:off x="184376" y="1079537"/>
            <a:ext cx="2375850" cy="1169551"/>
          </a:xfrm>
          <a:prstGeom prst="rect">
            <a:avLst/>
          </a:prstGeom>
        </p:spPr>
        <p:txBody>
          <a:bodyPr wrap="square">
            <a:spAutoFit/>
          </a:bodyPr>
          <a:lstStyle/>
          <a:p>
            <a:r>
              <a:rPr lang="de-DE" sz="700" b="1" dirty="0">
                <a:solidFill>
                  <a:srgbClr val="000000"/>
                </a:solidFill>
                <a:latin typeface="Arial" panose="020B0604020202020204" pitchFamily="34" charset="0"/>
              </a:rPr>
              <a:t>Bereitstellung der Einzeldosen für die Abgabe</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Kindergesicherte Verpackung, ggf. Originalitätsverschluss</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Kennzeichnung nach § 10 AMG bei unveränderten Teilmengen eines Fertigarzneimittels und Name und Anschrift der Apotheke gemäß § 14 Abs. 1a ApBetrO</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Kennzeichnung nach § 14 ApBetrO bei Rezepturarzneimittel</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Zusätzliche Hinweise nach NRF</a:t>
            </a:r>
            <a:endParaRPr lang="de-DE" sz="700" dirty="0"/>
          </a:p>
        </p:txBody>
      </p:sp>
      <p:cxnSp>
        <p:nvCxnSpPr>
          <p:cNvPr id="11" name="Gerader Verbinder 10"/>
          <p:cNvCxnSpPr>
            <a:stCxn id="53" idx="1"/>
          </p:cNvCxnSpPr>
          <p:nvPr/>
        </p:nvCxnSpPr>
        <p:spPr bwMode="auto">
          <a:xfrm flipH="1">
            <a:off x="2560226" y="2049805"/>
            <a:ext cx="215352" cy="18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Flussdiagramm: Grenzstelle 80"/>
          <p:cNvSpPr/>
          <p:nvPr/>
        </p:nvSpPr>
        <p:spPr bwMode="auto">
          <a:xfrm>
            <a:off x="7852701" y="4952513"/>
            <a:ext cx="2152643" cy="601710"/>
          </a:xfrm>
          <a:prstGeom prst="flowChartTerminator">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Abgabe verweigern, Patient an Arzt verweisen</a:t>
            </a:r>
          </a:p>
          <a:p>
            <a:pPr marL="0" marR="0" indent="0" algn="ctr" defTabSz="914400" rtl="0" eaLnBrk="0" fontAlgn="base" latinLnBrk="0" hangingPunct="0">
              <a:lnSpc>
                <a:spcPct val="100000"/>
              </a:lnSpc>
              <a:spcBef>
                <a:spcPct val="0"/>
              </a:spcBef>
              <a:spcAft>
                <a:spcPct val="0"/>
              </a:spcAft>
              <a:buClrTx/>
              <a:buSzTx/>
              <a:buFontTx/>
              <a:buNone/>
              <a:tabLst/>
            </a:pPr>
            <a:r>
              <a:rPr lang="de-DE" sz="1200" dirty="0">
                <a:solidFill>
                  <a:schemeClr val="tx1"/>
                </a:solidFill>
                <a:latin typeface="Arial" panose="020B0604020202020204" pitchFamily="34" charset="0"/>
                <a:cs typeface="Arial" panose="020B0604020202020204" pitchFamily="34" charset="0"/>
              </a:rPr>
              <a:t>Arzt informieren</a:t>
            </a:r>
            <a:endParaRPr kumimoji="0" lang="de-DE"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2" name="Rechteck 81"/>
          <p:cNvSpPr/>
          <p:nvPr/>
        </p:nvSpPr>
        <p:spPr>
          <a:xfrm>
            <a:off x="184376" y="3292621"/>
            <a:ext cx="1795584" cy="523220"/>
          </a:xfrm>
          <a:prstGeom prst="rect">
            <a:avLst/>
          </a:prstGeom>
        </p:spPr>
        <p:txBody>
          <a:bodyPr wrap="square">
            <a:spAutoFit/>
          </a:bodyPr>
          <a:lstStyle/>
          <a:p>
            <a:r>
              <a:rPr lang="de-DE" sz="700" b="1" dirty="0">
                <a:solidFill>
                  <a:srgbClr val="000000"/>
                </a:solidFill>
                <a:latin typeface="Arial" panose="020B0604020202020204" pitchFamily="34" charset="0"/>
              </a:rPr>
              <a:t>Gegenanzeigen für die Substitution</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Alkoholgeruch des Patienten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Verdacht auf </a:t>
            </a:r>
            <a:r>
              <a:rPr lang="de-DE" sz="700" dirty="0" err="1">
                <a:solidFill>
                  <a:srgbClr val="000000"/>
                </a:solidFill>
                <a:latin typeface="Arial" panose="020B0604020202020204" pitchFamily="34" charset="0"/>
              </a:rPr>
              <a:t>Beikonsum</a:t>
            </a:r>
            <a:r>
              <a:rPr lang="de-DE" sz="700" dirty="0">
                <a:solidFill>
                  <a:srgbClr val="000000"/>
                </a:solidFill>
                <a:latin typeface="Arial" panose="020B0604020202020204" pitchFamily="34" charset="0"/>
              </a:rPr>
              <a:t> des Patienten</a:t>
            </a:r>
            <a:endParaRPr lang="de-DE" sz="700" dirty="0"/>
          </a:p>
        </p:txBody>
      </p:sp>
      <p:sp>
        <p:nvSpPr>
          <p:cNvPr id="83" name="Freeform 24"/>
          <p:cNvSpPr>
            <a:spLocks noChangeArrowheads="1"/>
          </p:cNvSpPr>
          <p:nvPr/>
        </p:nvSpPr>
        <p:spPr bwMode="auto">
          <a:xfrm rot="10800000">
            <a:off x="899852" y="3292619"/>
            <a:ext cx="900000" cy="523221"/>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13" name="Gerader Verbinder 12"/>
          <p:cNvCxnSpPr/>
          <p:nvPr/>
        </p:nvCxnSpPr>
        <p:spPr bwMode="auto">
          <a:xfrm flipH="1" flipV="1">
            <a:off x="1799852" y="3554775"/>
            <a:ext cx="396144" cy="19473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Gewinkelter Verbinder 14"/>
          <p:cNvCxnSpPr>
            <a:cxnSpLocks/>
            <a:endCxn id="59" idx="0"/>
          </p:cNvCxnSpPr>
          <p:nvPr/>
        </p:nvCxnSpPr>
        <p:spPr bwMode="auto">
          <a:xfrm rot="5400000">
            <a:off x="989393" y="4211487"/>
            <a:ext cx="634665" cy="446467"/>
          </a:xfrm>
          <a:prstGeom prst="bentConnector3">
            <a:avLst>
              <a:gd name="adj1" fmla="val -1802"/>
            </a:avLst>
          </a:prstGeom>
          <a:solidFill>
            <a:srgbClr val="00B8FF"/>
          </a:solidFill>
          <a:ln w="9525" cap="flat" cmpd="sng" algn="ctr">
            <a:solidFill>
              <a:schemeClr val="tx1"/>
            </a:solidFill>
            <a:prstDash val="solid"/>
            <a:round/>
            <a:headEnd type="none" w="med" len="med"/>
            <a:tailEnd type="triangle"/>
          </a:ln>
          <a:effectLst/>
        </p:spPr>
      </p:cxnSp>
      <p:sp>
        <p:nvSpPr>
          <p:cNvPr id="93" name="Freeform 24"/>
          <p:cNvSpPr>
            <a:spLocks noChangeArrowheads="1"/>
          </p:cNvSpPr>
          <p:nvPr/>
        </p:nvSpPr>
        <p:spPr bwMode="auto">
          <a:xfrm rot="10800000">
            <a:off x="2538170" y="6390415"/>
            <a:ext cx="900000" cy="1061829"/>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96" name="Rechteck 95"/>
          <p:cNvSpPr/>
          <p:nvPr/>
        </p:nvSpPr>
        <p:spPr>
          <a:xfrm>
            <a:off x="226637" y="6390416"/>
            <a:ext cx="3211533" cy="1061829"/>
          </a:xfrm>
          <a:prstGeom prst="rect">
            <a:avLst/>
          </a:prstGeom>
        </p:spPr>
        <p:txBody>
          <a:bodyPr wrap="square">
            <a:spAutoFit/>
          </a:bodyPr>
          <a:lstStyle/>
          <a:p>
            <a:r>
              <a:rPr lang="de-DE" sz="700" b="1" dirty="0">
                <a:solidFill>
                  <a:srgbClr val="000000"/>
                </a:solidFill>
                <a:latin typeface="Arial" panose="020B0604020202020204" pitchFamily="34" charset="0"/>
              </a:rPr>
              <a:t>Dokumentation</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Dokumentation auf der Verschreibung Teil I gemäß § 12 Abs. 3 </a:t>
            </a:r>
            <a:r>
              <a:rPr lang="de-DE" sz="700" dirty="0" err="1">
                <a:solidFill>
                  <a:srgbClr val="000000"/>
                </a:solidFill>
                <a:latin typeface="Arial" panose="020B0604020202020204" pitchFamily="34" charset="0"/>
              </a:rPr>
              <a:t>BtMVV</a:t>
            </a:r>
            <a:r>
              <a:rPr lang="de-DE" sz="700" dirty="0">
                <a:solidFill>
                  <a:srgbClr val="000000"/>
                </a:solidFill>
                <a:latin typeface="Arial" panose="020B0604020202020204" pitchFamily="34" charset="0"/>
              </a:rPr>
              <a:t>:</a:t>
            </a:r>
            <a:endParaRPr lang="de-DE" sz="700" dirty="0">
              <a:solidFill>
                <a:srgbClr val="000000"/>
              </a:solidFill>
              <a:latin typeface="Courier New" panose="02070309020205020404" pitchFamily="49" charset="0"/>
            </a:endParaRPr>
          </a:p>
          <a:p>
            <a:pPr marL="266700" lvl="1" indent="-92075">
              <a:buFont typeface="Arial" panose="020B0604020202020204" pitchFamily="34" charset="0"/>
              <a:buChar char="•"/>
            </a:pPr>
            <a:r>
              <a:rPr lang="de-DE" sz="700" dirty="0">
                <a:solidFill>
                  <a:srgbClr val="000000"/>
                </a:solidFill>
                <a:latin typeface="Arial" panose="020B0604020202020204" pitchFamily="34" charset="0"/>
              </a:rPr>
              <a:t>Name und Anschrift der Apotheke</a:t>
            </a:r>
            <a:endParaRPr lang="de-DE" sz="700" dirty="0">
              <a:solidFill>
                <a:srgbClr val="000000"/>
              </a:solidFill>
              <a:latin typeface="Courier New" panose="02070309020205020404" pitchFamily="49" charset="0"/>
            </a:endParaRPr>
          </a:p>
          <a:p>
            <a:pPr marL="266700" lvl="1" indent="-92075">
              <a:buFont typeface="Arial" panose="020B0604020202020204" pitchFamily="34" charset="0"/>
              <a:buChar char="•"/>
            </a:pPr>
            <a:r>
              <a:rPr lang="de-DE" sz="700" dirty="0">
                <a:solidFill>
                  <a:srgbClr val="000000"/>
                </a:solidFill>
                <a:latin typeface="Arial" panose="020B0604020202020204" pitchFamily="34" charset="0"/>
              </a:rPr>
              <a:t>Abgabedatum (ggf. mehrere bei Teilmengen)</a:t>
            </a:r>
            <a:endParaRPr lang="de-DE" sz="700" dirty="0">
              <a:solidFill>
                <a:srgbClr val="000000"/>
              </a:solidFill>
              <a:latin typeface="Courier New" panose="02070309020205020404" pitchFamily="49" charset="0"/>
            </a:endParaRPr>
          </a:p>
          <a:p>
            <a:pPr marL="266700" lvl="1" indent="-92075">
              <a:buFont typeface="Arial" panose="020B0604020202020204" pitchFamily="34" charset="0"/>
              <a:buChar char="•"/>
            </a:pPr>
            <a:r>
              <a:rPr lang="de-DE" sz="700" dirty="0">
                <a:solidFill>
                  <a:srgbClr val="000000"/>
                </a:solidFill>
                <a:latin typeface="Arial" panose="020B0604020202020204" pitchFamily="34" charset="0"/>
              </a:rPr>
              <a:t>Name des Abgebenden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Dokumentation von Verbleib und Bestand gemäß § 13 </a:t>
            </a:r>
            <a:r>
              <a:rPr lang="de-DE" sz="700" dirty="0" err="1">
                <a:solidFill>
                  <a:srgbClr val="000000"/>
                </a:solidFill>
                <a:latin typeface="Arial" panose="020B0604020202020204" pitchFamily="34" charset="0"/>
              </a:rPr>
              <a:t>BtMVV</a:t>
            </a:r>
            <a:endParaRPr lang="de-DE" sz="700" dirty="0">
              <a:solidFill>
                <a:srgbClr val="000000"/>
              </a:solidFill>
              <a:latin typeface="Arial" panose="020B0604020202020204" pitchFamily="34" charset="0"/>
            </a:endParaRPr>
          </a:p>
          <a:p>
            <a:pPr marL="171450" indent="-171450">
              <a:buFont typeface="Arial" panose="020B0604020202020204" pitchFamily="34" charset="0"/>
              <a:buChar char="•"/>
            </a:pPr>
            <a:r>
              <a:rPr lang="de-DE" sz="700" dirty="0">
                <a:solidFill>
                  <a:srgbClr val="000000"/>
                </a:solidFill>
                <a:latin typeface="Arial" panose="020B0604020202020204" pitchFamily="34" charset="0"/>
              </a:rPr>
              <a:t>Patientenbezogene Dokumentation bei Abgabe von Teilmengen</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Aufbewahrung von Teil I des </a:t>
            </a:r>
            <a:r>
              <a:rPr lang="de-DE" sz="700" dirty="0" err="1">
                <a:solidFill>
                  <a:srgbClr val="000000"/>
                </a:solidFill>
                <a:latin typeface="Arial" panose="020B0604020202020204" pitchFamily="34" charset="0"/>
              </a:rPr>
              <a:t>BtM</a:t>
            </a:r>
            <a:r>
              <a:rPr lang="de-DE" sz="700" dirty="0">
                <a:solidFill>
                  <a:srgbClr val="000000"/>
                </a:solidFill>
                <a:latin typeface="Arial" panose="020B0604020202020204" pitchFamily="34" charset="0"/>
              </a:rPr>
              <a:t>-Rezeptes</a:t>
            </a:r>
          </a:p>
          <a:p>
            <a:pPr marL="171450" indent="-171450">
              <a:buFont typeface="Arial" panose="020B0604020202020204" pitchFamily="34" charset="0"/>
              <a:buChar char="•"/>
            </a:pPr>
            <a:r>
              <a:rPr lang="de-DE" sz="700" dirty="0">
                <a:solidFill>
                  <a:srgbClr val="000000"/>
                </a:solidFill>
                <a:latin typeface="Arial" panose="020B0604020202020204" pitchFamily="34" charset="0"/>
              </a:rPr>
              <a:t>Aufbewahrung der Dokumentation 3 Jahre nach dem letzten Eintrag </a:t>
            </a:r>
            <a:endParaRPr lang="de-DE" sz="700" dirty="0"/>
          </a:p>
        </p:txBody>
      </p:sp>
      <p:cxnSp>
        <p:nvCxnSpPr>
          <p:cNvPr id="22" name="Gerader Verbinder 21"/>
          <p:cNvCxnSpPr>
            <a:stCxn id="96" idx="3"/>
            <a:endCxn id="61" idx="1"/>
          </p:cNvCxnSpPr>
          <p:nvPr/>
        </p:nvCxnSpPr>
        <p:spPr bwMode="auto">
          <a:xfrm>
            <a:off x="3438170" y="6921331"/>
            <a:ext cx="341790" cy="67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8" name="Rechteck 97"/>
          <p:cNvSpPr/>
          <p:nvPr/>
        </p:nvSpPr>
        <p:spPr>
          <a:xfrm>
            <a:off x="7849038" y="2142524"/>
            <a:ext cx="2159826" cy="1277273"/>
          </a:xfrm>
          <a:prstGeom prst="rect">
            <a:avLst/>
          </a:prstGeom>
          <a:ln>
            <a:solidFill>
              <a:schemeClr val="tx1"/>
            </a:solidFill>
          </a:ln>
        </p:spPr>
        <p:txBody>
          <a:bodyPr wrap="square">
            <a:spAutoFit/>
          </a:bodyPr>
          <a:lstStyle/>
          <a:p>
            <a:r>
              <a:rPr lang="de-DE" sz="700" b="1" dirty="0">
                <a:latin typeface="Arial" panose="020B0604020202020204" pitchFamily="34" charset="0"/>
              </a:rPr>
              <a:t>Voraussetzungen für den Sichtbezug</a:t>
            </a:r>
            <a:endParaRPr lang="de-DE" sz="700" dirty="0">
              <a:latin typeface="Arial" panose="020B0604020202020204" pitchFamily="34" charset="0"/>
            </a:endParaRPr>
          </a:p>
          <a:p>
            <a:pPr marL="171450" indent="-171450">
              <a:buFont typeface="Arial" panose="020B0604020202020204" pitchFamily="34" charset="0"/>
              <a:buChar char="•"/>
            </a:pPr>
            <a:r>
              <a:rPr lang="de-DE" sz="700" dirty="0">
                <a:latin typeface="Arial" panose="020B0604020202020204" pitchFamily="34" charset="0"/>
              </a:rPr>
              <a:t>Schriftliche oder elektronische Vereinbarung mit dem Arzterforderlich</a:t>
            </a:r>
          </a:p>
          <a:p>
            <a:pPr marL="266700" lvl="1" indent="-92075">
              <a:buFont typeface="Arial" panose="020B0604020202020204" pitchFamily="34" charset="0"/>
              <a:buChar char="•"/>
            </a:pPr>
            <a:r>
              <a:rPr lang="de-DE" sz="700" dirty="0">
                <a:latin typeface="Arial" panose="020B0604020202020204" pitchFamily="34" charset="0"/>
              </a:rPr>
              <a:t>verantwortliche Person</a:t>
            </a:r>
          </a:p>
          <a:p>
            <a:pPr marL="266700" lvl="1" indent="-92075">
              <a:buFont typeface="Arial" panose="020B0604020202020204" pitchFamily="34" charset="0"/>
              <a:buChar char="•"/>
            </a:pPr>
            <a:r>
              <a:rPr lang="de-DE" sz="700" dirty="0">
                <a:latin typeface="Arial" panose="020B0604020202020204" pitchFamily="34" charset="0"/>
              </a:rPr>
              <a:t>fachlich eingewiesenes pharmazeutisches Personal</a:t>
            </a:r>
          </a:p>
          <a:p>
            <a:pPr marL="266700" lvl="1" indent="-92075">
              <a:buFont typeface="Arial" panose="020B0604020202020204" pitchFamily="34" charset="0"/>
              <a:buChar char="•"/>
            </a:pPr>
            <a:r>
              <a:rPr lang="de-DE" sz="700" dirty="0">
                <a:latin typeface="Arial" panose="020B0604020202020204" pitchFamily="34" charset="0"/>
              </a:rPr>
              <a:t>Regelungen über die Kontrolle durch den Arzt</a:t>
            </a:r>
          </a:p>
          <a:p>
            <a:pPr marL="171450" indent="-171450">
              <a:buFont typeface="Arial" panose="020B0604020202020204" pitchFamily="34" charset="0"/>
              <a:buChar char="•"/>
            </a:pPr>
            <a:r>
              <a:rPr lang="de-DE" sz="700" dirty="0">
                <a:latin typeface="Arial" panose="020B0604020202020204" pitchFamily="34" charset="0"/>
              </a:rPr>
              <a:t>Substitutionsmittel getrennt von anderen </a:t>
            </a:r>
            <a:r>
              <a:rPr lang="de-DE" sz="700" dirty="0" err="1">
                <a:latin typeface="Arial" panose="020B0604020202020204" pitchFamily="34" charset="0"/>
              </a:rPr>
              <a:t>BtM</a:t>
            </a:r>
            <a:r>
              <a:rPr lang="de-DE" sz="700" dirty="0">
                <a:latin typeface="Arial" panose="020B0604020202020204" pitchFamily="34" charset="0"/>
              </a:rPr>
              <a:t> individuell für jeden Patienten bereitstellen</a:t>
            </a:r>
          </a:p>
          <a:p>
            <a:pPr marL="171450" indent="-171450">
              <a:buFont typeface="Arial" panose="020B0604020202020204" pitchFamily="34" charset="0"/>
              <a:buChar char="•"/>
            </a:pPr>
            <a:r>
              <a:rPr lang="de-DE" sz="700" dirty="0">
                <a:latin typeface="Arial" panose="020B0604020202020204" pitchFamily="34" charset="0"/>
              </a:rPr>
              <a:t>Keine Mitgabe des Substitutionsmittels </a:t>
            </a:r>
            <a:endParaRPr lang="de-DE" sz="700" dirty="0"/>
          </a:p>
        </p:txBody>
      </p:sp>
      <p:sp>
        <p:nvSpPr>
          <p:cNvPr id="99" name="Freeform 24"/>
          <p:cNvSpPr>
            <a:spLocks noChangeArrowheads="1"/>
          </p:cNvSpPr>
          <p:nvPr/>
        </p:nvSpPr>
        <p:spPr bwMode="auto">
          <a:xfrm>
            <a:off x="7845518" y="2141332"/>
            <a:ext cx="900000" cy="1272374"/>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24" name="Gerader Verbinder 23"/>
          <p:cNvCxnSpPr>
            <a:stCxn id="57" idx="3"/>
          </p:cNvCxnSpPr>
          <p:nvPr/>
        </p:nvCxnSpPr>
        <p:spPr bwMode="auto">
          <a:xfrm>
            <a:off x="7578368" y="2799042"/>
            <a:ext cx="26715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Gerade Verbindung mit Pfeil 25"/>
          <p:cNvCxnSpPr>
            <a:stCxn id="51" idx="3"/>
            <a:endCxn id="52" idx="1"/>
          </p:cNvCxnSpPr>
          <p:nvPr/>
        </p:nvCxnSpPr>
        <p:spPr bwMode="auto">
          <a:xfrm flipV="1">
            <a:off x="7704608" y="1205841"/>
            <a:ext cx="424356" cy="67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Gerade Verbindung mit Pfeil 27"/>
          <p:cNvCxnSpPr>
            <a:endCxn id="66" idx="1"/>
          </p:cNvCxnSpPr>
          <p:nvPr/>
        </p:nvCxnSpPr>
        <p:spPr bwMode="auto">
          <a:xfrm flipV="1">
            <a:off x="7429423" y="3909766"/>
            <a:ext cx="416094" cy="16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Gerade Verbindung mit Pfeil 29"/>
          <p:cNvCxnSpPr/>
          <p:nvPr/>
        </p:nvCxnSpPr>
        <p:spPr bwMode="auto">
          <a:xfrm flipV="1">
            <a:off x="7470462" y="5253368"/>
            <a:ext cx="38223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06" name="Gerade Verbindung mit Pfeil 4105"/>
          <p:cNvCxnSpPr/>
          <p:nvPr/>
        </p:nvCxnSpPr>
        <p:spPr bwMode="auto">
          <a:xfrm>
            <a:off x="2667902" y="4751945"/>
            <a:ext cx="0" cy="5761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26" name="Gerade Verbindung mit Pfeil 4125"/>
          <p:cNvCxnSpPr/>
          <p:nvPr/>
        </p:nvCxnSpPr>
        <p:spPr bwMode="auto">
          <a:xfrm rot="10800000" flipV="1">
            <a:off x="4521888" y="3251930"/>
            <a:ext cx="0" cy="343607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9" name="Gewinkelter Verbinder 68"/>
          <p:cNvCxnSpPr>
            <a:cxnSpLocks noChangeAspect="1"/>
          </p:cNvCxnSpPr>
          <p:nvPr/>
        </p:nvCxnSpPr>
        <p:spPr bwMode="auto">
          <a:xfrm rot="16200000" flipH="1">
            <a:off x="3093392" y="5780730"/>
            <a:ext cx="963279" cy="849921"/>
          </a:xfrm>
          <a:prstGeom prst="bentConnector3">
            <a:avLst>
              <a:gd name="adj1" fmla="val 35068"/>
            </a:avLst>
          </a:prstGeom>
          <a:solidFill>
            <a:srgbClr val="00B8FF"/>
          </a:solidFill>
          <a:ln w="9525" cap="flat" cmpd="sng" algn="ctr">
            <a:solidFill>
              <a:schemeClr val="tx1"/>
            </a:solidFill>
            <a:prstDash val="solid"/>
            <a:round/>
            <a:headEnd type="none" w="med" len="med"/>
            <a:tailEnd type="triangle"/>
          </a:ln>
          <a:effectLst/>
        </p:spPr>
      </p:cxnSp>
      <p:sp>
        <p:nvSpPr>
          <p:cNvPr id="149" name="Rechteck 148"/>
          <p:cNvSpPr/>
          <p:nvPr/>
        </p:nvSpPr>
        <p:spPr>
          <a:xfrm>
            <a:off x="7845518" y="4311951"/>
            <a:ext cx="2159826" cy="415498"/>
          </a:xfrm>
          <a:prstGeom prst="rect">
            <a:avLst/>
          </a:prstGeom>
          <a:ln>
            <a:solidFill>
              <a:schemeClr val="tx1"/>
            </a:solidFill>
          </a:ln>
        </p:spPr>
        <p:txBody>
          <a:bodyPr wrap="square">
            <a:spAutoFit/>
          </a:bodyPr>
          <a:lstStyle/>
          <a:p>
            <a:r>
              <a:rPr lang="de-DE" sz="700" b="1" dirty="0">
                <a:latin typeface="Arial" panose="020B0604020202020204" pitchFamily="34" charset="0"/>
              </a:rPr>
              <a:t>Gegenanzeigen für die Substitution</a:t>
            </a:r>
            <a:endParaRPr lang="de-DE" sz="700" dirty="0">
              <a:latin typeface="Arial" panose="020B0604020202020204" pitchFamily="34" charset="0"/>
            </a:endParaRPr>
          </a:p>
          <a:p>
            <a:pPr marL="171450" indent="-171450">
              <a:buFont typeface="Arial" panose="020B0604020202020204" pitchFamily="34" charset="0"/>
              <a:buChar char="•"/>
            </a:pPr>
            <a:r>
              <a:rPr lang="de-DE" sz="700" dirty="0">
                <a:latin typeface="Arial" panose="020B0604020202020204" pitchFamily="34" charset="0"/>
              </a:rPr>
              <a:t>Alkoholgeruch des Patienten</a:t>
            </a:r>
          </a:p>
          <a:p>
            <a:pPr marL="171450" indent="-171450">
              <a:buFont typeface="Arial" panose="020B0604020202020204" pitchFamily="34" charset="0"/>
              <a:buChar char="•"/>
            </a:pPr>
            <a:r>
              <a:rPr lang="de-DE" sz="700" dirty="0">
                <a:latin typeface="Arial" panose="020B0604020202020204" pitchFamily="34" charset="0"/>
              </a:rPr>
              <a:t>Verdacht auf </a:t>
            </a:r>
            <a:r>
              <a:rPr lang="de-DE" sz="700" dirty="0" err="1">
                <a:latin typeface="Arial" panose="020B0604020202020204" pitchFamily="34" charset="0"/>
              </a:rPr>
              <a:t>Beikonsum</a:t>
            </a:r>
            <a:r>
              <a:rPr lang="de-DE" sz="700" dirty="0">
                <a:latin typeface="Arial" panose="020B0604020202020204" pitchFamily="34" charset="0"/>
              </a:rPr>
              <a:t> des Patienten</a:t>
            </a:r>
            <a:endParaRPr lang="de-DE" sz="700" dirty="0"/>
          </a:p>
        </p:txBody>
      </p:sp>
      <p:sp>
        <p:nvSpPr>
          <p:cNvPr id="150" name="Freeform 24"/>
          <p:cNvSpPr>
            <a:spLocks noChangeArrowheads="1"/>
          </p:cNvSpPr>
          <p:nvPr/>
        </p:nvSpPr>
        <p:spPr bwMode="auto">
          <a:xfrm>
            <a:off x="7845518" y="4309555"/>
            <a:ext cx="900000" cy="417893"/>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51" name="Rechteck 150"/>
          <p:cNvSpPr/>
          <p:nvPr/>
        </p:nvSpPr>
        <p:spPr>
          <a:xfrm>
            <a:off x="7845517" y="5616042"/>
            <a:ext cx="2235107" cy="1169551"/>
          </a:xfrm>
          <a:prstGeom prst="rect">
            <a:avLst/>
          </a:prstGeom>
          <a:ln>
            <a:solidFill>
              <a:schemeClr val="tx1"/>
            </a:solidFill>
          </a:ln>
        </p:spPr>
        <p:txBody>
          <a:bodyPr wrap="square">
            <a:spAutoFit/>
          </a:bodyPr>
          <a:lstStyle/>
          <a:p>
            <a:r>
              <a:rPr lang="de-DE" sz="700" b="1" dirty="0">
                <a:latin typeface="Arial" panose="020B0604020202020204" pitchFamily="34" charset="0"/>
              </a:rPr>
              <a:t>Sichtbezug in der Apotheke</a:t>
            </a:r>
            <a:endParaRPr lang="de-DE" sz="700" dirty="0">
              <a:latin typeface="Arial" panose="020B0604020202020204" pitchFamily="34" charset="0"/>
            </a:endParaRPr>
          </a:p>
          <a:p>
            <a:pPr marL="171450" indent="-171450">
              <a:buFont typeface="Arial" panose="020B0604020202020204" pitchFamily="34" charset="0"/>
              <a:buChar char="•"/>
            </a:pPr>
            <a:r>
              <a:rPr lang="de-DE" sz="700" dirty="0">
                <a:latin typeface="Arial" panose="020B0604020202020204" pitchFamily="34" charset="0"/>
              </a:rPr>
              <a:t>Identität des Patienten zweifelsfrei feststellen</a:t>
            </a:r>
          </a:p>
          <a:p>
            <a:pPr marL="171450" indent="-171450">
              <a:buFont typeface="Arial" panose="020B0604020202020204" pitchFamily="34" charset="0"/>
              <a:buChar char="•"/>
            </a:pPr>
            <a:r>
              <a:rPr lang="de-DE" sz="700" dirty="0">
                <a:latin typeface="Arial" panose="020B0604020202020204" pitchFamily="34" charset="0"/>
              </a:rPr>
              <a:t>Vertraulichkeit der Verabreichung</a:t>
            </a:r>
          </a:p>
          <a:p>
            <a:pPr marL="171450" indent="-171450">
              <a:buFont typeface="Arial" panose="020B0604020202020204" pitchFamily="34" charset="0"/>
              <a:buChar char="•"/>
            </a:pPr>
            <a:r>
              <a:rPr lang="de-DE" sz="700" dirty="0">
                <a:latin typeface="Arial" panose="020B0604020202020204" pitchFamily="34" charset="0"/>
              </a:rPr>
              <a:t>Einnahme des Substitutionsmittels vor den Augen des verantwortlichen pharmazeutischen Personals (keine Arzneimittelreste im Mund), möglichst in der Beratungsecke</a:t>
            </a:r>
          </a:p>
          <a:p>
            <a:pPr marL="171450" indent="-171450">
              <a:buFont typeface="Arial" panose="020B0604020202020204" pitchFamily="34" charset="0"/>
              <a:buChar char="•"/>
            </a:pPr>
            <a:r>
              <a:rPr lang="de-DE" sz="700" dirty="0">
                <a:latin typeface="Arial" panose="020B0604020202020204" pitchFamily="34" charset="0"/>
              </a:rPr>
              <a:t>Patient Wasser nachtrinken lassen</a:t>
            </a:r>
          </a:p>
          <a:p>
            <a:pPr marL="171450" indent="-171450">
              <a:buFont typeface="Arial" panose="020B0604020202020204" pitchFamily="34" charset="0"/>
              <a:buChar char="•"/>
            </a:pPr>
            <a:r>
              <a:rPr lang="de-DE" sz="700" dirty="0">
                <a:latin typeface="Arial" panose="020B0604020202020204" pitchFamily="34" charset="0"/>
              </a:rPr>
              <a:t>Einnahme des Arzneimittels vom Patienten schriftlich bescheinigen lassen</a:t>
            </a:r>
            <a:endParaRPr lang="de-DE" sz="700" dirty="0"/>
          </a:p>
        </p:txBody>
      </p:sp>
      <p:sp>
        <p:nvSpPr>
          <p:cNvPr id="152" name="Freeform 24"/>
          <p:cNvSpPr>
            <a:spLocks noChangeArrowheads="1"/>
          </p:cNvSpPr>
          <p:nvPr/>
        </p:nvSpPr>
        <p:spPr bwMode="auto">
          <a:xfrm>
            <a:off x="7845518" y="5616041"/>
            <a:ext cx="900000" cy="1169548"/>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53" name="Rechteck 152"/>
          <p:cNvSpPr/>
          <p:nvPr/>
        </p:nvSpPr>
        <p:spPr>
          <a:xfrm>
            <a:off x="7852701" y="6785589"/>
            <a:ext cx="2227923" cy="738664"/>
          </a:xfrm>
          <a:prstGeom prst="rect">
            <a:avLst/>
          </a:prstGeom>
          <a:ln>
            <a:solidFill>
              <a:schemeClr val="tx1"/>
            </a:solidFill>
          </a:ln>
        </p:spPr>
        <p:txBody>
          <a:bodyPr wrap="square">
            <a:spAutoFit/>
          </a:bodyPr>
          <a:lstStyle/>
          <a:p>
            <a:r>
              <a:rPr lang="de-DE" sz="700" b="1" dirty="0">
                <a:latin typeface="Arial" panose="020B0604020202020204" pitchFamily="34" charset="0"/>
              </a:rPr>
              <a:t>Dokumentation</a:t>
            </a:r>
          </a:p>
          <a:p>
            <a:r>
              <a:rPr lang="de-DE" sz="700" dirty="0">
                <a:latin typeface="Arial" panose="020B0604020202020204" pitchFamily="34" charset="0"/>
              </a:rPr>
              <a:t>zusätzlich zu den Vorgaben auf der linken Seite:</a:t>
            </a:r>
          </a:p>
          <a:p>
            <a:pPr marL="171450" indent="-171450">
              <a:buFont typeface="Arial" panose="020B0604020202020204" pitchFamily="34" charset="0"/>
              <a:buChar char="•"/>
            </a:pPr>
            <a:r>
              <a:rPr lang="de-DE" sz="700" dirty="0">
                <a:latin typeface="Arial" panose="020B0604020202020204" pitchFamily="34" charset="0"/>
              </a:rPr>
              <a:t>Patientenbezogene Dokumentation bei Sichtbezug in der Apotheke</a:t>
            </a:r>
          </a:p>
          <a:p>
            <a:pPr marL="171450" indent="-171450">
              <a:buFont typeface="Arial" panose="020B0604020202020204" pitchFamily="34" charset="0"/>
              <a:buChar char="•"/>
            </a:pPr>
            <a:r>
              <a:rPr lang="de-DE" sz="700" dirty="0">
                <a:latin typeface="Arial" panose="020B0604020202020204" pitchFamily="34" charset="0"/>
              </a:rPr>
              <a:t>Kontrolle durch den Arzt gemäß vertraglicher Vereinbarung</a:t>
            </a:r>
            <a:endParaRPr lang="de-DE" sz="700" dirty="0"/>
          </a:p>
        </p:txBody>
      </p:sp>
      <p:sp>
        <p:nvSpPr>
          <p:cNvPr id="157" name="Freeform 24"/>
          <p:cNvSpPr>
            <a:spLocks noChangeArrowheads="1"/>
          </p:cNvSpPr>
          <p:nvPr/>
        </p:nvSpPr>
        <p:spPr bwMode="auto">
          <a:xfrm>
            <a:off x="7852701" y="6798277"/>
            <a:ext cx="900000" cy="725976"/>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4147" name="Gewinkelter Verbinder 4146"/>
          <p:cNvCxnSpPr>
            <a:stCxn id="53" idx="2"/>
            <a:endCxn id="55" idx="0"/>
          </p:cNvCxnSpPr>
          <p:nvPr/>
        </p:nvCxnSpPr>
        <p:spPr bwMode="auto">
          <a:xfrm rot="5400000">
            <a:off x="2556192" y="1059695"/>
            <a:ext cx="307886" cy="2612725"/>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4149" name="Gewinkelter Verbinder 4148"/>
          <p:cNvCxnSpPr>
            <a:stCxn id="53" idx="2"/>
            <a:endCxn id="57" idx="0"/>
          </p:cNvCxnSpPr>
          <p:nvPr/>
        </p:nvCxnSpPr>
        <p:spPr bwMode="auto">
          <a:xfrm rot="16200000" flipH="1">
            <a:off x="5112483" y="1116127"/>
            <a:ext cx="307886" cy="249985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4151" name="Gerade Verbindung mit Pfeil 4150"/>
          <p:cNvCxnSpPr>
            <a:stCxn id="53" idx="2"/>
            <a:endCxn id="56" idx="0"/>
          </p:cNvCxnSpPr>
          <p:nvPr/>
        </p:nvCxnSpPr>
        <p:spPr bwMode="auto">
          <a:xfrm flipH="1">
            <a:off x="4016496" y="2212114"/>
            <a:ext cx="1" cy="30631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55" name="Gewinkelter Verbinder 4154"/>
          <p:cNvCxnSpPr>
            <a:stCxn id="55" idx="2"/>
          </p:cNvCxnSpPr>
          <p:nvPr/>
        </p:nvCxnSpPr>
        <p:spPr bwMode="auto">
          <a:xfrm rot="16200000" flipH="1">
            <a:off x="1909953" y="2409819"/>
            <a:ext cx="251769" cy="126413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4157" name="Gerade Verbindung mit Pfeil 4156"/>
          <p:cNvCxnSpPr/>
          <p:nvPr/>
        </p:nvCxnSpPr>
        <p:spPr bwMode="auto">
          <a:xfrm>
            <a:off x="2667902" y="3167769"/>
            <a:ext cx="0" cy="3150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59" name="Gerade Verbindung mit Pfeil 4158"/>
          <p:cNvCxnSpPr>
            <a:stCxn id="57" idx="2"/>
          </p:cNvCxnSpPr>
          <p:nvPr/>
        </p:nvCxnSpPr>
        <p:spPr bwMode="auto">
          <a:xfrm>
            <a:off x="6516356" y="3078084"/>
            <a:ext cx="0" cy="30217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Gerade Verbindung mit Pfeil 99"/>
          <p:cNvCxnSpPr/>
          <p:nvPr/>
        </p:nvCxnSpPr>
        <p:spPr bwMode="auto">
          <a:xfrm>
            <a:off x="6516356" y="4407369"/>
            <a:ext cx="0" cy="2719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Gerade Verbindung mit Pfeil 101"/>
          <p:cNvCxnSpPr>
            <a:endCxn id="64" idx="0"/>
          </p:cNvCxnSpPr>
          <p:nvPr/>
        </p:nvCxnSpPr>
        <p:spPr bwMode="auto">
          <a:xfrm>
            <a:off x="6516356" y="5832065"/>
            <a:ext cx="0" cy="1910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4" name="Gerade Verbindung mit Pfeil 103"/>
          <p:cNvCxnSpPr>
            <a:stCxn id="64" idx="2"/>
            <a:endCxn id="65" idx="0"/>
          </p:cNvCxnSpPr>
          <p:nvPr/>
        </p:nvCxnSpPr>
        <p:spPr bwMode="auto">
          <a:xfrm>
            <a:off x="6516356" y="6354811"/>
            <a:ext cx="0" cy="5665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8" name="Text Box 53"/>
          <p:cNvSpPr txBox="1">
            <a:spLocks noChangeArrowheads="1"/>
          </p:cNvSpPr>
          <p:nvPr/>
        </p:nvSpPr>
        <p:spPr bwMode="auto">
          <a:xfrm>
            <a:off x="6267487" y="5796061"/>
            <a:ext cx="681037" cy="2016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179" name="Text Box 53"/>
          <p:cNvSpPr txBox="1">
            <a:spLocks noChangeArrowheads="1"/>
          </p:cNvSpPr>
          <p:nvPr/>
        </p:nvSpPr>
        <p:spPr bwMode="auto">
          <a:xfrm>
            <a:off x="6336456" y="4427909"/>
            <a:ext cx="681037" cy="2016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sp>
        <p:nvSpPr>
          <p:cNvPr id="180" name="Text Box 53"/>
          <p:cNvSpPr txBox="1">
            <a:spLocks noChangeArrowheads="1"/>
          </p:cNvSpPr>
          <p:nvPr/>
        </p:nvSpPr>
        <p:spPr bwMode="auto">
          <a:xfrm>
            <a:off x="7429423" y="5054123"/>
            <a:ext cx="487363" cy="2016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181" name="Text Box 53"/>
          <p:cNvSpPr txBox="1">
            <a:spLocks noChangeArrowheads="1"/>
          </p:cNvSpPr>
          <p:nvPr/>
        </p:nvSpPr>
        <p:spPr bwMode="auto">
          <a:xfrm>
            <a:off x="7470462" y="3698839"/>
            <a:ext cx="487363" cy="2016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182" name="Text Box 53"/>
          <p:cNvSpPr txBox="1">
            <a:spLocks noChangeArrowheads="1"/>
          </p:cNvSpPr>
          <p:nvPr/>
        </p:nvSpPr>
        <p:spPr bwMode="auto">
          <a:xfrm>
            <a:off x="693903" y="4318066"/>
            <a:ext cx="487363"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Nein</a:t>
            </a:r>
          </a:p>
        </p:txBody>
      </p:sp>
      <p:sp>
        <p:nvSpPr>
          <p:cNvPr id="183" name="Text Box 53"/>
          <p:cNvSpPr txBox="1">
            <a:spLocks noChangeArrowheads="1"/>
          </p:cNvSpPr>
          <p:nvPr/>
        </p:nvSpPr>
        <p:spPr bwMode="auto">
          <a:xfrm>
            <a:off x="2458083" y="4919690"/>
            <a:ext cx="68103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800" dirty="0">
                <a:latin typeface="Arial" panose="020B0604020202020204" pitchFamily="34" charset="0"/>
              </a:rPr>
              <a:t>Ja</a:t>
            </a:r>
          </a:p>
        </p:txBody>
      </p:sp>
      <p:cxnSp>
        <p:nvCxnSpPr>
          <p:cNvPr id="67" name="Gerader Verbinder 66"/>
          <p:cNvCxnSpPr>
            <a:stCxn id="64" idx="3"/>
          </p:cNvCxnSpPr>
          <p:nvPr/>
        </p:nvCxnSpPr>
        <p:spPr bwMode="auto">
          <a:xfrm>
            <a:off x="7596356" y="6188982"/>
            <a:ext cx="249161" cy="312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Gerader Verbinder 69"/>
          <p:cNvCxnSpPr>
            <a:stCxn id="65" idx="3"/>
          </p:cNvCxnSpPr>
          <p:nvPr/>
        </p:nvCxnSpPr>
        <p:spPr bwMode="auto">
          <a:xfrm flipV="1">
            <a:off x="7578368" y="7156004"/>
            <a:ext cx="274333" cy="33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0" name="Gerader Verbinder 89"/>
          <p:cNvCxnSpPr/>
          <p:nvPr/>
        </p:nvCxnSpPr>
        <p:spPr bwMode="auto">
          <a:xfrm flipH="1">
            <a:off x="6696496" y="4554033"/>
            <a:ext cx="1149021" cy="19791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Benutzerdefiniert</PresentationFormat>
  <Paragraphs>160</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Courier New</vt:lpstr>
      <vt:lpstr>StarBats</vt:lpstr>
      <vt:lpstr>Times New Roman</vt:lpstr>
      <vt:lpstr>Standarddesign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Lehmann, Guido</dc:creator>
  <cp:lastModifiedBy>Reimer, Elisabeth</cp:lastModifiedBy>
  <cp:revision>220</cp:revision>
  <cp:lastPrinted>2018-03-23T14:32:09Z</cp:lastPrinted>
  <dcterms:created xsi:type="dcterms:W3CDTF">2002-12-09T13:29:54Z</dcterms:created>
  <dcterms:modified xsi:type="dcterms:W3CDTF">2023-09-22T08:57:52Z</dcterms:modified>
</cp:coreProperties>
</file>