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2" r:id="rId2"/>
    <p:sldMasterId id="2147483660" r:id="rId3"/>
  </p:sldMasterIdLst>
  <p:notesMasterIdLst>
    <p:notesMasterId r:id="rId8"/>
  </p:notesMasterIdLst>
  <p:handoutMasterIdLst>
    <p:handoutMasterId r:id="rId9"/>
  </p:handoutMasterIdLst>
  <p:sldIdLst>
    <p:sldId id="257" r:id="rId4"/>
    <p:sldId id="258" r:id="rId5"/>
    <p:sldId id="259" r:id="rId6"/>
    <p:sldId id="260" r:id="rId7"/>
  </p:sldIdLst>
  <p:sldSz cx="7559675" cy="10080625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5">
          <p15:clr>
            <a:srgbClr val="A4A3A4"/>
          </p15:clr>
        </p15:guide>
        <p15:guide id="2" pos="31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>
          <p15:clr>
            <a:srgbClr val="A4A3A4"/>
          </p15:clr>
        </p15:guide>
        <p15:guide id="2" pos="19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AC2FA"/>
    <a:srgbClr val="ECEC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5" autoAdjust="0"/>
    <p:restoredTop sz="90952" autoAdjust="0"/>
  </p:normalViewPr>
  <p:slideViewPr>
    <p:cSldViewPr>
      <p:cViewPr>
        <p:scale>
          <a:sx n="120" d="100"/>
          <a:sy n="120" d="100"/>
        </p:scale>
        <p:origin x="2376" y="-3054"/>
      </p:cViewPr>
      <p:guideLst>
        <p:guide orient="horz" pos="5125"/>
        <p:guide pos="3197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BAB0630-594E-9540-F9FF-4464331AA5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775" tIns="41887" rIns="83775" bIns="41887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6C0093C-D6DE-3E79-6E9A-32E98118A4F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69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775" tIns="41887" rIns="83775" bIns="41887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F3C911CE-09F9-329F-29B9-AF006F72BE2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775" tIns="41887" rIns="83775" bIns="41887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06E1DD63-A2D2-40E8-9AA2-0326F37C7A9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6988" y="940911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775" tIns="41887" rIns="83775" bIns="41887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040DAEFA-6110-46A9-A985-73351155BD9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8914D7C7-E9E9-1172-A589-9A670F8D742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11375" y="954088"/>
            <a:ext cx="2573338" cy="34337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3EA6C6D-F7EE-4CCA-E2CA-1B6618AA478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2513" y="4722813"/>
            <a:ext cx="469741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3280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18295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96276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534281-1DB1-E7CF-CBF6-EA09B6FCF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69D96-9B28-4C8B-BF78-AECBE2D5CCF6}" type="datetimeFigureOut">
              <a:rPr lang="de-DE"/>
              <a:pPr>
                <a:defRPr/>
              </a:pPr>
              <a:t>06.06.2023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59012D-023B-8967-945E-A4CB701E9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55D760-18DE-99A1-4FCD-B3B85A58B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7923E-673D-4E7C-8A46-CA909E24C69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59551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0A2A03-A419-0A8B-BC66-9CD53489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2B2C3-1897-4855-817E-F705D6A8FC1E}" type="datetimeFigureOut">
              <a:rPr lang="de-DE"/>
              <a:pPr>
                <a:defRPr/>
              </a:pPr>
              <a:t>06.06.2023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0587CE-76FB-B74C-D236-623BF9C5A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6221C2-07E5-E7B9-4876-3C4699F35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481D8-FAA5-4D94-A1AB-8F4CC46DA19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53426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4C3919-FCEA-F3D7-3D00-B81F2D4C5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63BFE-CEF7-4478-9B74-4CC3ED9D38C7}" type="datetimeFigureOut">
              <a:rPr lang="de-DE"/>
              <a:pPr>
                <a:defRPr/>
              </a:pPr>
              <a:t>06.06.2023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1AAB41-DE12-AD28-1AA4-36A30E56D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EFB91D-66BC-FE56-E92D-786E0C0F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43107-A8BA-4671-98CB-33F552B5979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76072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77DA299-9C9B-1AB5-4EFC-AB8B6521D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B27A6-6138-4DAB-A50B-E65717DF7E06}" type="datetimeFigureOut">
              <a:rPr lang="de-DE"/>
              <a:pPr>
                <a:defRPr/>
              </a:pPr>
              <a:t>06.06.2023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4654D14-76FB-82FC-6013-16446A888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38E1F7B-5332-D9A4-6061-D2C39CB69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44357-BF56-4842-B40D-312B5A80182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33144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9B0C4AA-765B-9A53-E2A8-04DA8B0AB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02C89-D029-4A5E-A63B-7412A7D274A6}" type="datetimeFigureOut">
              <a:rPr lang="de-DE"/>
              <a:pPr>
                <a:defRPr/>
              </a:pPr>
              <a:t>06.06.2023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43F0D0D5-0C9B-0A6A-D7D1-8F94A8EBC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AFA12BF-1736-FE50-14B5-FF79D7CD6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ECB0D-EA21-4B6B-B307-D668F81E27F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0900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AEE9915-1573-E0FB-E65D-0E90B487A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1AFE0-1907-477A-91FB-22BBA9BFB044}" type="datetimeFigureOut">
              <a:rPr lang="de-DE"/>
              <a:pPr>
                <a:defRPr/>
              </a:pPr>
              <a:t>06.06.2023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BFE9D8F-16B2-4D9F-7683-079BA7503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5D91364-6041-7D47-A2FD-88E63B27E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06886-FC77-495B-9B12-B971FB7A3D2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10745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939AB5F-A1C5-2556-CDBD-FD3AE8D8F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8C8FD-E93F-4301-BEDB-512D7D0ECDDD}" type="datetimeFigureOut">
              <a:rPr lang="de-DE"/>
              <a:pPr>
                <a:defRPr/>
              </a:pPr>
              <a:t>06.06.2023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98D4C8D-7653-45A0-453D-37FB7A65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EB7E9BE1-0E4A-0F3B-CA4D-4083C601F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B3A0C-03DD-4A2B-8770-3E84C18F4D6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02514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009B3A8-AF1F-C138-30B1-D3F8F1E5C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4E0A1-5AB3-4391-AF39-6F57EE907D0A}" type="datetimeFigureOut">
              <a:rPr lang="de-DE"/>
              <a:pPr>
                <a:defRPr/>
              </a:pPr>
              <a:t>06.06.2023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FAEA970-7149-9B88-FBAD-863F1983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512760D-907D-EACF-ADC9-C028DF124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E924A-F9BB-4C55-9339-DA43A8FBADA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9896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771428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377563B-0ABE-A78B-8219-6AC14650B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41173-317D-4A65-80B9-F91A9E786BBF}" type="datetimeFigureOut">
              <a:rPr lang="de-DE"/>
              <a:pPr>
                <a:defRPr/>
              </a:pPr>
              <a:t>06.06.2023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B4D6831-E1C3-E1BB-9FEF-A3A6DB971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B58365-99AC-2948-6B5C-6A688099D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CC318-1EBD-484D-BF81-A3902F63267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702299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3D1BA4-1699-F5B6-E79E-A448A38A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EDD98-5DC0-40A1-BF13-088F1A12DE16}" type="datetimeFigureOut">
              <a:rPr lang="de-DE"/>
              <a:pPr>
                <a:defRPr/>
              </a:pPr>
              <a:t>06.06.2023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F5A6A3-0094-989F-7C95-B2089FA71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7456FE-A1D8-133A-30A2-1E7E53715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7E928-B9CD-4F5F-9938-BD7C4BF0556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040532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5F5D02-3B3D-F8D1-11FF-FBB710712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43035-DAA7-4820-8537-8DF6274B8CB5}" type="datetimeFigureOut">
              <a:rPr lang="de-DE"/>
              <a:pPr>
                <a:defRPr/>
              </a:pPr>
              <a:t>06.06.2023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291739-C719-FEEC-CEF9-E84DE477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219AE9-53B3-74E9-33FF-EA715D098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5E683-8657-4B9D-A123-C43B38F91D4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454997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87069F1E-7F4D-7355-5775-BCB18E88C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A71EF-AEEB-4A58-AC2F-4CFA945B8AEA}" type="datetimeFigureOut">
              <a:rPr lang="de-DE"/>
              <a:pPr>
                <a:defRPr/>
              </a:pPr>
              <a:t>06.06.2023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AF664307-EF8D-3BD4-DE6B-C907E8222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6389CFF1-0478-3A50-3D4A-13BE1BDA1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831C7-39D0-4DD0-A360-298AEF7E8AA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874893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BD5126-E31C-40D9-3BF8-265D7CF8E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0218E-6BA7-4361-A460-A0A768100232}" type="datetimeFigureOut">
              <a:rPr lang="de-DE"/>
              <a:pPr>
                <a:defRPr/>
              </a:pPr>
              <a:t>06.06.2023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C221A4-A2FD-DEC6-EB6F-0B76248AE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04404B-46A7-D4A7-D147-7773F15C6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CE1F9-BA09-4AB1-BBC4-ED46E83F432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249256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9D0E70-0A58-D97B-8F78-AA6EB5407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D164A-9209-4621-950E-D46782DD3A79}" type="datetimeFigureOut">
              <a:rPr lang="de-DE"/>
              <a:pPr>
                <a:defRPr/>
              </a:pPr>
              <a:t>06.06.2023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48E881-5022-5173-8F09-EA0C9F96A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AC05C8-F15C-F9BA-ACF0-C16B0DA5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D6CAF-0C4D-4DFD-87BD-01077BBBF15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518951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93FB95-5A25-28E1-19F9-E770AE39B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A305B-64B4-4F5F-8B2B-A7AF6C968ABD}" type="datetimeFigureOut">
              <a:rPr lang="de-DE"/>
              <a:pPr>
                <a:defRPr/>
              </a:pPr>
              <a:t>06.06.2023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2A72D8-42C5-A5E9-550C-45D77E10A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E7808E-7AF2-54A6-45E0-B0CE43DC7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8F04B-0E91-48AD-93E3-72B700317DA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017523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C8AFE4B-E9BB-2F47-3FAC-6A002AE7C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F9AFF-6F70-45E9-9AF2-F251E7ADF866}" type="datetimeFigureOut">
              <a:rPr lang="de-DE"/>
              <a:pPr>
                <a:defRPr/>
              </a:pPr>
              <a:t>06.06.2023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D440501-BBCC-8930-54BF-D60C15070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395633B-9B52-91EC-DF05-1F4A7731B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09CD2-DDE8-4945-9C3C-1FAAF31D2A0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014889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D2E787E-9760-A84E-9168-CB39A170A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04247-8994-4755-BDE5-E1D30A3CF344}" type="datetimeFigureOut">
              <a:rPr lang="de-DE"/>
              <a:pPr>
                <a:defRPr/>
              </a:pPr>
              <a:t>06.06.2023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A803709-0BC2-E966-A56C-CD28BB97D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9E51E293-967F-D186-BA87-19CDAAB9A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9BEB4-11C0-491F-8071-CD974E154A3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466634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16C3D1C8-752B-DEFB-9207-656FE07A9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2AB67-8798-481E-964D-691F6E7FAF86}" type="datetimeFigureOut">
              <a:rPr lang="de-DE"/>
              <a:pPr>
                <a:defRPr/>
              </a:pPr>
              <a:t>06.06.2023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39A1C2D-30DF-D7DE-F6FF-8BF3F25C2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C7BBDF43-9E1A-BC21-78B6-BBC9F25F6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ACB5B-688D-4C33-BDB7-66151A6BA4C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0203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4308851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ECB7E31-FDCF-74BE-1503-2784F3AC0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D8FD-136C-4772-9B9D-341F71F99121}" type="datetimeFigureOut">
              <a:rPr lang="de-DE"/>
              <a:pPr>
                <a:defRPr/>
              </a:pPr>
              <a:t>06.06.2023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8C323A01-D378-69FE-E668-38320B564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F5288552-D07D-3BA5-4724-675B06BA9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29366-FF09-4186-9884-35E59F86D30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96890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6E99B89-3928-8D17-8951-530C89793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2A731-39F1-4C00-9FEA-1B116FC19702}" type="datetimeFigureOut">
              <a:rPr lang="de-DE"/>
              <a:pPr>
                <a:defRPr/>
              </a:pPr>
              <a:t>06.06.2023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8CA1CE5-E9A3-3F12-B914-CCD329E39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A67446-87E9-6A10-C294-E4C35E4B9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BA4EA-21F6-48EA-90A3-55DC4B3218E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982195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D6D3704-4DAB-E499-B0BC-4FC7F1155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51B8E-4FEC-4A84-8207-819A7638D099}" type="datetimeFigureOut">
              <a:rPr lang="de-DE"/>
              <a:pPr>
                <a:defRPr/>
              </a:pPr>
              <a:t>06.06.2023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66F3681-7DCD-0672-F8C0-9120B93F0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7FBD46F-6A18-C5FE-773D-5E16E0710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B0865-073A-4A6F-930D-10817AE9B41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846807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57A556-4B30-3E84-C72D-BAE83A977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60B9-4D03-4E96-AC89-D6E0F3B806A1}" type="datetimeFigureOut">
              <a:rPr lang="de-DE"/>
              <a:pPr>
                <a:defRPr/>
              </a:pPr>
              <a:t>06.06.2023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AFD3CF-1D4C-B8E6-FCA9-43262EA55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3464E4-8A16-1446-012F-FE2A36780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BF1EF-3E1D-4F62-B080-9414D7111F8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333812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18230D-451F-A4C1-B051-658CDE38C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45EA4-26B3-4ECC-98F5-5A4C1E973279}" type="datetimeFigureOut">
              <a:rPr lang="de-DE"/>
              <a:pPr>
                <a:defRPr/>
              </a:pPr>
              <a:t>06.06.2023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A9B9B8-F9B4-6EF8-97B5-10630E678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168B6B-6EDE-D6CC-80ED-B12A00B7F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C8672-0320-4DAA-A3BC-937AFE1991E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929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9566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83543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7821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51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893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48329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5pPr>
      <a:lvl6pPr marL="18970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6pPr>
      <a:lvl7pPr marL="23542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7pPr>
      <a:lvl8pPr marL="28114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8pPr>
      <a:lvl9pPr marL="32686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431800" indent="-323850" algn="l" defTabSz="449263" rtl="0" eaLnBrk="0" fontAlgn="base" hangingPunct="0">
        <a:spcBef>
          <a:spcPct val="0"/>
        </a:spcBef>
        <a:spcAft>
          <a:spcPts val="1413"/>
        </a:spcAft>
        <a:buClr>
          <a:srgbClr val="000000"/>
        </a:buClr>
        <a:buSzPct val="45000"/>
        <a:buFont typeface="StarBats" charset="0"/>
        <a:buChar char="&quot;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eaLnBrk="0" fontAlgn="base" hangingPunct="0">
        <a:spcBef>
          <a:spcPct val="0"/>
        </a:spcBef>
        <a:spcAft>
          <a:spcPts val="1125"/>
        </a:spcAft>
        <a:buClr>
          <a:srgbClr val="000000"/>
        </a:buClr>
        <a:buSzPct val="75000"/>
        <a:buFont typeface="StarBats" charset="0"/>
        <a:buChar char=""/>
        <a:defRPr sz="2800">
          <a:solidFill>
            <a:srgbClr val="000000"/>
          </a:solidFill>
          <a:latin typeface="+mn-lt"/>
        </a:defRPr>
      </a:lvl2pPr>
      <a:lvl3pPr marL="1295400" indent="-215900" algn="l" defTabSz="449263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Bats" charset="0"/>
        <a:buChar char="&quot;"/>
        <a:defRPr sz="2400">
          <a:solidFill>
            <a:srgbClr val="000000"/>
          </a:solidFill>
          <a:latin typeface="+mn-lt"/>
        </a:defRPr>
      </a:lvl3pPr>
      <a:lvl4pPr marL="1727200" indent="-215900" algn="l" defTabSz="449263" rtl="0" eaLnBrk="0" fontAlgn="base" hangingPunct="0">
        <a:spcBef>
          <a:spcPct val="0"/>
        </a:spcBef>
        <a:spcAft>
          <a:spcPts val="563"/>
        </a:spcAft>
        <a:buClr>
          <a:srgbClr val="000000"/>
        </a:buClr>
        <a:buSzPct val="75000"/>
        <a:buFont typeface="StarBats" charset="0"/>
        <a:buChar char=""/>
        <a:defRPr sz="2000">
          <a:solidFill>
            <a:srgbClr val="000000"/>
          </a:solidFill>
          <a:latin typeface="+mn-lt"/>
        </a:defRPr>
      </a:lvl4pPr>
      <a:lvl5pPr marL="21590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5pPr>
      <a:lvl6pPr marL="26162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6pPr>
      <a:lvl7pPr marL="30734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7pPr>
      <a:lvl8pPr marL="35306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8pPr>
      <a:lvl9pPr marL="39878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08E47621-9574-B9A5-28E6-34D754E9538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7825" y="403225"/>
            <a:ext cx="6804025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903A75CA-1D50-673F-0CE9-930DD0C880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77825" y="2352675"/>
            <a:ext cx="6804025" cy="665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2B01BF-121B-270C-C986-A9BD21C5F2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825" y="9344025"/>
            <a:ext cx="1763713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6B2D03E-10AB-40E7-85F6-88134B66FDAF}" type="datetimeFigureOut">
              <a:rPr lang="de-DE"/>
              <a:pPr>
                <a:defRPr/>
              </a:pPr>
              <a:t>06.06.2023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D59D62-50AA-4811-4E78-24AC0048FA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2863" y="9344025"/>
            <a:ext cx="239395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19D0E1-7657-E185-46EE-BC3CAA7AC2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18138" y="9344025"/>
            <a:ext cx="1763712" cy="536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8A0DB26-89D1-430B-9334-B74E56A320CC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C80B4C1E-DD72-526D-7A59-381FD2E1289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7825" y="403225"/>
            <a:ext cx="6804025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69DA2A13-3925-F68F-DC2C-CA75FCE099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77825" y="2352675"/>
            <a:ext cx="6804025" cy="665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6B569C-93D5-096A-F998-140B609A9A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825" y="9344025"/>
            <a:ext cx="1763713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8BB028-0233-420B-9B0A-6C84E175E8A8}" type="datetimeFigureOut">
              <a:rPr lang="de-DE"/>
              <a:pPr>
                <a:defRPr/>
              </a:pPr>
              <a:t>06.06.2023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DB05FE-D6F1-717C-E071-89E12FEA45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2863" y="9344025"/>
            <a:ext cx="239395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6FBC22-32AF-54F5-7B32-6FFE3798F9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18138" y="9344025"/>
            <a:ext cx="1763712" cy="536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8E5274E-5385-4B17-8652-2B79FA4CA9C3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5">
            <a:extLst>
              <a:ext uri="{FF2B5EF4-FFF2-40B4-BE49-F238E27FC236}">
                <a16:creationId xmlns:a16="http://schemas.microsoft.com/office/drawing/2014/main" id="{1E2175E1-2C94-FED4-266B-CDCC6C8BA9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3" name="Line 47">
            <a:extLst>
              <a:ext uri="{FF2B5EF4-FFF2-40B4-BE49-F238E27FC236}">
                <a16:creationId xmlns:a16="http://schemas.microsoft.com/office/drawing/2014/main" id="{29E851CF-F515-5D8F-EBF4-59802B9429F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4" name="Freeform 24">
            <a:extLst>
              <a:ext uri="{FF2B5EF4-FFF2-40B4-BE49-F238E27FC236}">
                <a16:creationId xmlns:a16="http://schemas.microsoft.com/office/drawing/2014/main" id="{B1D6D586-E9C1-7851-D9D8-924DAAD17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1947" y="1899708"/>
            <a:ext cx="563563" cy="1643527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" name="Textfeld 29">
            <a:extLst>
              <a:ext uri="{FF2B5EF4-FFF2-40B4-BE49-F238E27FC236}">
                <a16:creationId xmlns:a16="http://schemas.microsoft.com/office/drawing/2014/main" id="{4922983F-A73F-8F41-4ED0-600C4CE29DD0}"/>
              </a:ext>
            </a:extLst>
          </p:cNvPr>
          <p:cNvSpPr txBox="1"/>
          <p:nvPr/>
        </p:nvSpPr>
        <p:spPr>
          <a:xfrm>
            <a:off x="438150" y="131763"/>
            <a:ext cx="6683375" cy="430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400" b="1" dirty="0">
                <a:latin typeface="Arial" pitchFamily="34" charset="0"/>
                <a:cs typeface="Arial" pitchFamily="34" charset="0"/>
              </a:rPr>
              <a:t>Medikationsanalyse</a:t>
            </a:r>
          </a:p>
          <a:p>
            <a:pPr algn="ctr">
              <a:defRPr/>
            </a:pPr>
            <a:r>
              <a:rPr lang="de-DE" sz="800" dirty="0">
                <a:latin typeface="Arial" pitchFamily="34" charset="0"/>
                <a:cs typeface="Arial" pitchFamily="34" charset="0"/>
              </a:rPr>
              <a:t>Stand: 09.05.2023</a:t>
            </a:r>
          </a:p>
        </p:txBody>
      </p:sp>
      <p:sp>
        <p:nvSpPr>
          <p:cNvPr id="5126" name="Flussdiagramm: Alternativer Prozess 43">
            <a:extLst>
              <a:ext uri="{FF2B5EF4-FFF2-40B4-BE49-F238E27FC236}">
                <a16:creationId xmlns:a16="http://schemas.microsoft.com/office/drawing/2014/main" id="{0579B622-CCB4-6270-1202-3EBFF4943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475" y="1116013"/>
            <a:ext cx="2016125" cy="576262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b="1">
                <a:latin typeface="Arial" panose="020B0604020202020204" pitchFamily="34" charset="0"/>
                <a:cs typeface="Arial" panose="020B0604020202020204" pitchFamily="34" charset="0"/>
              </a:rPr>
              <a:t>Angebot der Medikationsanalyse in der Apotheke</a:t>
            </a:r>
          </a:p>
        </p:txBody>
      </p:sp>
      <p:sp>
        <p:nvSpPr>
          <p:cNvPr id="5127" name="Flussdiagramm: Prozess 45">
            <a:extLst>
              <a:ext uri="{FF2B5EF4-FFF2-40B4-BE49-F238E27FC236}">
                <a16:creationId xmlns:a16="http://schemas.microsoft.com/office/drawing/2014/main" id="{A0EF9915-86E1-F42A-DF1B-AF84500F1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475" y="2447925"/>
            <a:ext cx="2016125" cy="720725"/>
          </a:xfrm>
          <a:prstGeom prst="flowChartProcess">
            <a:avLst/>
          </a:prstGeom>
          <a:solidFill>
            <a:srgbClr val="ECECF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dirty="0">
                <a:latin typeface="Arial" panose="020B0604020202020204" pitchFamily="34" charset="0"/>
                <a:cs typeface="Arial" panose="020B0604020202020204" pitchFamily="34" charset="0"/>
              </a:rPr>
              <a:t>Hinweise auf besonderen Bedarf für eine Medikationsanalyse für den Patienten</a:t>
            </a:r>
          </a:p>
        </p:txBody>
      </p:sp>
      <p:cxnSp>
        <p:nvCxnSpPr>
          <p:cNvPr id="5128" name="Gerade Verbindung mit Pfeil 50">
            <a:extLst>
              <a:ext uri="{FF2B5EF4-FFF2-40B4-BE49-F238E27FC236}">
                <a16:creationId xmlns:a16="http://schemas.microsoft.com/office/drawing/2014/main" id="{C2C5C21B-0962-8097-7FD5-96893C238FCD}"/>
              </a:ext>
            </a:extLst>
          </p:cNvPr>
          <p:cNvCxnSpPr>
            <a:cxnSpLocks noChangeShapeType="1"/>
            <a:stCxn id="5126" idx="2"/>
            <a:endCxn id="5127" idx="0"/>
          </p:cNvCxnSpPr>
          <p:nvPr/>
        </p:nvCxnSpPr>
        <p:spPr bwMode="auto">
          <a:xfrm>
            <a:off x="2268538" y="1692275"/>
            <a:ext cx="0" cy="7556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9" name="Gerade Verbindung mit Pfeil 61">
            <a:extLst>
              <a:ext uri="{FF2B5EF4-FFF2-40B4-BE49-F238E27FC236}">
                <a16:creationId xmlns:a16="http://schemas.microsoft.com/office/drawing/2014/main" id="{B6E65C51-B72B-84EB-68BE-FC50C271D798}"/>
              </a:ext>
            </a:extLst>
          </p:cNvPr>
          <p:cNvCxnSpPr>
            <a:cxnSpLocks noChangeShapeType="1"/>
            <a:stCxn id="5127" idx="2"/>
          </p:cNvCxnSpPr>
          <p:nvPr/>
        </p:nvCxnSpPr>
        <p:spPr bwMode="auto">
          <a:xfrm flipH="1">
            <a:off x="2265361" y="3168650"/>
            <a:ext cx="3177" cy="78016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3" name="Flussdiagramm: Verzweigung 65">
            <a:extLst>
              <a:ext uri="{FF2B5EF4-FFF2-40B4-BE49-F238E27FC236}">
                <a16:creationId xmlns:a16="http://schemas.microsoft.com/office/drawing/2014/main" id="{9F3D1409-1A77-20BF-BE80-AA75059EB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475" y="7451725"/>
            <a:ext cx="2016125" cy="792163"/>
          </a:xfrm>
          <a:prstGeom prst="flowChartDecision">
            <a:avLst/>
          </a:prstGeom>
          <a:solidFill>
            <a:srgbClr val="ECECF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>
                <a:latin typeface="Arial" panose="020B0604020202020204" pitchFamily="34" charset="0"/>
                <a:cs typeface="Arial" panose="020B0604020202020204" pitchFamily="34" charset="0"/>
              </a:rPr>
              <a:t>Möchte der Patient die Analyse seiner Medikation?</a:t>
            </a:r>
          </a:p>
        </p:txBody>
      </p:sp>
      <p:sp>
        <p:nvSpPr>
          <p:cNvPr id="5135" name="Text Box 53">
            <a:extLst>
              <a:ext uri="{FF2B5EF4-FFF2-40B4-BE49-F238E27FC236}">
                <a16:creationId xmlns:a16="http://schemas.microsoft.com/office/drawing/2014/main" id="{26A95276-090D-F753-E4BC-A483303C5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5012" y="4083595"/>
            <a:ext cx="5238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100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5136" name="Text Box 37">
            <a:extLst>
              <a:ext uri="{FF2B5EF4-FFF2-40B4-BE49-F238E27FC236}">
                <a16:creationId xmlns:a16="http://schemas.microsoft.com/office/drawing/2014/main" id="{C22DAEE5-7160-BFBE-79BA-C625CD8DC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7860" y="1926072"/>
            <a:ext cx="3061189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800" dirty="0">
                <a:latin typeface="Arial" panose="020B0604020202020204" pitchFamily="34" charset="0"/>
              </a:rPr>
              <a:t>Mögliche Risikokonstellationen: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Multimorbidität und damit verbundene</a:t>
            </a:r>
            <a:br>
              <a:rPr lang="de-DE" altLang="de-DE" sz="800" dirty="0">
                <a:latin typeface="Arial" panose="020B0604020202020204" pitchFamily="34" charset="0"/>
              </a:rPr>
            </a:br>
            <a:r>
              <a:rPr lang="de-DE" altLang="de-DE" sz="800" dirty="0">
                <a:latin typeface="Arial" panose="020B0604020202020204" pitchFamily="34" charset="0"/>
              </a:rPr>
              <a:t>  Polymedikation (meist ≥ 5 dauerhaft angewandte, systemisch   wirkende Arzneimittel)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≥ 12 Arzneimittelanwendungen pro Tag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≥ 4 chronische Erkrankungen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Verdacht auf Nebenwirkung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Verdacht auf nicht ausreichendes Ansprechen auf </a:t>
            </a:r>
            <a:br>
              <a:rPr lang="de-DE" altLang="de-DE" sz="800" dirty="0">
                <a:latin typeface="Arial" panose="020B0604020202020204" pitchFamily="34" charset="0"/>
              </a:rPr>
            </a:br>
            <a:r>
              <a:rPr lang="de-DE" altLang="de-DE" sz="800" dirty="0">
                <a:latin typeface="Arial" panose="020B0604020202020204" pitchFamily="34" charset="0"/>
              </a:rPr>
              <a:t>  Arzneimitteltherapie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Verdacht auf mangelnde Therapietreue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Verschiedene Verordner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Akutes Problem, das eine weitere Abklärung erfordert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Änderung des Therapieregimes, z. B. nach dem </a:t>
            </a:r>
            <a:br>
              <a:rPr lang="de-DE" altLang="de-DE" sz="800" dirty="0">
                <a:latin typeface="Arial" panose="020B0604020202020204" pitchFamily="34" charset="0"/>
              </a:rPr>
            </a:br>
            <a:r>
              <a:rPr lang="de-DE" altLang="de-DE" sz="800" dirty="0">
                <a:latin typeface="Arial" panose="020B0604020202020204" pitchFamily="34" charset="0"/>
              </a:rPr>
              <a:t>  Krankenhausaufenthalt </a:t>
            </a:r>
          </a:p>
        </p:txBody>
      </p:sp>
      <p:sp>
        <p:nvSpPr>
          <p:cNvPr id="5137" name="Ellipse 50">
            <a:extLst>
              <a:ext uri="{FF2B5EF4-FFF2-40B4-BE49-F238E27FC236}">
                <a16:creationId xmlns:a16="http://schemas.microsoft.com/office/drawing/2014/main" id="{F20CDC95-8B5F-337A-D818-69C55CA56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6613" y="9072563"/>
            <a:ext cx="323850" cy="3238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cxnSp>
        <p:nvCxnSpPr>
          <p:cNvPr id="5138" name="Gerade Verbindung 57">
            <a:extLst>
              <a:ext uri="{FF2B5EF4-FFF2-40B4-BE49-F238E27FC236}">
                <a16:creationId xmlns:a16="http://schemas.microsoft.com/office/drawing/2014/main" id="{FAB0DC69-237F-4D50-BA2A-941EFE3E65A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76600" y="2808288"/>
            <a:ext cx="93528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9" name="Flussdiagramm: Prozess 45">
            <a:extLst>
              <a:ext uri="{FF2B5EF4-FFF2-40B4-BE49-F238E27FC236}">
                <a16:creationId xmlns:a16="http://schemas.microsoft.com/office/drawing/2014/main" id="{626748B8-1A4E-C43D-86A4-050BB86BE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1642" y="5313755"/>
            <a:ext cx="2016125" cy="720725"/>
          </a:xfrm>
          <a:prstGeom prst="flowChartProcess">
            <a:avLst/>
          </a:prstGeom>
          <a:solidFill>
            <a:srgbClr val="ECECF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dirty="0">
                <a:latin typeface="Arial" panose="020B0604020202020204" pitchFamily="34" charset="0"/>
                <a:cs typeface="Arial" panose="020B0604020202020204" pitchFamily="34" charset="0"/>
              </a:rPr>
              <a:t>Ansprache des Patienten</a:t>
            </a:r>
          </a:p>
        </p:txBody>
      </p:sp>
      <p:cxnSp>
        <p:nvCxnSpPr>
          <p:cNvPr id="5140" name="Gerade Verbindung mit Pfeil 64">
            <a:extLst>
              <a:ext uri="{FF2B5EF4-FFF2-40B4-BE49-F238E27FC236}">
                <a16:creationId xmlns:a16="http://schemas.microsoft.com/office/drawing/2014/main" id="{802E78C8-A498-620E-C8C9-74D7D98E13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65361" y="4369345"/>
            <a:ext cx="1588" cy="76502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1" name="Gerade Verbindung mit Pfeil 66">
            <a:extLst>
              <a:ext uri="{FF2B5EF4-FFF2-40B4-BE49-F238E27FC236}">
                <a16:creationId xmlns:a16="http://schemas.microsoft.com/office/drawing/2014/main" id="{857172C1-B49B-BCF0-75DD-14C266E376E3}"/>
              </a:ext>
            </a:extLst>
          </p:cNvPr>
          <p:cNvCxnSpPr>
            <a:cxnSpLocks noChangeShapeType="1"/>
            <a:stCxn id="5139" idx="2"/>
            <a:endCxn id="5133" idx="0"/>
          </p:cNvCxnSpPr>
          <p:nvPr/>
        </p:nvCxnSpPr>
        <p:spPr bwMode="auto">
          <a:xfrm flipH="1">
            <a:off x="2268538" y="6034480"/>
            <a:ext cx="1167" cy="141724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2" name="Gerade Verbindung mit Pfeil 68">
            <a:extLst>
              <a:ext uri="{FF2B5EF4-FFF2-40B4-BE49-F238E27FC236}">
                <a16:creationId xmlns:a16="http://schemas.microsoft.com/office/drawing/2014/main" id="{2074C664-C8AF-C0E6-761A-904E372BB568}"/>
              </a:ext>
            </a:extLst>
          </p:cNvPr>
          <p:cNvCxnSpPr>
            <a:cxnSpLocks noChangeShapeType="1"/>
            <a:stCxn id="5133" idx="2"/>
            <a:endCxn id="5137" idx="0"/>
          </p:cNvCxnSpPr>
          <p:nvPr/>
        </p:nvCxnSpPr>
        <p:spPr bwMode="auto">
          <a:xfrm flipH="1">
            <a:off x="2268538" y="8243888"/>
            <a:ext cx="0" cy="8286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3" name="Flussdiagramm: Alternativer Prozess 122">
            <a:extLst>
              <a:ext uri="{FF2B5EF4-FFF2-40B4-BE49-F238E27FC236}">
                <a16:creationId xmlns:a16="http://schemas.microsoft.com/office/drawing/2014/main" id="{54285AF0-50A3-1440-14F5-A1BDBE254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7704138"/>
            <a:ext cx="900113" cy="288925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b="1">
                <a:latin typeface="Arial" panose="020B0604020202020204" pitchFamily="34" charset="0"/>
                <a:cs typeface="Arial" panose="020B0604020202020204" pitchFamily="34" charset="0"/>
              </a:rPr>
              <a:t>Abbruch</a:t>
            </a:r>
          </a:p>
        </p:txBody>
      </p:sp>
      <p:cxnSp>
        <p:nvCxnSpPr>
          <p:cNvPr id="5144" name="Gerade Verbindung mit Pfeil 72">
            <a:extLst>
              <a:ext uri="{FF2B5EF4-FFF2-40B4-BE49-F238E27FC236}">
                <a16:creationId xmlns:a16="http://schemas.microsoft.com/office/drawing/2014/main" id="{AB8B4F71-0EC8-CF25-2A52-2731DF75488F}"/>
              </a:ext>
            </a:extLst>
          </p:cNvPr>
          <p:cNvCxnSpPr>
            <a:cxnSpLocks noChangeShapeType="1"/>
            <a:stCxn id="5133" idx="3"/>
            <a:endCxn id="5143" idx="1"/>
          </p:cNvCxnSpPr>
          <p:nvPr/>
        </p:nvCxnSpPr>
        <p:spPr bwMode="auto">
          <a:xfrm>
            <a:off x="3276600" y="7848600"/>
            <a:ext cx="6477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5" name="Text Box 53">
            <a:extLst>
              <a:ext uri="{FF2B5EF4-FFF2-40B4-BE49-F238E27FC236}">
                <a16:creationId xmlns:a16="http://schemas.microsoft.com/office/drawing/2014/main" id="{21E64879-1598-2DAE-A37F-0256B037B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0088" y="7631113"/>
            <a:ext cx="74136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1000">
                <a:latin typeface="Arial" panose="020B0604020202020204" pitchFamily="34" charset="0"/>
              </a:rPr>
              <a:t>Nein</a:t>
            </a:r>
          </a:p>
        </p:txBody>
      </p:sp>
      <p:sp>
        <p:nvSpPr>
          <p:cNvPr id="5146" name="Text Box 53">
            <a:extLst>
              <a:ext uri="{FF2B5EF4-FFF2-40B4-BE49-F238E27FC236}">
                <a16:creationId xmlns:a16="http://schemas.microsoft.com/office/drawing/2014/main" id="{A02967D4-503E-4C6D-31B3-E8DA8AD47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8604250"/>
            <a:ext cx="5238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100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6348B811-35E8-BD07-9B5B-10DE60454BE8}"/>
              </a:ext>
            </a:extLst>
          </p:cNvPr>
          <p:cNvSpPr txBox="1"/>
          <p:nvPr/>
        </p:nvSpPr>
        <p:spPr>
          <a:xfrm>
            <a:off x="287449" y="2736056"/>
            <a:ext cx="553998" cy="2981945"/>
          </a:xfrm>
          <a:prstGeom prst="rect">
            <a:avLst/>
          </a:prstGeom>
          <a:solidFill>
            <a:srgbClr val="ECECFA"/>
          </a:solidFill>
        </p:spPr>
        <p:txBody>
          <a:bodyPr vert="vert270" wrap="square">
            <a:spAutoFit/>
          </a:bodyPr>
          <a:lstStyle/>
          <a:p>
            <a:pPr algn="ctr">
              <a:defRPr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Identifizierung und Gewinnung der Patienten</a:t>
            </a:r>
          </a:p>
        </p:txBody>
      </p:sp>
      <p:cxnSp>
        <p:nvCxnSpPr>
          <p:cNvPr id="5148" name="Gerade Verbindung 78">
            <a:extLst>
              <a:ext uri="{FF2B5EF4-FFF2-40B4-BE49-F238E27FC236}">
                <a16:creationId xmlns:a16="http://schemas.microsoft.com/office/drawing/2014/main" id="{DD732458-8A7D-7773-61AB-C2F02C58EA7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75781" y="5658429"/>
            <a:ext cx="94616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9" name="Freeform 24">
            <a:extLst>
              <a:ext uri="{FF2B5EF4-FFF2-40B4-BE49-F238E27FC236}">
                <a16:creationId xmlns:a16="http://schemas.microsoft.com/office/drawing/2014/main" id="{6E4902CF-21DF-7F85-93C7-6A0EDA1CB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1947" y="5169064"/>
            <a:ext cx="563563" cy="978729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50" name="Text Box 37">
            <a:extLst>
              <a:ext uri="{FF2B5EF4-FFF2-40B4-BE49-F238E27FC236}">
                <a16:creationId xmlns:a16="http://schemas.microsoft.com/office/drawing/2014/main" id="{D55EF8A8-158D-3A39-CF9F-2DA5E6192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844" y="5169064"/>
            <a:ext cx="3035312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800" dirty="0">
                <a:latin typeface="Arial" panose="020B0604020202020204" pitchFamily="34" charset="0"/>
              </a:rPr>
              <a:t>Nutzen und Vorteile für den Patienten sind z. B.: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Anleitung zur korrekten Anwendung der Arzneimittel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Optimierung der Anwendungszeitpunkte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Überprüfung der Medikation auf Wechselwirkungen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Empfehlungen zur korrekten Lagerung der Arzneimittel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Beratung über geeignete Selbstmedikation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Erstellung eines aktuellen Medikationsplans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Erhöhung der Sicherheit bei der Arzneimittelbehandlung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llipse 76">
            <a:extLst>
              <a:ext uri="{FF2B5EF4-FFF2-40B4-BE49-F238E27FC236}">
                <a16:creationId xmlns:a16="http://schemas.microsoft.com/office/drawing/2014/main" id="{A7B1513B-6399-DEFA-3DAA-245DE56A7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6613" y="215900"/>
            <a:ext cx="323850" cy="3238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147" name="Ellipse 76">
            <a:extLst>
              <a:ext uri="{FF2B5EF4-FFF2-40B4-BE49-F238E27FC236}">
                <a16:creationId xmlns:a16="http://schemas.microsoft.com/office/drawing/2014/main" id="{42284CAF-A0A7-298F-B59B-C92C39FD0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6613" y="9109075"/>
            <a:ext cx="323850" cy="3238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148" name="Flussdiagramm: Prozess 45">
            <a:extLst>
              <a:ext uri="{FF2B5EF4-FFF2-40B4-BE49-F238E27FC236}">
                <a16:creationId xmlns:a16="http://schemas.microsoft.com/office/drawing/2014/main" id="{ED0CA32F-79C6-4123-EAE4-349EB3747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439863"/>
            <a:ext cx="2016125" cy="720725"/>
          </a:xfrm>
          <a:prstGeom prst="flowChartProcess">
            <a:avLst/>
          </a:prstGeom>
          <a:solidFill>
            <a:srgbClr val="ECECF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dirty="0">
                <a:latin typeface="Arial" panose="020B0604020202020204" pitchFamily="34" charset="0"/>
                <a:cs typeface="Arial" panose="020B0604020202020204" pitchFamily="34" charset="0"/>
              </a:rPr>
              <a:t>Vertragliche Vereinbarung</a:t>
            </a:r>
          </a:p>
        </p:txBody>
      </p:sp>
      <p:sp>
        <p:nvSpPr>
          <p:cNvPr id="6149" name="Flussdiagramm: Prozess 45">
            <a:extLst>
              <a:ext uri="{FF2B5EF4-FFF2-40B4-BE49-F238E27FC236}">
                <a16:creationId xmlns:a16="http://schemas.microsoft.com/office/drawing/2014/main" id="{2637BD90-ED36-30BA-6EAD-5267115DD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475" y="2664619"/>
            <a:ext cx="2016125" cy="720725"/>
          </a:xfrm>
          <a:prstGeom prst="flowChartProcess">
            <a:avLst/>
          </a:prstGeom>
          <a:solidFill>
            <a:srgbClr val="ECECF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dirty="0">
                <a:latin typeface="Arial" panose="020B0604020202020204" pitchFamily="34" charset="0"/>
                <a:cs typeface="Arial" panose="020B0604020202020204" pitchFamily="34" charset="0"/>
              </a:rPr>
              <a:t>Vereinbarung des Gesprächstermins für die Medikationsanalyse</a:t>
            </a:r>
          </a:p>
        </p:txBody>
      </p:sp>
      <p:sp>
        <p:nvSpPr>
          <p:cNvPr id="6150" name="Flussdiagramm: Prozess 45">
            <a:extLst>
              <a:ext uri="{FF2B5EF4-FFF2-40B4-BE49-F238E27FC236}">
                <a16:creationId xmlns:a16="http://schemas.microsoft.com/office/drawing/2014/main" id="{74B55D3C-3CBD-6CD4-F9F8-C04A7D592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7669213"/>
            <a:ext cx="2016125" cy="719137"/>
          </a:xfrm>
          <a:prstGeom prst="flowChartProcess">
            <a:avLst/>
          </a:prstGeom>
          <a:solidFill>
            <a:srgbClr val="BAC2F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dirty="0">
                <a:latin typeface="Arial" panose="020B0604020202020204" pitchFamily="34" charset="0"/>
                <a:cs typeface="Arial" panose="020B0604020202020204" pitchFamily="34" charset="0"/>
              </a:rPr>
              <a:t>Gespräch mit dem Patienten</a:t>
            </a:r>
          </a:p>
        </p:txBody>
      </p:sp>
      <p:sp>
        <p:nvSpPr>
          <p:cNvPr id="6151" name="Flussdiagramm: Prozess 45">
            <a:extLst>
              <a:ext uri="{FF2B5EF4-FFF2-40B4-BE49-F238E27FC236}">
                <a16:creationId xmlns:a16="http://schemas.microsoft.com/office/drawing/2014/main" id="{2462AB9D-18C3-E775-5B54-4AF7B7B34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6156325"/>
            <a:ext cx="2016125" cy="720725"/>
          </a:xfrm>
          <a:prstGeom prst="flowChartProcess">
            <a:avLst/>
          </a:prstGeom>
          <a:solidFill>
            <a:srgbClr val="BAC2F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t>Vorbereitung des Patientengesprächs unter Berücksichtigung der Informationen der Patientendatei</a:t>
            </a:r>
          </a:p>
        </p:txBody>
      </p:sp>
      <p:sp>
        <p:nvSpPr>
          <p:cNvPr id="6152" name="Flussdiagramm: Verzweigung 65">
            <a:extLst>
              <a:ext uri="{FF2B5EF4-FFF2-40B4-BE49-F238E27FC236}">
                <a16:creationId xmlns:a16="http://schemas.microsoft.com/office/drawing/2014/main" id="{AA33C49A-54F9-684F-DDAD-B5C8573D2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475" y="4427538"/>
            <a:ext cx="2016125" cy="792162"/>
          </a:xfrm>
          <a:prstGeom prst="flowChartDecision">
            <a:avLst/>
          </a:prstGeom>
          <a:solidFill>
            <a:srgbClr val="BAC2F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t>Ist eine Patientendatei vorhanden?</a:t>
            </a:r>
          </a:p>
        </p:txBody>
      </p:sp>
      <p:sp>
        <p:nvSpPr>
          <p:cNvPr id="6153" name="Flussdiagramm: Prozess 45">
            <a:extLst>
              <a:ext uri="{FF2B5EF4-FFF2-40B4-BE49-F238E27FC236}">
                <a16:creationId xmlns:a16="http://schemas.microsoft.com/office/drawing/2014/main" id="{29C36EFC-A7F8-245F-9CF3-16A5ACA09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4464050"/>
            <a:ext cx="2016125" cy="720725"/>
          </a:xfrm>
          <a:prstGeom prst="flowChartProcess">
            <a:avLst/>
          </a:prstGeom>
          <a:solidFill>
            <a:srgbClr val="BAC2F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dirty="0">
                <a:latin typeface="Arial" panose="020B0604020202020204" pitchFamily="34" charset="0"/>
                <a:cs typeface="Arial" panose="020B0604020202020204" pitchFamily="34" charset="0"/>
              </a:rPr>
              <a:t>Erstellung der Patientendatei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74EB483B-4444-4433-1D39-A625ED380DD0}"/>
              </a:ext>
            </a:extLst>
          </p:cNvPr>
          <p:cNvSpPr txBox="1"/>
          <p:nvPr/>
        </p:nvSpPr>
        <p:spPr>
          <a:xfrm>
            <a:off x="287449" y="1259892"/>
            <a:ext cx="553998" cy="2153853"/>
          </a:xfrm>
          <a:prstGeom prst="rect">
            <a:avLst/>
          </a:prstGeom>
          <a:solidFill>
            <a:srgbClr val="ECECFA"/>
          </a:solidFill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Identifizierung und Gewinnung des Patienten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E1152F7D-1143-A369-15A3-D60A51608AB6}"/>
              </a:ext>
            </a:extLst>
          </p:cNvPr>
          <p:cNvSpPr txBox="1"/>
          <p:nvPr/>
        </p:nvSpPr>
        <p:spPr>
          <a:xfrm>
            <a:off x="287449" y="5040312"/>
            <a:ext cx="369332" cy="2880320"/>
          </a:xfrm>
          <a:prstGeom prst="rect">
            <a:avLst/>
          </a:prstGeom>
          <a:solidFill>
            <a:srgbClr val="BAC2FA"/>
          </a:solidFill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Datenerhebung und Datenerfassung</a:t>
            </a:r>
          </a:p>
        </p:txBody>
      </p:sp>
      <p:cxnSp>
        <p:nvCxnSpPr>
          <p:cNvPr id="6156" name="Gerade Verbindung mit Pfeil 86">
            <a:extLst>
              <a:ext uri="{FF2B5EF4-FFF2-40B4-BE49-F238E27FC236}">
                <a16:creationId xmlns:a16="http://schemas.microsoft.com/office/drawing/2014/main" id="{3412CDDC-7804-B5AF-53E1-B83A6E9484D2}"/>
              </a:ext>
            </a:extLst>
          </p:cNvPr>
          <p:cNvCxnSpPr>
            <a:cxnSpLocks noChangeShapeType="1"/>
            <a:stCxn id="6146" idx="4"/>
            <a:endCxn id="6148" idx="0"/>
          </p:cNvCxnSpPr>
          <p:nvPr/>
        </p:nvCxnSpPr>
        <p:spPr bwMode="auto">
          <a:xfrm flipH="1">
            <a:off x="2266950" y="539750"/>
            <a:ext cx="1588" cy="9001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7" name="Gerade Verbindung mit Pfeil 88">
            <a:extLst>
              <a:ext uri="{FF2B5EF4-FFF2-40B4-BE49-F238E27FC236}">
                <a16:creationId xmlns:a16="http://schemas.microsoft.com/office/drawing/2014/main" id="{F0C8C37B-C6DE-8966-8F4C-00D85208F00A}"/>
              </a:ext>
            </a:extLst>
          </p:cNvPr>
          <p:cNvCxnSpPr>
            <a:cxnSpLocks noChangeShapeType="1"/>
            <a:stCxn id="6148" idx="2"/>
          </p:cNvCxnSpPr>
          <p:nvPr/>
        </p:nvCxnSpPr>
        <p:spPr bwMode="auto">
          <a:xfrm flipH="1">
            <a:off x="2266950" y="2160588"/>
            <a:ext cx="1" cy="50346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8" name="Gerade Verbindung mit Pfeil 90">
            <a:extLst>
              <a:ext uri="{FF2B5EF4-FFF2-40B4-BE49-F238E27FC236}">
                <a16:creationId xmlns:a16="http://schemas.microsoft.com/office/drawing/2014/main" id="{F366CBA8-411C-9CF2-6E63-46BCDAAD71CF}"/>
              </a:ext>
            </a:extLst>
          </p:cNvPr>
          <p:cNvCxnSpPr>
            <a:cxnSpLocks noChangeShapeType="1"/>
            <a:stCxn id="6149" idx="2"/>
            <a:endCxn id="6152" idx="0"/>
          </p:cNvCxnSpPr>
          <p:nvPr/>
        </p:nvCxnSpPr>
        <p:spPr bwMode="auto">
          <a:xfrm>
            <a:off x="2268538" y="3385344"/>
            <a:ext cx="0" cy="104219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9" name="Gerade Verbindung mit Pfeil 92">
            <a:extLst>
              <a:ext uri="{FF2B5EF4-FFF2-40B4-BE49-F238E27FC236}">
                <a16:creationId xmlns:a16="http://schemas.microsoft.com/office/drawing/2014/main" id="{91DF343F-A7B3-0682-8AC2-26A303AC6B1C}"/>
              </a:ext>
            </a:extLst>
          </p:cNvPr>
          <p:cNvCxnSpPr>
            <a:cxnSpLocks noChangeShapeType="1"/>
            <a:stCxn id="6152" idx="2"/>
            <a:endCxn id="6151" idx="0"/>
          </p:cNvCxnSpPr>
          <p:nvPr/>
        </p:nvCxnSpPr>
        <p:spPr bwMode="auto">
          <a:xfrm flipH="1">
            <a:off x="2266950" y="5219700"/>
            <a:ext cx="1588" cy="936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0" name="Gerade Verbindung mit Pfeil 94">
            <a:extLst>
              <a:ext uri="{FF2B5EF4-FFF2-40B4-BE49-F238E27FC236}">
                <a16:creationId xmlns:a16="http://schemas.microsoft.com/office/drawing/2014/main" id="{9849E6CA-C380-683F-6973-C8E07633B99A}"/>
              </a:ext>
            </a:extLst>
          </p:cNvPr>
          <p:cNvCxnSpPr>
            <a:cxnSpLocks noChangeShapeType="1"/>
            <a:stCxn id="6152" idx="3"/>
            <a:endCxn id="6153" idx="1"/>
          </p:cNvCxnSpPr>
          <p:nvPr/>
        </p:nvCxnSpPr>
        <p:spPr bwMode="auto">
          <a:xfrm flipV="1">
            <a:off x="3276600" y="4824413"/>
            <a:ext cx="863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1" name="Gerade Verbindung mit Pfeil 96">
            <a:extLst>
              <a:ext uri="{FF2B5EF4-FFF2-40B4-BE49-F238E27FC236}">
                <a16:creationId xmlns:a16="http://schemas.microsoft.com/office/drawing/2014/main" id="{FA635495-D929-3E02-2940-4276A81C07EA}"/>
              </a:ext>
            </a:extLst>
          </p:cNvPr>
          <p:cNvCxnSpPr>
            <a:cxnSpLocks noChangeShapeType="1"/>
            <a:stCxn id="6151" idx="2"/>
            <a:endCxn id="6150" idx="0"/>
          </p:cNvCxnSpPr>
          <p:nvPr/>
        </p:nvCxnSpPr>
        <p:spPr bwMode="auto">
          <a:xfrm>
            <a:off x="2266950" y="6877050"/>
            <a:ext cx="0" cy="7921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2" name="Gerade Verbindung mit Pfeil 98">
            <a:extLst>
              <a:ext uri="{FF2B5EF4-FFF2-40B4-BE49-F238E27FC236}">
                <a16:creationId xmlns:a16="http://schemas.microsoft.com/office/drawing/2014/main" id="{A5D33A98-B456-C877-110D-ADE132FB4AB2}"/>
              </a:ext>
            </a:extLst>
          </p:cNvPr>
          <p:cNvCxnSpPr>
            <a:cxnSpLocks noChangeShapeType="1"/>
            <a:stCxn id="6150" idx="2"/>
            <a:endCxn id="6147" idx="0"/>
          </p:cNvCxnSpPr>
          <p:nvPr/>
        </p:nvCxnSpPr>
        <p:spPr bwMode="auto">
          <a:xfrm>
            <a:off x="2266950" y="8388350"/>
            <a:ext cx="1588" cy="7207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3" name="Freeform 24">
            <a:extLst>
              <a:ext uri="{FF2B5EF4-FFF2-40B4-BE49-F238E27FC236}">
                <a16:creationId xmlns:a16="http://schemas.microsoft.com/office/drawing/2014/main" id="{7169EED1-B90B-8D3E-B4B7-0F33B507B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1432301"/>
            <a:ext cx="563563" cy="72072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6164" name="Gerade Verbindung 100">
            <a:extLst>
              <a:ext uri="{FF2B5EF4-FFF2-40B4-BE49-F238E27FC236}">
                <a16:creationId xmlns:a16="http://schemas.microsoft.com/office/drawing/2014/main" id="{3375D307-7BFC-792F-7FA0-3EC7F207D84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75013" y="1727200"/>
            <a:ext cx="8651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5" name="Text Box 37">
            <a:extLst>
              <a:ext uri="{FF2B5EF4-FFF2-40B4-BE49-F238E27FC236}">
                <a16:creationId xmlns:a16="http://schemas.microsoft.com/office/drawing/2014/main" id="{89E5A79B-20AD-E15C-CEDF-A135667CF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1439863"/>
            <a:ext cx="31320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Zustimmung des Patienten/des gesetzlichen Vertreters zur Erhebung, Verarbeitung und Nutzung der arzneimittel- und gesundheitsbezogenen Daten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Zustimmung des Patienten/des gesetzlichen Vertreters zur Rücksprache mit dem behandelnden Arzt</a:t>
            </a:r>
          </a:p>
        </p:txBody>
      </p:sp>
      <p:cxnSp>
        <p:nvCxnSpPr>
          <p:cNvPr id="6166" name="Gerade Verbindung 102">
            <a:extLst>
              <a:ext uri="{FF2B5EF4-FFF2-40B4-BE49-F238E27FC236}">
                <a16:creationId xmlns:a16="http://schemas.microsoft.com/office/drawing/2014/main" id="{1B880890-6104-5A4E-5BBE-4F29448FE06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81244" y="3060092"/>
            <a:ext cx="82262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7" name="Text Box 37">
            <a:extLst>
              <a:ext uri="{FF2B5EF4-FFF2-40B4-BE49-F238E27FC236}">
                <a16:creationId xmlns:a16="http://schemas.microsoft.com/office/drawing/2014/main" id="{6DD60317-E7F3-4075-A0F9-95114FBB9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2508758"/>
            <a:ext cx="3132026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800" dirty="0">
                <a:latin typeface="Arial" panose="020B0604020202020204" pitchFamily="34" charset="0"/>
              </a:rPr>
              <a:t>Zum Gesprächstermin soll der Patient mitbringen: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Arzneimittel, die dauerhaft angewendet werden (verordnet und Selbstmedikation)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Arzneimittel, die akut angewendet werden (verordnet und Selbstmedikation)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Arzneimittel, die bei Bedarf anwendet werden (verordnet und Selbstmedikation)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Vitamine, Mineralstoffe oder weitere Nahrungsergänzungsmittel und stoffliche Medizinprodukte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Ggf. vorhandener aktueller Medikationsplan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Ggf. Anweisungen zur Einnahme/Dosierung, Entlass- und Arztbriefe – auch in elektronischer Form</a:t>
            </a:r>
          </a:p>
        </p:txBody>
      </p:sp>
      <p:sp>
        <p:nvSpPr>
          <p:cNvPr id="6168" name="Freeform 24">
            <a:extLst>
              <a:ext uri="{FF2B5EF4-FFF2-40B4-BE49-F238E27FC236}">
                <a16:creationId xmlns:a16="http://schemas.microsoft.com/office/drawing/2014/main" id="{F1586773-BE87-4A85-6E89-C7EEEC042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2486503"/>
            <a:ext cx="563563" cy="1430843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69" name="Text Box 53">
            <a:extLst>
              <a:ext uri="{FF2B5EF4-FFF2-40B4-BE49-F238E27FC236}">
                <a16:creationId xmlns:a16="http://schemas.microsoft.com/office/drawing/2014/main" id="{7184C0FC-BD2F-C969-EE80-D34F347E4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0088" y="4606925"/>
            <a:ext cx="74136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1000">
                <a:latin typeface="Arial" panose="020B0604020202020204" pitchFamily="34" charset="0"/>
              </a:rPr>
              <a:t>Nein</a:t>
            </a:r>
          </a:p>
        </p:txBody>
      </p:sp>
      <p:sp>
        <p:nvSpPr>
          <p:cNvPr id="6170" name="Text Box 53">
            <a:extLst>
              <a:ext uri="{FF2B5EF4-FFF2-40B4-BE49-F238E27FC236}">
                <a16:creationId xmlns:a16="http://schemas.microsoft.com/office/drawing/2014/main" id="{2B12673C-B6BE-0678-9657-85869F553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5580063"/>
            <a:ext cx="5238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100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6171" name="Freeform 24">
            <a:extLst>
              <a:ext uri="{FF2B5EF4-FFF2-40B4-BE49-F238E27FC236}">
                <a16:creationId xmlns:a16="http://schemas.microsoft.com/office/drawing/2014/main" id="{A54C4D08-1221-6B94-E92E-C339597FE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9850" y="4716463"/>
            <a:ext cx="563563" cy="287337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72" name="Text Box 37">
            <a:extLst>
              <a:ext uri="{FF2B5EF4-FFF2-40B4-BE49-F238E27FC236}">
                <a16:creationId xmlns:a16="http://schemas.microsoft.com/office/drawing/2014/main" id="{DDECA3B8-D8DF-D1AA-DEE5-9034955CE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8738" y="4718050"/>
            <a:ext cx="10350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800" dirty="0">
                <a:latin typeface="Arial" panose="020B0604020202020204" pitchFamily="34" charset="0"/>
              </a:rPr>
              <a:t>Stammdaten des Patienten</a:t>
            </a:r>
          </a:p>
        </p:txBody>
      </p:sp>
      <p:cxnSp>
        <p:nvCxnSpPr>
          <p:cNvPr id="6173" name="Gerade Verbindung 110">
            <a:extLst>
              <a:ext uri="{FF2B5EF4-FFF2-40B4-BE49-F238E27FC236}">
                <a16:creationId xmlns:a16="http://schemas.microsoft.com/office/drawing/2014/main" id="{77EA1BB7-AADE-3875-DADE-2ADCE38B0DFC}"/>
              </a:ext>
            </a:extLst>
          </p:cNvPr>
          <p:cNvCxnSpPr>
            <a:cxnSpLocks noChangeShapeType="1"/>
            <a:stCxn id="6153" idx="3"/>
            <a:endCxn id="6172" idx="1"/>
          </p:cNvCxnSpPr>
          <p:nvPr/>
        </p:nvCxnSpPr>
        <p:spPr bwMode="auto">
          <a:xfrm>
            <a:off x="6156325" y="4824413"/>
            <a:ext cx="25241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4" name="Gerade Verbindung 111">
            <a:extLst>
              <a:ext uri="{FF2B5EF4-FFF2-40B4-BE49-F238E27FC236}">
                <a16:creationId xmlns:a16="http://schemas.microsoft.com/office/drawing/2014/main" id="{7AA09AF9-79F0-04C0-B0AC-98E40351BB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75013" y="8208963"/>
            <a:ext cx="8651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75" name="Freeform 24">
            <a:extLst>
              <a:ext uri="{FF2B5EF4-FFF2-40B4-BE49-F238E27FC236}">
                <a16:creationId xmlns:a16="http://schemas.microsoft.com/office/drawing/2014/main" id="{463491F7-C926-E25C-A53B-58AE9B973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8100652"/>
            <a:ext cx="563563" cy="142192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76" name="Text Box 37">
            <a:extLst>
              <a:ext uri="{FF2B5EF4-FFF2-40B4-BE49-F238E27FC236}">
                <a16:creationId xmlns:a16="http://schemas.microsoft.com/office/drawing/2014/main" id="{5D271432-B432-7A8C-5AF9-26EC5D354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3873" y="8111433"/>
            <a:ext cx="3168353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800" dirty="0">
                <a:latin typeface="Arial" panose="020B0604020202020204" pitchFamily="34" charset="0"/>
              </a:rPr>
              <a:t>Folgende Fragen sind im Gespräch mit dem Patienten vorrangig zu klären: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Welche Arzneimittel wenden Sie aktuell an (als Dauer-, Akut- bzw. Bedarfsmedikation)?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Welche Arzneimittel wurden verordnet und welche im Rahmen der Selbstmedikation erworben?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Wofür oder wogegen wenden Sie die Arzneimittel an?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Wie wenden Sie die Arzneimittel an (Dosierung, </a:t>
            </a:r>
            <a:br>
              <a:rPr lang="de-DE" altLang="de-DE" sz="800" dirty="0">
                <a:latin typeface="Arial" panose="020B0604020202020204" pitchFamily="34" charset="0"/>
              </a:rPr>
            </a:br>
            <a:r>
              <a:rPr lang="de-DE" altLang="de-DE" sz="800" dirty="0">
                <a:latin typeface="Arial" panose="020B0604020202020204" pitchFamily="34" charset="0"/>
              </a:rPr>
              <a:t>  Einnahmeregime)?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Haben Sie Beschwerden/Probleme, die Sie mit der </a:t>
            </a:r>
            <a:br>
              <a:rPr lang="de-DE" altLang="de-DE" sz="800" dirty="0">
                <a:latin typeface="Arial" panose="020B0604020202020204" pitchFamily="34" charset="0"/>
              </a:rPr>
            </a:br>
            <a:r>
              <a:rPr lang="de-DE" altLang="de-DE" sz="800" dirty="0">
                <a:latin typeface="Arial" panose="020B0604020202020204" pitchFamily="34" charset="0"/>
              </a:rPr>
              <a:t>  Anwendung Ihrer Arzneimittel in Zusammenhang bringen?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Wo lagern Sie Ihre Arzneimittel?</a:t>
            </a:r>
          </a:p>
        </p:txBody>
      </p:sp>
      <p:cxnSp>
        <p:nvCxnSpPr>
          <p:cNvPr id="6177" name="Form 122">
            <a:extLst>
              <a:ext uri="{FF2B5EF4-FFF2-40B4-BE49-F238E27FC236}">
                <a16:creationId xmlns:a16="http://schemas.microsoft.com/office/drawing/2014/main" id="{9FAEF5E0-401F-C67A-3CF1-80CC41F8BEB7}"/>
              </a:ext>
            </a:extLst>
          </p:cNvPr>
          <p:cNvCxnSpPr>
            <a:cxnSpLocks noChangeShapeType="1"/>
            <a:stCxn id="6153" idx="2"/>
            <a:endCxn id="6150" idx="3"/>
          </p:cNvCxnSpPr>
          <p:nvPr/>
        </p:nvCxnSpPr>
        <p:spPr bwMode="auto">
          <a:xfrm rot="5400000">
            <a:off x="2790031" y="5669757"/>
            <a:ext cx="2843213" cy="1873250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feld 51">
            <a:extLst>
              <a:ext uri="{FF2B5EF4-FFF2-40B4-BE49-F238E27FC236}">
                <a16:creationId xmlns:a16="http://schemas.microsoft.com/office/drawing/2014/main" id="{83B3B0C7-8412-E7D3-EE7D-7A098450D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175" y="293688"/>
            <a:ext cx="1606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Fortsetzung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llipse 2">
            <a:extLst>
              <a:ext uri="{FF2B5EF4-FFF2-40B4-BE49-F238E27FC236}">
                <a16:creationId xmlns:a16="http://schemas.microsoft.com/office/drawing/2014/main" id="{BF26D59A-444A-08E5-1472-9BC0BE884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6613" y="360363"/>
            <a:ext cx="323850" cy="3238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7171" name="Ellipse 3">
            <a:extLst>
              <a:ext uri="{FF2B5EF4-FFF2-40B4-BE49-F238E27FC236}">
                <a16:creationId xmlns:a16="http://schemas.microsoft.com/office/drawing/2014/main" id="{C8EB0E3E-BB9E-C7BF-41A9-438F2E3B2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6613" y="9288463"/>
            <a:ext cx="323850" cy="3238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7172" name="Flussdiagramm: Prozess 45">
            <a:extLst>
              <a:ext uri="{FF2B5EF4-FFF2-40B4-BE49-F238E27FC236}">
                <a16:creationId xmlns:a16="http://schemas.microsoft.com/office/drawing/2014/main" id="{5EFFC49F-E0A0-0623-E5CA-E19A0C62B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439863"/>
            <a:ext cx="2016125" cy="720725"/>
          </a:xfrm>
          <a:prstGeom prst="flowChartProcess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>
                <a:latin typeface="Arial" panose="020B0604020202020204" pitchFamily="34" charset="0"/>
                <a:cs typeface="Arial" panose="020B0604020202020204" pitchFamily="34" charset="0"/>
              </a:rPr>
              <a:t>Pharmazeutische AMTS-Prüfung</a:t>
            </a:r>
          </a:p>
        </p:txBody>
      </p:sp>
      <p:sp>
        <p:nvSpPr>
          <p:cNvPr id="7173" name="Flussdiagramm: Prozess 45">
            <a:extLst>
              <a:ext uri="{FF2B5EF4-FFF2-40B4-BE49-F238E27FC236}">
                <a16:creationId xmlns:a16="http://schemas.microsoft.com/office/drawing/2014/main" id="{50651EFA-4F6C-5840-F8D3-8B455705B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6732588"/>
            <a:ext cx="2016125" cy="720725"/>
          </a:xfrm>
          <a:prstGeom prst="flowChartProcess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dirty="0">
                <a:latin typeface="Arial" panose="020B0604020202020204" pitchFamily="34" charset="0"/>
                <a:cs typeface="Arial" panose="020B0604020202020204" pitchFamily="34" charset="0"/>
              </a:rPr>
              <a:t>Lösungsvorschläge für ABP</a:t>
            </a:r>
          </a:p>
        </p:txBody>
      </p:sp>
      <p:sp>
        <p:nvSpPr>
          <p:cNvPr id="7174" name="Flussdiagramm: Prozess 45">
            <a:extLst>
              <a:ext uri="{FF2B5EF4-FFF2-40B4-BE49-F238E27FC236}">
                <a16:creationId xmlns:a16="http://schemas.microsoft.com/office/drawing/2014/main" id="{29D80505-DD40-7611-B646-309EF6E75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8027988"/>
            <a:ext cx="2016125" cy="720725"/>
          </a:xfrm>
          <a:prstGeom prst="flowChartProcess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>
                <a:latin typeface="Arial" panose="020B0604020202020204" pitchFamily="34" charset="0"/>
                <a:cs typeface="Arial" panose="020B0604020202020204" pitchFamily="34" charset="0"/>
              </a:rPr>
              <a:t>Erstellung des Medikationsplans</a:t>
            </a:r>
          </a:p>
        </p:txBody>
      </p:sp>
      <p:sp>
        <p:nvSpPr>
          <p:cNvPr id="7175" name="Flussdiagramm: Prozess 45">
            <a:extLst>
              <a:ext uri="{FF2B5EF4-FFF2-40B4-BE49-F238E27FC236}">
                <a16:creationId xmlns:a16="http://schemas.microsoft.com/office/drawing/2014/main" id="{EEFDE368-2C35-9E6B-D51A-E60227672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4032250"/>
            <a:ext cx="2016125" cy="720725"/>
          </a:xfrm>
          <a:prstGeom prst="flowChartProcess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>
                <a:latin typeface="Arial" panose="020B0604020202020204" pitchFamily="34" charset="0"/>
                <a:cs typeface="Arial" panose="020B0604020202020204" pitchFamily="34" charset="0"/>
              </a:rPr>
              <a:t>Erarbeitung von Vorschlägen zur Lösung der ABP</a:t>
            </a:r>
          </a:p>
        </p:txBody>
      </p:sp>
      <p:sp>
        <p:nvSpPr>
          <p:cNvPr id="7176" name="Flussdiagramm: Verzweigung 65">
            <a:extLst>
              <a:ext uri="{FF2B5EF4-FFF2-40B4-BE49-F238E27FC236}">
                <a16:creationId xmlns:a16="http://schemas.microsoft.com/office/drawing/2014/main" id="{B0752B2C-865C-6E54-956A-BE6D0E302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475" y="2627313"/>
            <a:ext cx="2016125" cy="792162"/>
          </a:xfrm>
          <a:prstGeom prst="flowChartDecision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t>Wurden klinisch relevante ABP gefunden?</a:t>
            </a:r>
          </a:p>
        </p:txBody>
      </p:sp>
      <p:sp>
        <p:nvSpPr>
          <p:cNvPr id="7177" name="Flussdiagramm: Verzweigung 65">
            <a:extLst>
              <a:ext uri="{FF2B5EF4-FFF2-40B4-BE49-F238E27FC236}">
                <a16:creationId xmlns:a16="http://schemas.microsoft.com/office/drawing/2014/main" id="{03540AD4-BFC7-362A-7893-D7B582522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475" y="5327650"/>
            <a:ext cx="2016125" cy="792163"/>
          </a:xfrm>
          <a:prstGeom prst="flowChartDecision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000">
                <a:latin typeface="Arial" panose="020B0604020202020204" pitchFamily="34" charset="0"/>
                <a:cs typeface="Arial" panose="020B0604020202020204" pitchFamily="34" charset="0"/>
              </a:rPr>
              <a:t>Rücksprache mit dem Arzt notwendig?</a:t>
            </a:r>
          </a:p>
        </p:txBody>
      </p:sp>
      <p:sp>
        <p:nvSpPr>
          <p:cNvPr id="7178" name="Flussdiagramm: Prozess 45">
            <a:extLst>
              <a:ext uri="{FF2B5EF4-FFF2-40B4-BE49-F238E27FC236}">
                <a16:creationId xmlns:a16="http://schemas.microsoft.com/office/drawing/2014/main" id="{A5E55DC7-08E9-9959-E570-D8AE3F92A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5364163"/>
            <a:ext cx="2016125" cy="720725"/>
          </a:xfrm>
          <a:prstGeom prst="flowChartProcess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>
                <a:latin typeface="Arial" panose="020B0604020202020204" pitchFamily="34" charset="0"/>
                <a:cs typeface="Arial" panose="020B0604020202020204" pitchFamily="34" charset="0"/>
              </a:rPr>
              <a:t>Information des Arztes über gefundene, relevante ABP und Lösungsvorschläge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D74E43C-41B9-C15C-D7BD-950F4AC23D03}"/>
              </a:ext>
            </a:extLst>
          </p:cNvPr>
          <p:cNvSpPr txBox="1"/>
          <p:nvPr/>
        </p:nvSpPr>
        <p:spPr>
          <a:xfrm>
            <a:off x="287449" y="1187884"/>
            <a:ext cx="553998" cy="1872208"/>
          </a:xfrm>
          <a:prstGeom prst="rect">
            <a:avLst/>
          </a:prstGeom>
          <a:solidFill>
            <a:srgbClr val="FFFF00"/>
          </a:solidFill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Pharmazeutische </a:t>
            </a:r>
          </a:p>
          <a:p>
            <a:pPr algn="ctr">
              <a:defRPr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AMTS-Prüfung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44E76F4-5E46-FAB4-DACD-87AFAB12944B}"/>
              </a:ext>
            </a:extLst>
          </p:cNvPr>
          <p:cNvSpPr txBox="1"/>
          <p:nvPr/>
        </p:nvSpPr>
        <p:spPr>
          <a:xfrm>
            <a:off x="287449" y="5040312"/>
            <a:ext cx="553998" cy="3168352"/>
          </a:xfrm>
          <a:prstGeom prst="rect">
            <a:avLst/>
          </a:prstGeom>
          <a:solidFill>
            <a:srgbClr val="92D050"/>
          </a:solidFill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Erarbeitung von Vorschlägen zur Lösung der arzneimittelbezogenen Probleme (ABP)</a:t>
            </a:r>
          </a:p>
        </p:txBody>
      </p:sp>
      <p:cxnSp>
        <p:nvCxnSpPr>
          <p:cNvPr id="7181" name="Gerade Verbindung mit Pfeil 14">
            <a:extLst>
              <a:ext uri="{FF2B5EF4-FFF2-40B4-BE49-F238E27FC236}">
                <a16:creationId xmlns:a16="http://schemas.microsoft.com/office/drawing/2014/main" id="{4438F132-53D4-8164-BCC6-92B5C81AA811}"/>
              </a:ext>
            </a:extLst>
          </p:cNvPr>
          <p:cNvCxnSpPr>
            <a:cxnSpLocks noChangeShapeType="1"/>
            <a:stCxn id="7170" idx="4"/>
            <a:endCxn id="7172" idx="0"/>
          </p:cNvCxnSpPr>
          <p:nvPr/>
        </p:nvCxnSpPr>
        <p:spPr bwMode="auto">
          <a:xfrm flipH="1">
            <a:off x="2266950" y="684213"/>
            <a:ext cx="1588" cy="7556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2" name="Gerade Verbindung mit Pfeil 16">
            <a:extLst>
              <a:ext uri="{FF2B5EF4-FFF2-40B4-BE49-F238E27FC236}">
                <a16:creationId xmlns:a16="http://schemas.microsoft.com/office/drawing/2014/main" id="{AAD52891-BA06-FBE1-FC7A-3B513AE8ADD6}"/>
              </a:ext>
            </a:extLst>
          </p:cNvPr>
          <p:cNvCxnSpPr>
            <a:cxnSpLocks noChangeShapeType="1"/>
            <a:stCxn id="7172" idx="2"/>
            <a:endCxn id="7176" idx="0"/>
          </p:cNvCxnSpPr>
          <p:nvPr/>
        </p:nvCxnSpPr>
        <p:spPr bwMode="auto">
          <a:xfrm>
            <a:off x="2266950" y="2160588"/>
            <a:ext cx="1588" cy="4667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3" name="Gerade Verbindung mit Pfeil 18">
            <a:extLst>
              <a:ext uri="{FF2B5EF4-FFF2-40B4-BE49-F238E27FC236}">
                <a16:creationId xmlns:a16="http://schemas.microsoft.com/office/drawing/2014/main" id="{DB4A89AA-EF40-A825-EB5B-99123E9F22C1}"/>
              </a:ext>
            </a:extLst>
          </p:cNvPr>
          <p:cNvCxnSpPr>
            <a:cxnSpLocks noChangeShapeType="1"/>
            <a:stCxn id="7176" idx="2"/>
            <a:endCxn id="7175" idx="0"/>
          </p:cNvCxnSpPr>
          <p:nvPr/>
        </p:nvCxnSpPr>
        <p:spPr bwMode="auto">
          <a:xfrm flipH="1">
            <a:off x="2266950" y="3419475"/>
            <a:ext cx="1588" cy="6127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4" name="Gerade Verbindung mit Pfeil 20">
            <a:extLst>
              <a:ext uri="{FF2B5EF4-FFF2-40B4-BE49-F238E27FC236}">
                <a16:creationId xmlns:a16="http://schemas.microsoft.com/office/drawing/2014/main" id="{7F444175-61B4-20AD-7C84-E8CA93F07D54}"/>
              </a:ext>
            </a:extLst>
          </p:cNvPr>
          <p:cNvCxnSpPr>
            <a:cxnSpLocks noChangeShapeType="1"/>
            <a:stCxn id="7175" idx="2"/>
            <a:endCxn id="7177" idx="0"/>
          </p:cNvCxnSpPr>
          <p:nvPr/>
        </p:nvCxnSpPr>
        <p:spPr bwMode="auto">
          <a:xfrm>
            <a:off x="2266950" y="4752975"/>
            <a:ext cx="1588" cy="5746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5" name="Gerade Verbindung mit Pfeil 22">
            <a:extLst>
              <a:ext uri="{FF2B5EF4-FFF2-40B4-BE49-F238E27FC236}">
                <a16:creationId xmlns:a16="http://schemas.microsoft.com/office/drawing/2014/main" id="{41375DD5-8B13-4DE5-9396-4CF62D706A45}"/>
              </a:ext>
            </a:extLst>
          </p:cNvPr>
          <p:cNvCxnSpPr>
            <a:cxnSpLocks noChangeShapeType="1"/>
            <a:stCxn id="7177" idx="3"/>
            <a:endCxn id="7178" idx="1"/>
          </p:cNvCxnSpPr>
          <p:nvPr/>
        </p:nvCxnSpPr>
        <p:spPr bwMode="auto">
          <a:xfrm flipV="1">
            <a:off x="3276600" y="5724525"/>
            <a:ext cx="863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6" name="Gerade Verbindung mit Pfeil 24">
            <a:extLst>
              <a:ext uri="{FF2B5EF4-FFF2-40B4-BE49-F238E27FC236}">
                <a16:creationId xmlns:a16="http://schemas.microsoft.com/office/drawing/2014/main" id="{3F90C1AC-EA07-BD12-A1FF-465C807330DC}"/>
              </a:ext>
            </a:extLst>
          </p:cNvPr>
          <p:cNvCxnSpPr>
            <a:cxnSpLocks noChangeShapeType="1"/>
            <a:stCxn id="7177" idx="2"/>
            <a:endCxn id="7173" idx="0"/>
          </p:cNvCxnSpPr>
          <p:nvPr/>
        </p:nvCxnSpPr>
        <p:spPr bwMode="auto">
          <a:xfrm flipH="1">
            <a:off x="2266950" y="6119813"/>
            <a:ext cx="1588" cy="6127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7" name="Gerade Verbindung mit Pfeil 26">
            <a:extLst>
              <a:ext uri="{FF2B5EF4-FFF2-40B4-BE49-F238E27FC236}">
                <a16:creationId xmlns:a16="http://schemas.microsoft.com/office/drawing/2014/main" id="{64CE1BED-C3DE-587C-EDE6-9C7516307F53}"/>
              </a:ext>
            </a:extLst>
          </p:cNvPr>
          <p:cNvCxnSpPr>
            <a:cxnSpLocks noChangeShapeType="1"/>
            <a:stCxn id="7173" idx="2"/>
            <a:endCxn id="7174" idx="0"/>
          </p:cNvCxnSpPr>
          <p:nvPr/>
        </p:nvCxnSpPr>
        <p:spPr bwMode="auto">
          <a:xfrm flipH="1">
            <a:off x="2266950" y="7453313"/>
            <a:ext cx="0" cy="5746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8" name="Gerade Verbindung mit Pfeil 28">
            <a:extLst>
              <a:ext uri="{FF2B5EF4-FFF2-40B4-BE49-F238E27FC236}">
                <a16:creationId xmlns:a16="http://schemas.microsoft.com/office/drawing/2014/main" id="{A6CEBE31-C5B8-144D-6788-0A2050B14467}"/>
              </a:ext>
            </a:extLst>
          </p:cNvPr>
          <p:cNvCxnSpPr>
            <a:cxnSpLocks noChangeShapeType="1"/>
            <a:stCxn id="7174" idx="2"/>
            <a:endCxn id="7171" idx="0"/>
          </p:cNvCxnSpPr>
          <p:nvPr/>
        </p:nvCxnSpPr>
        <p:spPr bwMode="auto">
          <a:xfrm>
            <a:off x="2266950" y="8748713"/>
            <a:ext cx="1588" cy="539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9" name="Gerade Verbindung 29">
            <a:extLst>
              <a:ext uri="{FF2B5EF4-FFF2-40B4-BE49-F238E27FC236}">
                <a16:creationId xmlns:a16="http://schemas.microsoft.com/office/drawing/2014/main" id="{474D744C-2F96-E868-023F-663AB532C59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75013" y="1727200"/>
            <a:ext cx="104488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90" name="Text Box 37">
            <a:extLst>
              <a:ext uri="{FF2B5EF4-FFF2-40B4-BE49-F238E27FC236}">
                <a16:creationId xmlns:a16="http://schemas.microsoft.com/office/drawing/2014/main" id="{4888853A-26CB-0FD0-B0B7-119DC5168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897" y="729621"/>
            <a:ext cx="2949153" cy="197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800" dirty="0">
                <a:latin typeface="Arial" panose="020B0604020202020204" pitchFamily="34" charset="0"/>
              </a:rPr>
              <a:t>Bei der Medikationsanalyse Typ 2a ist die Medikation mindestens auf die folgenden arzneimittelbezogenen Probleme systematisch zu prüfen: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(Pseudo)Doppelmedikation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Interaktionen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Ungeeignetes bzw. unzweckmäßiges Dosierintervall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Ungeeigneter bzw. unzweckmäßiger Anwendungszeitpunkt </a:t>
            </a:r>
            <a:br>
              <a:rPr lang="de-DE" altLang="de-DE" sz="800" dirty="0">
                <a:latin typeface="Arial" panose="020B0604020202020204" pitchFamily="34" charset="0"/>
              </a:rPr>
            </a:br>
            <a:r>
              <a:rPr lang="de-DE" altLang="de-DE" sz="800" dirty="0">
                <a:latin typeface="Arial" panose="020B0604020202020204" pitchFamily="34" charset="0"/>
              </a:rPr>
              <a:t>  (auch in Zusammenhang mit Mahlzeiten)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Ungeeignete bzw. unzweckmäßige Darreichungsform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Anwendungsprobleme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Nebenwirkungen/Unverträglichkeiten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Mangelnde Therapietreue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Indikation für Selbstmedikation ungeeignet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Präparate der Selbstmedikation für Indikation ungeeignet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Über- und Unterdosierungen in der Selbstmedikation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Kontraindikationen in der Selbstmedikation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Nicht sachgerechte Lagerung</a:t>
            </a:r>
          </a:p>
        </p:txBody>
      </p:sp>
      <p:sp>
        <p:nvSpPr>
          <p:cNvPr id="7191" name="Freeform 24">
            <a:extLst>
              <a:ext uri="{FF2B5EF4-FFF2-40B4-BE49-F238E27FC236}">
                <a16:creationId xmlns:a16="http://schemas.microsoft.com/office/drawing/2014/main" id="{03B3A0D8-E7E3-1533-C163-15A1E9726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897" y="729621"/>
            <a:ext cx="563563" cy="197592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7192" name="Gerade Verbindung 32">
            <a:extLst>
              <a:ext uri="{FF2B5EF4-FFF2-40B4-BE49-F238E27FC236}">
                <a16:creationId xmlns:a16="http://schemas.microsoft.com/office/drawing/2014/main" id="{8EDCDD3F-5C34-F56A-B6A6-463417C8AC0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56325" y="5724525"/>
            <a:ext cx="25241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93" name="Text Box 37">
            <a:extLst>
              <a:ext uri="{FF2B5EF4-FFF2-40B4-BE49-F238E27FC236}">
                <a16:creationId xmlns:a16="http://schemas.microsoft.com/office/drawing/2014/main" id="{BB4625A5-D9AA-532E-2E80-3B920E841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8738" y="4572000"/>
            <a:ext cx="10350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800">
                <a:latin typeface="Arial" panose="020B0604020202020204" pitchFamily="34" charset="0"/>
              </a:rPr>
              <a:t>Mindestangaben für die Rückfrage beim Arzt: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>
                <a:latin typeface="Arial" panose="020B0604020202020204" pitchFamily="34" charset="0"/>
              </a:rPr>
              <a:t> Name der </a:t>
            </a:r>
            <a:br>
              <a:rPr lang="de-DE" altLang="de-DE" sz="800">
                <a:latin typeface="Arial" panose="020B0604020202020204" pitchFamily="34" charset="0"/>
              </a:rPr>
            </a:br>
            <a:r>
              <a:rPr lang="de-DE" altLang="de-DE" sz="800">
                <a:latin typeface="Arial" panose="020B0604020202020204" pitchFamily="34" charset="0"/>
              </a:rPr>
              <a:t>  Apotheke, </a:t>
            </a:r>
            <a:br>
              <a:rPr lang="de-DE" altLang="de-DE" sz="800">
                <a:latin typeface="Arial" panose="020B0604020202020204" pitchFamily="34" charset="0"/>
              </a:rPr>
            </a:br>
            <a:r>
              <a:rPr lang="de-DE" altLang="de-DE" sz="800">
                <a:latin typeface="Arial" panose="020B0604020202020204" pitchFamily="34" charset="0"/>
              </a:rPr>
              <a:t>  Telefonnummer, </a:t>
            </a:r>
            <a:br>
              <a:rPr lang="de-DE" altLang="de-DE" sz="800">
                <a:latin typeface="Arial" panose="020B0604020202020204" pitchFamily="34" charset="0"/>
              </a:rPr>
            </a:br>
            <a:r>
              <a:rPr lang="de-DE" altLang="de-DE" sz="800">
                <a:latin typeface="Arial" panose="020B0604020202020204" pitchFamily="34" charset="0"/>
              </a:rPr>
              <a:t>  Ansprechpartner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>
                <a:latin typeface="Arial" panose="020B0604020202020204" pitchFamily="34" charset="0"/>
              </a:rPr>
              <a:t> Datum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>
                <a:latin typeface="Arial" panose="020B0604020202020204" pitchFamily="34" charset="0"/>
              </a:rPr>
              <a:t> Name, Vorname</a:t>
            </a:r>
            <a:br>
              <a:rPr lang="de-DE" altLang="de-DE" sz="800">
                <a:latin typeface="Arial" panose="020B0604020202020204" pitchFamily="34" charset="0"/>
              </a:rPr>
            </a:br>
            <a:r>
              <a:rPr lang="de-DE" altLang="de-DE" sz="800">
                <a:latin typeface="Arial" panose="020B0604020202020204" pitchFamily="34" charset="0"/>
              </a:rPr>
              <a:t>  und </a:t>
            </a:r>
            <a:br>
              <a:rPr lang="de-DE" altLang="de-DE" sz="800">
                <a:latin typeface="Arial" panose="020B0604020202020204" pitchFamily="34" charset="0"/>
              </a:rPr>
            </a:br>
            <a:r>
              <a:rPr lang="de-DE" altLang="de-DE" sz="800">
                <a:latin typeface="Arial" panose="020B0604020202020204" pitchFamily="34" charset="0"/>
              </a:rPr>
              <a:t>  Geburtsdatum</a:t>
            </a:r>
            <a:br>
              <a:rPr lang="de-DE" altLang="de-DE" sz="800">
                <a:latin typeface="Arial" panose="020B0604020202020204" pitchFamily="34" charset="0"/>
              </a:rPr>
            </a:br>
            <a:r>
              <a:rPr lang="de-DE" altLang="de-DE" sz="800">
                <a:latin typeface="Arial" panose="020B0604020202020204" pitchFamily="34" charset="0"/>
              </a:rPr>
              <a:t>  des Patienten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>
                <a:latin typeface="Arial" panose="020B0604020202020204" pitchFamily="34" charset="0"/>
              </a:rPr>
              <a:t> Art und </a:t>
            </a:r>
            <a:br>
              <a:rPr lang="de-DE" altLang="de-DE" sz="800">
                <a:latin typeface="Arial" panose="020B0604020202020204" pitchFamily="34" charset="0"/>
              </a:rPr>
            </a:br>
            <a:r>
              <a:rPr lang="de-DE" altLang="de-DE" sz="800">
                <a:latin typeface="Arial" panose="020B0604020202020204" pitchFamily="34" charset="0"/>
              </a:rPr>
              <a:t>  Bewertung </a:t>
            </a:r>
            <a:br>
              <a:rPr lang="de-DE" altLang="de-DE" sz="800">
                <a:latin typeface="Arial" panose="020B0604020202020204" pitchFamily="34" charset="0"/>
              </a:rPr>
            </a:br>
            <a:r>
              <a:rPr lang="de-DE" altLang="de-DE" sz="800">
                <a:latin typeface="Arial" panose="020B0604020202020204" pitchFamily="34" charset="0"/>
              </a:rPr>
              <a:t>  des/der ABP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>
                <a:latin typeface="Arial" panose="020B0604020202020204" pitchFamily="34" charset="0"/>
              </a:rPr>
              <a:t>  Lösungs-</a:t>
            </a:r>
            <a:br>
              <a:rPr lang="de-DE" altLang="de-DE" sz="800">
                <a:latin typeface="Arial" panose="020B0604020202020204" pitchFamily="34" charset="0"/>
              </a:rPr>
            </a:br>
            <a:r>
              <a:rPr lang="de-DE" altLang="de-DE" sz="800">
                <a:latin typeface="Arial" panose="020B0604020202020204" pitchFamily="34" charset="0"/>
              </a:rPr>
              <a:t>   vorschlag/</a:t>
            </a:r>
          </a:p>
          <a:p>
            <a:pPr>
              <a:lnSpc>
                <a:spcPct val="90000"/>
              </a:lnSpc>
            </a:pPr>
            <a:r>
              <a:rPr lang="de-DE" altLang="de-DE" sz="800">
                <a:latin typeface="Arial" panose="020B0604020202020204" pitchFamily="34" charset="0"/>
              </a:rPr>
              <a:t>  -vorschläge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>
                <a:latin typeface="Arial" panose="020B0604020202020204" pitchFamily="34" charset="0"/>
              </a:rPr>
              <a:t> Angaben zur</a:t>
            </a:r>
            <a:br>
              <a:rPr lang="de-DE" altLang="de-DE" sz="800">
                <a:latin typeface="Arial" panose="020B0604020202020204" pitchFamily="34" charset="0"/>
              </a:rPr>
            </a:br>
            <a:r>
              <a:rPr lang="de-DE" altLang="de-DE" sz="800">
                <a:latin typeface="Arial" panose="020B0604020202020204" pitchFamily="34" charset="0"/>
              </a:rPr>
              <a:t>  Dringlichkeit</a:t>
            </a:r>
          </a:p>
        </p:txBody>
      </p:sp>
      <p:sp>
        <p:nvSpPr>
          <p:cNvPr id="7194" name="Freeform 24">
            <a:extLst>
              <a:ext uri="{FF2B5EF4-FFF2-40B4-BE49-F238E27FC236}">
                <a16:creationId xmlns:a16="http://schemas.microsoft.com/office/drawing/2014/main" id="{87449B95-D408-F731-6ADD-73BF1C4A2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9850" y="4572000"/>
            <a:ext cx="563563" cy="226853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7195" name="Form 36">
            <a:extLst>
              <a:ext uri="{FF2B5EF4-FFF2-40B4-BE49-F238E27FC236}">
                <a16:creationId xmlns:a16="http://schemas.microsoft.com/office/drawing/2014/main" id="{1D1A6A94-6CCF-A0B8-509E-B22C100EA56B}"/>
              </a:ext>
            </a:extLst>
          </p:cNvPr>
          <p:cNvCxnSpPr>
            <a:cxnSpLocks noChangeShapeType="1"/>
            <a:stCxn id="7178" idx="2"/>
            <a:endCxn id="7173" idx="3"/>
          </p:cNvCxnSpPr>
          <p:nvPr/>
        </p:nvCxnSpPr>
        <p:spPr bwMode="auto">
          <a:xfrm rot="5400000">
            <a:off x="3707607" y="5652294"/>
            <a:ext cx="1008062" cy="1873250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6" name="Gerade Verbindung 37">
            <a:extLst>
              <a:ext uri="{FF2B5EF4-FFF2-40B4-BE49-F238E27FC236}">
                <a16:creationId xmlns:a16="http://schemas.microsoft.com/office/drawing/2014/main" id="{F77140AA-B27F-CA71-2C9D-1F4EAA80C8F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75013" y="8316913"/>
            <a:ext cx="104488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97" name="Freeform 24">
            <a:extLst>
              <a:ext uri="{FF2B5EF4-FFF2-40B4-BE49-F238E27FC236}">
                <a16:creationId xmlns:a16="http://schemas.microsoft.com/office/drawing/2014/main" id="{718B2280-0985-67BC-F799-DAEB04CB8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897" y="7850336"/>
            <a:ext cx="563563" cy="118903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98" name="Text Box 37">
            <a:extLst>
              <a:ext uri="{FF2B5EF4-FFF2-40B4-BE49-F238E27FC236}">
                <a16:creationId xmlns:a16="http://schemas.microsoft.com/office/drawing/2014/main" id="{24D823B3-3D38-EBDC-4D09-99963324F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897" y="7850188"/>
            <a:ext cx="294597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800" dirty="0">
                <a:latin typeface="Arial" panose="020B0604020202020204" pitchFamily="34" charset="0"/>
              </a:rPr>
              <a:t>Der bundeseinheitliche Medikationsplan (BMP) enthält die folgenden Angaben zur Arzneimitteltherapie: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Wirkstoff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Handelsname des Fertigarzneimittels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Stärke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Darreichungsform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Dosierung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Einheit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Anwendungshinweise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Anwendungsgrund</a:t>
            </a:r>
          </a:p>
        </p:txBody>
      </p:sp>
      <p:sp>
        <p:nvSpPr>
          <p:cNvPr id="7199" name="Text Box 53">
            <a:extLst>
              <a:ext uri="{FF2B5EF4-FFF2-40B4-BE49-F238E27FC236}">
                <a16:creationId xmlns:a16="http://schemas.microsoft.com/office/drawing/2014/main" id="{8ECB3F60-80E2-A571-66B8-79B5C0E7E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763" y="6300788"/>
            <a:ext cx="741362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1000">
                <a:latin typeface="Arial" panose="020B0604020202020204" pitchFamily="34" charset="0"/>
              </a:rPr>
              <a:t>Nein</a:t>
            </a:r>
          </a:p>
        </p:txBody>
      </p:sp>
      <p:sp>
        <p:nvSpPr>
          <p:cNvPr id="7200" name="Text Box 53">
            <a:extLst>
              <a:ext uri="{FF2B5EF4-FFF2-40B4-BE49-F238E27FC236}">
                <a16:creationId xmlns:a16="http://schemas.microsoft.com/office/drawing/2014/main" id="{CF522793-8DB1-BDF7-C2D0-ED7979DEC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350" y="5508625"/>
            <a:ext cx="5238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100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7201" name="Text Box 53">
            <a:extLst>
              <a:ext uri="{FF2B5EF4-FFF2-40B4-BE49-F238E27FC236}">
                <a16:creationId xmlns:a16="http://schemas.microsoft.com/office/drawing/2014/main" id="{5FB84CCA-EC32-0349-40BB-A36AD1993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3635375"/>
            <a:ext cx="5238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1000">
                <a:latin typeface="Arial" panose="020B0604020202020204" pitchFamily="34" charset="0"/>
              </a:rPr>
              <a:t>Ja</a:t>
            </a:r>
          </a:p>
        </p:txBody>
      </p:sp>
      <p:cxnSp>
        <p:nvCxnSpPr>
          <p:cNvPr id="7202" name="Gewinkelte Verbindung 44">
            <a:extLst>
              <a:ext uri="{FF2B5EF4-FFF2-40B4-BE49-F238E27FC236}">
                <a16:creationId xmlns:a16="http://schemas.microsoft.com/office/drawing/2014/main" id="{F6AFEC26-2566-74BE-1DCE-68A89F4A1B98}"/>
              </a:ext>
            </a:extLst>
          </p:cNvPr>
          <p:cNvCxnSpPr>
            <a:cxnSpLocks noChangeShapeType="1"/>
            <a:stCxn id="7176" idx="1"/>
            <a:endCxn id="7174" idx="1"/>
          </p:cNvCxnSpPr>
          <p:nvPr/>
        </p:nvCxnSpPr>
        <p:spPr bwMode="auto">
          <a:xfrm rot="10800000" flipV="1">
            <a:off x="1258888" y="3024188"/>
            <a:ext cx="1587" cy="5364162"/>
          </a:xfrm>
          <a:prstGeom prst="bentConnector3">
            <a:avLst>
              <a:gd name="adj1" fmla="val 14731065"/>
            </a:avLst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03" name="Text Box 53">
            <a:extLst>
              <a:ext uri="{FF2B5EF4-FFF2-40B4-BE49-F238E27FC236}">
                <a16:creationId xmlns:a16="http://schemas.microsoft.com/office/drawing/2014/main" id="{9508953C-2D03-97A8-3611-43700D739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8" y="3635375"/>
            <a:ext cx="74136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1000">
                <a:latin typeface="Arial" panose="020B0604020202020204" pitchFamily="34" charset="0"/>
              </a:rPr>
              <a:t>Nein</a:t>
            </a:r>
          </a:p>
        </p:txBody>
      </p:sp>
      <p:sp>
        <p:nvSpPr>
          <p:cNvPr id="2" name="Textfeld 51">
            <a:extLst>
              <a:ext uri="{FF2B5EF4-FFF2-40B4-BE49-F238E27FC236}">
                <a16:creationId xmlns:a16="http://schemas.microsoft.com/office/drawing/2014/main" id="{584D2560-1C66-0902-1738-9B92A611B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449" y="283871"/>
            <a:ext cx="1606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Fortsetzung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llipse 2">
            <a:extLst>
              <a:ext uri="{FF2B5EF4-FFF2-40B4-BE49-F238E27FC236}">
                <a16:creationId xmlns:a16="http://schemas.microsoft.com/office/drawing/2014/main" id="{E9A9BD31-E6D1-4621-2F62-33A7ABE62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6613" y="360363"/>
            <a:ext cx="323850" cy="3238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195" name="Flussdiagramm: Prozess 45">
            <a:extLst>
              <a:ext uri="{FF2B5EF4-FFF2-40B4-BE49-F238E27FC236}">
                <a16:creationId xmlns:a16="http://schemas.microsoft.com/office/drawing/2014/main" id="{533944B5-44E8-BE3F-1212-D7C07AFDD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944688"/>
            <a:ext cx="2016125" cy="719137"/>
          </a:xfrm>
          <a:prstGeom prst="flowChartProcess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>
                <a:latin typeface="Arial" panose="020B0604020202020204" pitchFamily="34" charset="0"/>
                <a:cs typeface="Arial" panose="020B0604020202020204" pitchFamily="34" charset="0"/>
              </a:rPr>
              <a:t>Abschlussgespräch mit dem Patienten</a:t>
            </a:r>
          </a:p>
        </p:txBody>
      </p:sp>
      <p:sp>
        <p:nvSpPr>
          <p:cNvPr id="5" name="Flussdiagramm: Prozess 45">
            <a:extLst>
              <a:ext uri="{FF2B5EF4-FFF2-40B4-BE49-F238E27FC236}">
                <a16:creationId xmlns:a16="http://schemas.microsoft.com/office/drawing/2014/main" id="{D7E8F72B-3383-366B-850C-496A6C3F6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4103688"/>
            <a:ext cx="2016125" cy="720725"/>
          </a:xfrm>
          <a:prstGeom prst="flowChartProcess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1100" dirty="0">
                <a:latin typeface="Arial" pitchFamily="34" charset="0"/>
                <a:cs typeface="Arial" pitchFamily="34" charset="0"/>
              </a:rPr>
              <a:t>Dokumentation</a:t>
            </a:r>
          </a:p>
        </p:txBody>
      </p:sp>
      <p:sp>
        <p:nvSpPr>
          <p:cNvPr id="8197" name="Flussdiagramm: Alternativer Prozess 43">
            <a:extLst>
              <a:ext uri="{FF2B5EF4-FFF2-40B4-BE49-F238E27FC236}">
                <a16:creationId xmlns:a16="http://schemas.microsoft.com/office/drawing/2014/main" id="{C67CBE98-33BF-679B-836E-1C3002ECF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475" y="6192838"/>
            <a:ext cx="2016125" cy="576262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b="1">
                <a:latin typeface="Arial" panose="020B0604020202020204" pitchFamily="34" charset="0"/>
                <a:cs typeface="Arial" panose="020B0604020202020204" pitchFamily="34" charset="0"/>
              </a:rPr>
              <a:t>Medikationsanalyse beendet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AFA68E0-ADEE-D41F-B599-2AD5D224EC3B}"/>
              </a:ext>
            </a:extLst>
          </p:cNvPr>
          <p:cNvSpPr txBox="1"/>
          <p:nvPr/>
        </p:nvSpPr>
        <p:spPr>
          <a:xfrm>
            <a:off x="287449" y="683828"/>
            <a:ext cx="369332" cy="2772308"/>
          </a:xfrm>
          <a:prstGeom prst="rect">
            <a:avLst/>
          </a:prstGeom>
          <a:solidFill>
            <a:srgbClr val="FFC000"/>
          </a:solidFill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Abschlussgespräch mit dem Patienten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6910692-DF56-B0A4-47CA-5BBADE79BF47}"/>
              </a:ext>
            </a:extLst>
          </p:cNvPr>
          <p:cNvSpPr txBox="1"/>
          <p:nvPr/>
        </p:nvSpPr>
        <p:spPr>
          <a:xfrm>
            <a:off x="287449" y="3708164"/>
            <a:ext cx="369332" cy="13321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Dokumentation</a:t>
            </a:r>
          </a:p>
        </p:txBody>
      </p:sp>
      <p:cxnSp>
        <p:nvCxnSpPr>
          <p:cNvPr id="8200" name="Gerade Verbindung mit Pfeil 9">
            <a:extLst>
              <a:ext uri="{FF2B5EF4-FFF2-40B4-BE49-F238E27FC236}">
                <a16:creationId xmlns:a16="http://schemas.microsoft.com/office/drawing/2014/main" id="{6889DD95-046B-889F-5468-6E66DF8182C7}"/>
              </a:ext>
            </a:extLst>
          </p:cNvPr>
          <p:cNvCxnSpPr>
            <a:cxnSpLocks noChangeShapeType="1"/>
            <a:stCxn id="8194" idx="4"/>
            <a:endCxn id="8195" idx="0"/>
          </p:cNvCxnSpPr>
          <p:nvPr/>
        </p:nvCxnSpPr>
        <p:spPr bwMode="auto">
          <a:xfrm flipH="1">
            <a:off x="2266950" y="684213"/>
            <a:ext cx="1588" cy="12604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1" name="Gerade Verbindung mit Pfeil 11">
            <a:extLst>
              <a:ext uri="{FF2B5EF4-FFF2-40B4-BE49-F238E27FC236}">
                <a16:creationId xmlns:a16="http://schemas.microsoft.com/office/drawing/2014/main" id="{0E9AA8B6-E6EF-A5E5-F344-2D0AFE72128B}"/>
              </a:ext>
            </a:extLst>
          </p:cNvPr>
          <p:cNvCxnSpPr>
            <a:cxnSpLocks noChangeShapeType="1"/>
            <a:stCxn id="8195" idx="2"/>
            <a:endCxn id="5" idx="0"/>
          </p:cNvCxnSpPr>
          <p:nvPr/>
        </p:nvCxnSpPr>
        <p:spPr bwMode="auto">
          <a:xfrm>
            <a:off x="2266950" y="2663825"/>
            <a:ext cx="0" cy="14398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2" name="Gerade Verbindung mit Pfeil 13">
            <a:extLst>
              <a:ext uri="{FF2B5EF4-FFF2-40B4-BE49-F238E27FC236}">
                <a16:creationId xmlns:a16="http://schemas.microsoft.com/office/drawing/2014/main" id="{0F3ACCD3-474A-7A4B-F374-A318D1A4B95B}"/>
              </a:ext>
            </a:extLst>
          </p:cNvPr>
          <p:cNvCxnSpPr>
            <a:cxnSpLocks noChangeShapeType="1"/>
            <a:stCxn id="5" idx="2"/>
            <a:endCxn id="8197" idx="0"/>
          </p:cNvCxnSpPr>
          <p:nvPr/>
        </p:nvCxnSpPr>
        <p:spPr bwMode="auto">
          <a:xfrm>
            <a:off x="2266950" y="4824413"/>
            <a:ext cx="1588" cy="13684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3" name="Gerade Verbindung 14">
            <a:extLst>
              <a:ext uri="{FF2B5EF4-FFF2-40B4-BE49-F238E27FC236}">
                <a16:creationId xmlns:a16="http://schemas.microsoft.com/office/drawing/2014/main" id="{72229C8E-B204-2AD2-F82A-87D3D281EED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75013" y="2232025"/>
            <a:ext cx="97287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4" name="Text Box 37">
            <a:extLst>
              <a:ext uri="{FF2B5EF4-FFF2-40B4-BE49-F238E27FC236}">
                <a16:creationId xmlns:a16="http://schemas.microsoft.com/office/drawing/2014/main" id="{328F2968-E521-EEF7-7423-B0A512BDB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0079" y="1922145"/>
            <a:ext cx="3028971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Erläuterung möglicher Maßnahmen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Abstimmung der Maßnahmen mit dem Patienten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Ggf. Anpassung des Medikationsplans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Hinweis auf Wunsch des Arztes zu direktem Kontakt mit dem Patienten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Aushändigung des Medikationsplans</a:t>
            </a:r>
          </a:p>
        </p:txBody>
      </p:sp>
      <p:sp>
        <p:nvSpPr>
          <p:cNvPr id="8205" name="Freeform 24">
            <a:extLst>
              <a:ext uri="{FF2B5EF4-FFF2-40B4-BE49-F238E27FC236}">
                <a16:creationId xmlns:a16="http://schemas.microsoft.com/office/drawing/2014/main" id="{2D0B12DC-F5BC-1AD7-53AC-1C7DC9A94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7889" y="1916113"/>
            <a:ext cx="563563" cy="72072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8206" name="Gerade Verbindung 17">
            <a:extLst>
              <a:ext uri="{FF2B5EF4-FFF2-40B4-BE49-F238E27FC236}">
                <a16:creationId xmlns:a16="http://schemas.microsoft.com/office/drawing/2014/main" id="{F7E80CE0-A557-8C66-A962-80170C6EE42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75013" y="4392613"/>
            <a:ext cx="96506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7" name="Freeform 24">
            <a:extLst>
              <a:ext uri="{FF2B5EF4-FFF2-40B4-BE49-F238E27FC236}">
                <a16:creationId xmlns:a16="http://schemas.microsoft.com/office/drawing/2014/main" id="{422AAFED-D409-D403-B93B-3772B893E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7889" y="3375677"/>
            <a:ext cx="563563" cy="1975924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8" name="Text Box 37">
            <a:extLst>
              <a:ext uri="{FF2B5EF4-FFF2-40B4-BE49-F238E27FC236}">
                <a16:creationId xmlns:a16="http://schemas.microsoft.com/office/drawing/2014/main" id="{C2047131-4DD4-E33C-999D-BE058C293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8759" y="3375677"/>
            <a:ext cx="3028971" cy="197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 dirty="0">
                <a:latin typeface="Arial" panose="020B0604020202020204" pitchFamily="34" charset="0"/>
              </a:rPr>
              <a:t> </a:t>
            </a:r>
            <a:r>
              <a:rPr lang="de-DE" altLang="de-DE" sz="800" dirty="0">
                <a:latin typeface="Arial" panose="020B0604020202020204" pitchFamily="34" charset="0"/>
              </a:rPr>
              <a:t>Stammdaten des Patienten (Vor- und Nachname, </a:t>
            </a:r>
            <a:br>
              <a:rPr lang="de-DE" altLang="de-DE" sz="800" dirty="0">
                <a:latin typeface="Arial" panose="020B0604020202020204" pitchFamily="34" charset="0"/>
              </a:rPr>
            </a:br>
            <a:r>
              <a:rPr lang="de-DE" altLang="de-DE" sz="800" dirty="0">
                <a:latin typeface="Arial" panose="020B0604020202020204" pitchFamily="34" charset="0"/>
              </a:rPr>
              <a:t>  Geschlecht, Adresse, Telefonnummer, Geburtsdatum)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Medikationsdaten (Wirkstoff, Handelsname des </a:t>
            </a:r>
            <a:br>
              <a:rPr lang="de-DE" altLang="de-DE" sz="800" dirty="0">
                <a:latin typeface="Arial" panose="020B0604020202020204" pitchFamily="34" charset="0"/>
              </a:rPr>
            </a:br>
            <a:r>
              <a:rPr lang="de-DE" altLang="de-DE" sz="800" dirty="0">
                <a:latin typeface="Arial" panose="020B0604020202020204" pitchFamily="34" charset="0"/>
              </a:rPr>
              <a:t>  Fertigarzneimittels, Stärke, Darreichungsform, </a:t>
            </a:r>
            <a:br>
              <a:rPr lang="de-DE" altLang="de-DE" sz="800" dirty="0">
                <a:latin typeface="Arial" panose="020B0604020202020204" pitchFamily="34" charset="0"/>
              </a:rPr>
            </a:br>
            <a:r>
              <a:rPr lang="de-DE" altLang="de-DE" sz="800" dirty="0">
                <a:latin typeface="Arial" panose="020B0604020202020204" pitchFamily="34" charset="0"/>
              </a:rPr>
              <a:t>  Dosierung, Anwendungsregime, Dauer-, Akut- oder </a:t>
            </a:r>
            <a:br>
              <a:rPr lang="de-DE" altLang="de-DE" sz="800" dirty="0">
                <a:latin typeface="Arial" panose="020B0604020202020204" pitchFamily="34" charset="0"/>
              </a:rPr>
            </a:br>
            <a:r>
              <a:rPr lang="de-DE" altLang="de-DE" sz="800" dirty="0">
                <a:latin typeface="Arial" panose="020B0604020202020204" pitchFamily="34" charset="0"/>
              </a:rPr>
              <a:t>  Bedarfsmedikation, Selbstmedikation/verordnetes </a:t>
            </a:r>
            <a:br>
              <a:rPr lang="de-DE" altLang="de-DE" sz="800" dirty="0">
                <a:latin typeface="Arial" panose="020B0604020202020204" pitchFamily="34" charset="0"/>
              </a:rPr>
            </a:br>
            <a:r>
              <a:rPr lang="de-DE" altLang="de-DE" sz="800" dirty="0">
                <a:latin typeface="Arial" panose="020B0604020202020204" pitchFamily="34" charset="0"/>
              </a:rPr>
              <a:t>  Arzneimittel, Anwendungsgrund)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als relevant eingestufte arzneimittelbezogene Probleme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Lösungsvorschläge für die entsprechenden </a:t>
            </a:r>
            <a:br>
              <a:rPr lang="de-DE" altLang="de-DE" sz="800" dirty="0">
                <a:latin typeface="Arial" panose="020B0604020202020204" pitchFamily="34" charset="0"/>
              </a:rPr>
            </a:br>
            <a:r>
              <a:rPr lang="de-DE" altLang="de-DE" sz="800" dirty="0">
                <a:latin typeface="Arial" panose="020B0604020202020204" pitchFamily="34" charset="0"/>
              </a:rPr>
              <a:t>  arzneimittelbezogenen Probleme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Ggf. Daten aus dem Patientengespräch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Ggf. Verordner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Ggf. Anwendungsdauer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Ergebnisse der Rücksprache mit dem Arzt und dem</a:t>
            </a:r>
            <a:br>
              <a:rPr lang="de-DE" altLang="de-DE" sz="800" dirty="0">
                <a:latin typeface="Arial" panose="020B0604020202020204" pitchFamily="34" charset="0"/>
              </a:rPr>
            </a:br>
            <a:r>
              <a:rPr lang="de-DE" altLang="de-DE" sz="800" dirty="0">
                <a:latin typeface="Arial" panose="020B0604020202020204" pitchFamily="34" charset="0"/>
              </a:rPr>
              <a:t>  Patienten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Endgültige Lösung der arzneimittelbezogenen Probleme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800" dirty="0">
                <a:latin typeface="Arial" panose="020B0604020202020204" pitchFamily="34" charset="0"/>
              </a:rPr>
              <a:t> Medikationsplan </a:t>
            </a:r>
          </a:p>
        </p:txBody>
      </p:sp>
      <p:sp>
        <p:nvSpPr>
          <p:cNvPr id="2" name="Textfeld 51">
            <a:extLst>
              <a:ext uri="{FF2B5EF4-FFF2-40B4-BE49-F238E27FC236}">
                <a16:creationId xmlns:a16="http://schemas.microsoft.com/office/drawing/2014/main" id="{0643B68F-0F6A-A216-6078-F1952E378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449" y="182499"/>
            <a:ext cx="1606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Fortsetzung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811</Words>
  <Application>Microsoft Office PowerPoint</Application>
  <PresentationFormat>Benutzerdefiniert</PresentationFormat>
  <Paragraphs>130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Arial</vt:lpstr>
      <vt:lpstr>Calibri</vt:lpstr>
      <vt:lpstr>StarBats</vt:lpstr>
      <vt:lpstr>Times New Roman</vt:lpstr>
      <vt:lpstr>Standarddesign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Ahl, Peggy</dc:creator>
  <cp:lastModifiedBy>Ruppert, Dr. Linda</cp:lastModifiedBy>
  <cp:revision>191</cp:revision>
  <cp:lastPrinted>2018-07-09T14:20:01Z</cp:lastPrinted>
  <dcterms:created xsi:type="dcterms:W3CDTF">2002-12-09T13:29:54Z</dcterms:created>
  <dcterms:modified xsi:type="dcterms:W3CDTF">2023-06-06T11:30:50Z</dcterms:modified>
</cp:coreProperties>
</file>